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7" r:id="rId4"/>
    <p:sldId id="314" r:id="rId5"/>
    <p:sldId id="320" r:id="rId6"/>
    <p:sldId id="327" r:id="rId7"/>
    <p:sldId id="321" r:id="rId8"/>
    <p:sldId id="322" r:id="rId9"/>
    <p:sldId id="323" r:id="rId10"/>
    <p:sldId id="313" r:id="rId11"/>
    <p:sldId id="328" r:id="rId12"/>
    <p:sldId id="354" r:id="rId13"/>
    <p:sldId id="356" r:id="rId14"/>
    <p:sldId id="355" r:id="rId15"/>
    <p:sldId id="357" r:id="rId16"/>
    <p:sldId id="361" r:id="rId17"/>
    <p:sldId id="352" r:id="rId18"/>
    <p:sldId id="353" r:id="rId19"/>
    <p:sldId id="329" r:id="rId20"/>
    <p:sldId id="330" r:id="rId21"/>
    <p:sldId id="358" r:id="rId22"/>
    <p:sldId id="359" r:id="rId23"/>
    <p:sldId id="312" r:id="rId24"/>
    <p:sldId id="331" r:id="rId25"/>
    <p:sldId id="332" r:id="rId26"/>
    <p:sldId id="362" r:id="rId27"/>
    <p:sldId id="333" r:id="rId28"/>
    <p:sldId id="363" r:id="rId29"/>
    <p:sldId id="364" r:id="rId30"/>
    <p:sldId id="365" r:id="rId31"/>
    <p:sldId id="366" r:id="rId32"/>
    <p:sldId id="318" r:id="rId33"/>
    <p:sldId id="343" r:id="rId34"/>
    <p:sldId id="344" r:id="rId35"/>
    <p:sldId id="345" r:id="rId36"/>
    <p:sldId id="371" r:id="rId37"/>
    <p:sldId id="367" r:id="rId38"/>
    <p:sldId id="368" r:id="rId39"/>
    <p:sldId id="379" r:id="rId40"/>
    <p:sldId id="385" r:id="rId41"/>
    <p:sldId id="380" r:id="rId42"/>
    <p:sldId id="382" r:id="rId43"/>
    <p:sldId id="383" r:id="rId44"/>
    <p:sldId id="384" r:id="rId45"/>
    <p:sldId id="386" r:id="rId46"/>
    <p:sldId id="387" r:id="rId47"/>
    <p:sldId id="388" r:id="rId48"/>
    <p:sldId id="389" r:id="rId49"/>
    <p:sldId id="390" r:id="rId50"/>
    <p:sldId id="39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553" autoAdjust="0"/>
  </p:normalViewPr>
  <p:slideViewPr>
    <p:cSldViewPr snapToGrid="0" snapToObjects="1">
      <p:cViewPr varScale="1">
        <p:scale>
          <a:sx n="85" d="100"/>
          <a:sy n="85" d="100"/>
        </p:scale>
        <p:origin x="-96" y="-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1/24/13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5362458"/>
          </a:xfrm>
        </p:spPr>
        <p:txBody>
          <a:bodyPr/>
          <a:lstStyle/>
          <a:p>
            <a:r>
              <a:rPr lang="en-US" sz="5400" dirty="0" smtClean="0">
                <a:latin typeface="Arial"/>
                <a:cs typeface="Arial"/>
              </a:rPr>
              <a:t>2. Key Technical Concepts</a:t>
            </a:r>
            <a:endParaRPr lang="en-US" sz="5400" dirty="0">
              <a:latin typeface="Arial"/>
              <a:cs typeface="Arial"/>
            </a:endParaRPr>
          </a:p>
        </p:txBody>
      </p:sp>
      <p:pic>
        <p:nvPicPr>
          <p:cNvPr id="6" name="Picture 5" descr="ref=sr_1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992" y="480511"/>
            <a:ext cx="29083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4800" dirty="0" smtClean="0">
                <a:solidFill>
                  <a:schemeClr val="tx1"/>
                </a:solidFill>
                <a:latin typeface="Arial"/>
                <a:cs typeface="Arial"/>
              </a:rPr>
              <a:t>File Headers &amp; File Carving</a:t>
            </a:r>
            <a:endParaRPr lang="en-US" sz="13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9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GIF Image (13x16 pixels)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3-01-18 at 9.5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559" y="1600200"/>
            <a:ext cx="53594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7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GIF File Header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GIF89a – Version of GIF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0D 00 0A 00 – 13 pixels x 16 pixels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Shot 2013-01-18 at 9.52.02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13232"/>
            <a:ext cx="9144000" cy="265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48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GIF Specification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56159"/>
            <a:ext cx="8229600" cy="77000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Link Ch 2d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Shot 2013-01-18 at 9.50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099" y="1878578"/>
            <a:ext cx="6522706" cy="2610928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293176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GIF Specification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56159"/>
            <a:ext cx="8229600" cy="77000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Link Ch 2d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3-01-18 at 9.5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442" y="1881378"/>
            <a:ext cx="7027428" cy="3111454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68024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4729"/>
          </a:xfrm>
        </p:spPr>
        <p:txBody>
          <a:bodyPr/>
          <a:lstStyle/>
          <a:p>
            <a:r>
              <a:rPr lang="en-US" dirty="0" smtClean="0"/>
              <a:t>File Carving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Rebuilding files by assembling blobs of data found on a disk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Relies on file headers and footers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Done automatically by all-purpose forensic suites like FTK and </a:t>
            </a:r>
            <a:r>
              <a:rPr lang="en-US" sz="3200" dirty="0" err="1" smtClean="0">
                <a:solidFill>
                  <a:srgbClr val="000000"/>
                </a:solidFill>
              </a:rPr>
              <a:t>EnCase</a:t>
            </a:r>
            <a:endParaRPr lang="en-US" sz="32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Many other tools exist to carve files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55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6250"/>
          </a:xfrm>
        </p:spPr>
        <p:txBody>
          <a:bodyPr/>
          <a:lstStyle/>
          <a:p>
            <a:r>
              <a:rPr lang="en-US" sz="3600" dirty="0"/>
              <a:t>Project </a:t>
            </a:r>
            <a:r>
              <a:rPr lang="en-US" sz="3600" dirty="0" smtClean="0"/>
              <a:t>X1: </a:t>
            </a:r>
            <a:r>
              <a:rPr lang="en-US" sz="3600" dirty="0"/>
              <a:t>Identifying File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x1a-f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3018"/>
            <a:ext cx="9144000" cy="47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62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4800" dirty="0" smtClean="0">
                <a:solidFill>
                  <a:schemeClr val="tx1"/>
                </a:solidFill>
                <a:latin typeface="Arial"/>
                <a:cs typeface="Arial"/>
              </a:rPr>
              <a:t>File Extensions &amp; File Signatures</a:t>
            </a:r>
            <a:endParaRPr lang="en-US" sz="13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68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File Extensions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Usually three letters long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Appear at the end of a file name, after a dot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Hidden in Windows by default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Used to specify the file type, icon, and default application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62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Hide File Extensions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3-01-18 at 10.02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70" y="1600199"/>
            <a:ext cx="4205220" cy="50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2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Topics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5008"/>
            <a:ext cx="8229600" cy="410115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Basic Computer Operation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Bits &amp; Bytes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File Extensions &amp; File Signatures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How Computers Store Data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RAM: Random Access Memory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Volatility of Data</a:t>
            </a:r>
          </a:p>
          <a:p>
            <a:endParaRPr lang="en-US"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96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Incorrect File Extension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3-01-18 at 10.04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288" y="1714187"/>
            <a:ext cx="6099392" cy="44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88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Wrong Default Application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07228"/>
            <a:ext cx="8229600" cy="221893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Any stream of bytes can be interpreted as ASCII</a:t>
            </a:r>
          </a:p>
        </p:txBody>
      </p:sp>
      <p:pic>
        <p:nvPicPr>
          <p:cNvPr id="5" name="Picture 4" descr="Screen Shot 2013-01-18 at 10.06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313" y="1600200"/>
            <a:ext cx="64389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61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Open With…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Shot 2013-01-18 at 10.08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8" y="1600200"/>
            <a:ext cx="8322366" cy="3902480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2094161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4800" dirty="0" smtClean="0">
                <a:solidFill>
                  <a:schemeClr val="tx1"/>
                </a:solidFill>
                <a:latin typeface="Arial"/>
                <a:cs typeface="Arial"/>
              </a:rPr>
              <a:t>How Computers Store Data</a:t>
            </a:r>
            <a:endParaRPr lang="en-US" sz="13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04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Storage Methods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Electromagnetism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Hard disks and floppy disks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Microscopic Electrical Transistors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SSDs, USB flash drives, SD cards, etc.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Reflecting Light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CDs, DVDs, Blu-ray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They are all </a:t>
            </a:r>
            <a:r>
              <a:rPr lang="en-US" sz="3600" b="1" dirty="0" smtClean="0">
                <a:solidFill>
                  <a:schemeClr val="tx1"/>
                </a:solidFill>
              </a:rPr>
              <a:t>nonvolatile</a:t>
            </a:r>
            <a:r>
              <a:rPr lang="en-US" sz="3600" dirty="0" smtClean="0">
                <a:solidFill>
                  <a:schemeClr val="tx1"/>
                </a:solidFill>
              </a:rPr>
              <a:t> – they retain data without power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78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Magnetic Disks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89680" cy="4525963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Platter</a:t>
            </a:r>
            <a:r>
              <a:rPr lang="en-US" sz="3600" dirty="0" smtClean="0">
                <a:solidFill>
                  <a:schemeClr val="tx1"/>
                </a:solidFill>
              </a:rPr>
              <a:t> spins at 7,000 rpm to  15,000 rpm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Spindle</a:t>
            </a:r>
            <a:r>
              <a:rPr lang="en-US" sz="3600" dirty="0" smtClean="0">
                <a:solidFill>
                  <a:schemeClr val="tx1"/>
                </a:solidFill>
              </a:rPr>
              <a:t> is the axis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Read/write head </a:t>
            </a:r>
            <a:r>
              <a:rPr lang="en-US" sz="3600" dirty="0" smtClean="0">
                <a:solidFill>
                  <a:schemeClr val="tx1"/>
                </a:solidFill>
              </a:rPr>
              <a:t>is an electromagnet mounted to an </a:t>
            </a:r>
            <a:r>
              <a:rPr lang="en-US" sz="3600" b="1" dirty="0" smtClean="0">
                <a:solidFill>
                  <a:schemeClr val="tx1"/>
                </a:solidFill>
              </a:rPr>
              <a:t>actuator</a:t>
            </a:r>
            <a:r>
              <a:rPr lang="en-US" sz="3600" dirty="0" smtClean="0">
                <a:solidFill>
                  <a:schemeClr val="tx1"/>
                </a:solidFill>
              </a:rPr>
              <a:t> arm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Image from textbook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3-01-21 at 10.27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837" y="1615141"/>
            <a:ext cx="33782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23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3097"/>
          </a:xfrm>
        </p:spPr>
        <p:txBody>
          <a:bodyPr/>
          <a:lstStyle/>
          <a:p>
            <a:r>
              <a:rPr lang="en-US" dirty="0" smtClean="0"/>
              <a:t>Disk Controller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Stores and retrieves data from the platters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Controlled by </a:t>
            </a:r>
            <a:r>
              <a:rPr lang="en-US" sz="2800" b="1" dirty="0" smtClean="0">
                <a:solidFill>
                  <a:schemeClr val="tx1"/>
                </a:solidFill>
              </a:rPr>
              <a:t>firmware</a:t>
            </a:r>
            <a:r>
              <a:rPr lang="en-US" sz="2800" dirty="0" smtClean="0">
                <a:solidFill>
                  <a:schemeClr val="tx1"/>
                </a:solidFill>
              </a:rPr>
              <a:t> stored in the </a:t>
            </a:r>
            <a:r>
              <a:rPr lang="en-US" sz="2800" b="1" dirty="0" smtClean="0">
                <a:solidFill>
                  <a:schemeClr val="tx1"/>
                </a:solidFill>
              </a:rPr>
              <a:t>Host Protected Area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Image from http://</a:t>
            </a:r>
            <a:r>
              <a:rPr lang="en-US" sz="2000" dirty="0" err="1">
                <a:solidFill>
                  <a:schemeClr val="tx1"/>
                </a:solidFill>
              </a:rPr>
              <a:t>static.ddmcdn.com</a:t>
            </a:r>
            <a:r>
              <a:rPr lang="en-US" sz="2000" dirty="0">
                <a:solidFill>
                  <a:schemeClr val="tx1"/>
                </a:solidFill>
              </a:rPr>
              <a:t>/gif/ide-controller2.jpg</a:t>
            </a:r>
          </a:p>
        </p:txBody>
      </p:sp>
      <p:pic>
        <p:nvPicPr>
          <p:cNvPr id="4" name="Picture 3" descr="ide-controller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283" y="3877077"/>
            <a:ext cx="4070679" cy="26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63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Flash Memory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Made of transistors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Solid State Devices (</a:t>
            </a:r>
            <a:r>
              <a:rPr lang="en-US" sz="3600" b="1" dirty="0" smtClean="0">
                <a:solidFill>
                  <a:schemeClr val="tx1"/>
                </a:solidFill>
              </a:rPr>
              <a:t>SSDs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Faster than hard disks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Use less power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More expensive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88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Optical Storage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982" cy="4984148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Microscopic </a:t>
            </a:r>
            <a:r>
              <a:rPr lang="en-US" sz="3600" b="1" dirty="0" smtClean="0">
                <a:solidFill>
                  <a:schemeClr val="tx1"/>
                </a:solidFill>
              </a:rPr>
              <a:t>pits </a:t>
            </a:r>
            <a:r>
              <a:rPr lang="en-US" sz="3600" dirty="0" smtClean="0">
                <a:solidFill>
                  <a:schemeClr val="tx1"/>
                </a:solidFill>
              </a:rPr>
              <a:t>encode bits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Area between pits are called </a:t>
            </a:r>
            <a:r>
              <a:rPr lang="en-US" sz="3600" b="1" dirty="0" smtClean="0">
                <a:solidFill>
                  <a:schemeClr val="tx1"/>
                </a:solidFill>
              </a:rPr>
              <a:t>lands</a:t>
            </a:r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There is one long spiral track for the whole disk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Data is read with laser light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See Link Ch 2e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Image from http://</a:t>
            </a:r>
            <a:r>
              <a:rPr lang="en-US" sz="1800" dirty="0" err="1">
                <a:solidFill>
                  <a:schemeClr val="tx1"/>
                </a:solidFill>
              </a:rPr>
              <a:t>www.backgroundsy.com</a:t>
            </a:r>
            <a:r>
              <a:rPr lang="en-US" sz="1800" dirty="0">
                <a:solidFill>
                  <a:schemeClr val="tx1"/>
                </a:solidFill>
              </a:rPr>
              <a:t>/file/large/</a:t>
            </a:r>
            <a:r>
              <a:rPr lang="en-US" sz="1800" dirty="0" err="1">
                <a:solidFill>
                  <a:schemeClr val="tx1"/>
                </a:solidFill>
              </a:rPr>
              <a:t>blu-ray</a:t>
            </a:r>
            <a:r>
              <a:rPr lang="en-US" sz="1800" dirty="0">
                <a:solidFill>
                  <a:schemeClr val="tx1"/>
                </a:solidFill>
              </a:rPr>
              <a:t>-disc-</a:t>
            </a:r>
            <a:r>
              <a:rPr lang="en-US" sz="1800" dirty="0" err="1">
                <a:solidFill>
                  <a:schemeClr val="tx1"/>
                </a:solidFill>
              </a:rPr>
              <a:t>isolated.jpg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blu-ray-disc-isolated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46" t="4617" r="15309" b="6821"/>
          <a:stretch/>
        </p:blipFill>
        <p:spPr>
          <a:xfrm>
            <a:off x="5334182" y="1600200"/>
            <a:ext cx="3809818" cy="36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57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Volatile v. Nonvolatile Memory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Memory </a:t>
            </a:r>
            <a:r>
              <a:rPr lang="en-US" sz="3600" dirty="0" smtClean="0">
                <a:solidFill>
                  <a:schemeClr val="tx1"/>
                </a:solidFill>
              </a:rPr>
              <a:t>is short-term storage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Storage </a:t>
            </a:r>
            <a:r>
              <a:rPr lang="en-US" sz="3600" dirty="0" smtClean="0">
                <a:solidFill>
                  <a:schemeClr val="tx1"/>
                </a:solidFill>
              </a:rPr>
              <a:t>devices </a:t>
            </a:r>
            <a:r>
              <a:rPr lang="en-US" sz="3600" dirty="0">
                <a:solidFill>
                  <a:schemeClr val="tx1"/>
                </a:solidFill>
              </a:rPr>
              <a:t>(</a:t>
            </a:r>
            <a:r>
              <a:rPr lang="en-US" sz="3600" dirty="0" smtClean="0">
                <a:solidFill>
                  <a:schemeClr val="tx1"/>
                </a:solidFill>
              </a:rPr>
              <a:t>hard disks, SSDs, and optical disks) are </a:t>
            </a:r>
            <a:r>
              <a:rPr lang="en-US" sz="3600" b="1" dirty="0" smtClean="0">
                <a:solidFill>
                  <a:schemeClr val="tx1"/>
                </a:solidFill>
              </a:rPr>
              <a:t>nonvolatile</a:t>
            </a:r>
            <a:r>
              <a:rPr lang="en-US" sz="3600" dirty="0" smtClean="0">
                <a:solidFill>
                  <a:schemeClr val="tx1"/>
                </a:solidFill>
              </a:rPr>
              <a:t>—data is retained without power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RAM </a:t>
            </a:r>
            <a:r>
              <a:rPr lang="en-US" sz="3600" dirty="0" smtClean="0">
                <a:solidFill>
                  <a:schemeClr val="tx1"/>
                </a:solidFill>
              </a:rPr>
              <a:t>is main system memory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RAM is </a:t>
            </a:r>
            <a:r>
              <a:rPr lang="en-US" sz="2800" b="1" dirty="0" smtClean="0">
                <a:solidFill>
                  <a:schemeClr val="tx1"/>
                </a:solidFill>
              </a:rPr>
              <a:t>volatile</a:t>
            </a:r>
            <a:r>
              <a:rPr lang="en-US" sz="2800" dirty="0" smtClean="0">
                <a:solidFill>
                  <a:schemeClr val="tx1"/>
                </a:solidFill>
              </a:rPr>
              <a:t>—data is lost when power goes off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1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Topics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5008"/>
            <a:ext cx="8229600" cy="410115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The Difference Between Computer Environments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Active, Latent, and Archival Data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Allocated and Unallocated Space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Computer File Systems</a:t>
            </a:r>
          </a:p>
          <a:p>
            <a:endParaRPr lang="en-US"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86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Volatility of RAM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44652"/>
            <a:ext cx="8229600" cy="111638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From Princeton (Link Ch 2f)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Shot 2013-01-21 at 10.49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7" y="1369406"/>
            <a:ext cx="8191500" cy="3162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157" y="4618681"/>
            <a:ext cx="2022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5 sec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670533" y="4597131"/>
            <a:ext cx="2022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30 sec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701701" y="4592976"/>
            <a:ext cx="2022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60 sec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750265" y="4588821"/>
            <a:ext cx="2022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5 min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0216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RAM Forensics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RAM contains important evidence that is not normally written to the  hard disk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Instant messages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Network connections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Running processes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BUT there are no time-stamps on RAM contents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It can be misleading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16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4800" dirty="0" smtClean="0">
                <a:solidFill>
                  <a:schemeClr val="tx1"/>
                </a:solidFill>
                <a:latin typeface="Arial"/>
                <a:cs typeface="Arial"/>
              </a:rPr>
              <a:t>Computing Environments</a:t>
            </a:r>
            <a:endParaRPr lang="en-US" sz="13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25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Four Categories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Stand-alone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Networked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Mainframe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Cloud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78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Stand-Alone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A computer not connected to any other computer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Such as a laptop not connected to Wi-Fi or cellular data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BUT networks are everywhere now, even in BART or on airplanes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23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Networked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A computer connected to at least one other computer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Evidence might be on servers and network devices as well as the local computer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Almost every computer is networked now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88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Mainframe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278" cy="4900591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A powerful computer used at a business, or shared by many users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Located in a data center or colocation center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Image from http://</a:t>
            </a:r>
            <a:r>
              <a:rPr lang="en-US" sz="1800" dirty="0" err="1">
                <a:solidFill>
                  <a:schemeClr val="tx1"/>
                </a:solidFill>
              </a:rPr>
              <a:t>danialsharifudin.blogspot.com</a:t>
            </a:r>
            <a:r>
              <a:rPr lang="en-US" sz="1800" dirty="0">
                <a:solidFill>
                  <a:schemeClr val="tx1"/>
                </a:solidFill>
              </a:rPr>
              <a:t>/2012/08/classification-of-</a:t>
            </a:r>
            <a:r>
              <a:rPr lang="en-US" sz="1800" dirty="0" err="1">
                <a:solidFill>
                  <a:schemeClr val="tx1"/>
                </a:solidFill>
              </a:rPr>
              <a:t>computer.html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ibm-mainfram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56" y="1878501"/>
            <a:ext cx="29718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53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4800" dirty="0" smtClean="0">
                <a:solidFill>
                  <a:schemeClr val="tx1"/>
                </a:solidFill>
                <a:latin typeface="Arial"/>
                <a:cs typeface="Arial"/>
              </a:rPr>
              <a:t>Cloud Computing</a:t>
            </a:r>
            <a:endParaRPr lang="en-US" sz="13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15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Examples of Cloud Computing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Gmail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Facebook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Twitter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Amazon Web Services</a:t>
            </a:r>
          </a:p>
          <a:p>
            <a:r>
              <a:rPr lang="en-US" sz="3600" dirty="0" err="1" smtClean="0">
                <a:solidFill>
                  <a:schemeClr val="tx1"/>
                </a:solidFill>
              </a:rPr>
              <a:t>CloudFlare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69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3231"/>
          </a:xfrm>
        </p:spPr>
        <p:txBody>
          <a:bodyPr/>
          <a:lstStyle/>
          <a:p>
            <a:r>
              <a:rPr lang="en-US" dirty="0" smtClean="0"/>
              <a:t>Cloud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Infrastructure as a Service (</a:t>
            </a:r>
            <a:r>
              <a:rPr lang="en-US" sz="3200" dirty="0" err="1" smtClean="0">
                <a:solidFill>
                  <a:srgbClr val="000000"/>
                </a:solidFill>
              </a:rPr>
              <a:t>IaaS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Platform as </a:t>
            </a:r>
            <a:r>
              <a:rPr lang="en-US" sz="3200" dirty="0">
                <a:solidFill>
                  <a:srgbClr val="000000"/>
                </a:solidFill>
              </a:rPr>
              <a:t>a Service </a:t>
            </a: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 err="1" smtClean="0">
                <a:solidFill>
                  <a:srgbClr val="000000"/>
                </a:solidFill>
              </a:rPr>
              <a:t>PaaS</a:t>
            </a:r>
            <a:r>
              <a:rPr lang="en-US" sz="3200" dirty="0">
                <a:solidFill>
                  <a:srgbClr val="000000"/>
                </a:solidFill>
              </a:rPr>
              <a:t>)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Software </a:t>
            </a:r>
            <a:r>
              <a:rPr lang="en-US" sz="3200" dirty="0">
                <a:solidFill>
                  <a:srgbClr val="000000"/>
                </a:solidFill>
              </a:rPr>
              <a:t>as a Service </a:t>
            </a: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 err="1" smtClean="0">
                <a:solidFill>
                  <a:srgbClr val="000000"/>
                </a:solidFill>
              </a:rPr>
              <a:t>SaaS</a:t>
            </a:r>
            <a:r>
              <a:rPr lang="en-US" sz="3200" dirty="0">
                <a:solidFill>
                  <a:srgbClr val="000000"/>
                </a:solidFill>
              </a:rPr>
              <a:t>)</a:t>
            </a:r>
          </a:p>
          <a:p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5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4800" dirty="0" smtClean="0">
                <a:solidFill>
                  <a:schemeClr val="tx1"/>
                </a:solidFill>
                <a:latin typeface="Arial"/>
                <a:cs typeface="Arial"/>
              </a:rPr>
              <a:t>Bits &amp; Bytes</a:t>
            </a:r>
            <a:endParaRPr lang="en-US" sz="13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99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36395"/>
            <a:ext cx="8229600" cy="5795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From Wikipedia (Link Ch 2m)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 descr="Cloud_computing_lay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15" y="378848"/>
            <a:ext cx="5585053" cy="51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44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3097"/>
          </a:xfrm>
        </p:spPr>
        <p:txBody>
          <a:bodyPr/>
          <a:lstStyle/>
          <a:p>
            <a:r>
              <a:rPr lang="en-US" dirty="0" err="1" smtClean="0"/>
              <a:t>IaaS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The most </a:t>
            </a:r>
            <a:r>
              <a:rPr lang="en-US" sz="3200" dirty="0">
                <a:solidFill>
                  <a:srgbClr val="000000"/>
                </a:solidFill>
              </a:rPr>
              <a:t>b</a:t>
            </a:r>
            <a:r>
              <a:rPr lang="en-US" sz="3200" dirty="0" smtClean="0">
                <a:solidFill>
                  <a:srgbClr val="000000"/>
                </a:solidFill>
              </a:rPr>
              <a:t>asic cloud service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Outsources hardware needs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Servers, storage, routers, switches…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Examples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Amazon EC2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Windows Azure Virtual Machines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Google Compute Engine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Rackspace Cloud</a:t>
            </a:r>
          </a:p>
          <a:p>
            <a:pPr lvl="2"/>
            <a:r>
              <a:rPr lang="en-US" sz="2800" dirty="0" smtClean="0">
                <a:solidFill>
                  <a:srgbClr val="000000"/>
                </a:solidFill>
              </a:rPr>
              <a:t>Link Ch 2m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66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3097"/>
          </a:xfrm>
        </p:spPr>
        <p:txBody>
          <a:bodyPr/>
          <a:lstStyle/>
          <a:p>
            <a:r>
              <a:rPr lang="en-US" dirty="0" err="1" smtClean="0"/>
              <a:t>PaaS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Provides a computing platfor</a:t>
            </a:r>
            <a:r>
              <a:rPr lang="en-US" sz="3200" dirty="0">
                <a:solidFill>
                  <a:srgbClr val="000000"/>
                </a:solidFill>
              </a:rPr>
              <a:t>m</a:t>
            </a:r>
            <a:endParaRPr lang="en-US" sz="3200" dirty="0" smtClean="0">
              <a:solidFill>
                <a:srgbClr val="000000"/>
              </a:solidFill>
            </a:endParaRP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OS, programming language execution, database, and Web server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Examples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AWS Elastic Beanstalk</a:t>
            </a:r>
          </a:p>
          <a:p>
            <a:pPr lvl="1"/>
            <a:r>
              <a:rPr lang="en-US" sz="2800" dirty="0" err="1" smtClean="0">
                <a:solidFill>
                  <a:srgbClr val="000000"/>
                </a:solidFill>
              </a:rPr>
              <a:t>Heroku</a:t>
            </a:r>
            <a:endParaRPr lang="en-US" sz="2800" dirty="0" smtClean="0">
              <a:solidFill>
                <a:srgbClr val="000000"/>
              </a:solidFill>
            </a:endParaRP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Google App Engine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Windows Azure Compute</a:t>
            </a:r>
          </a:p>
          <a:p>
            <a:pPr lvl="2"/>
            <a:r>
              <a:rPr lang="en-US" sz="2800" dirty="0" smtClean="0">
                <a:solidFill>
                  <a:srgbClr val="000000"/>
                </a:solidFill>
              </a:rPr>
              <a:t>Link Ch 2m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88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3097"/>
          </a:xfrm>
        </p:spPr>
        <p:txBody>
          <a:bodyPr/>
          <a:lstStyle/>
          <a:p>
            <a:r>
              <a:rPr lang="en-US" dirty="0" err="1" smtClean="0"/>
              <a:t>SaaS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Providers install and operate application software in the cloud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Users access the software from cloud clients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Examples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Google Apps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Microsoft Office 365</a:t>
            </a:r>
          </a:p>
          <a:p>
            <a:pPr lvl="2"/>
            <a:r>
              <a:rPr lang="en-US" sz="2800" dirty="0" smtClean="0">
                <a:solidFill>
                  <a:srgbClr val="000000"/>
                </a:solidFill>
              </a:rPr>
              <a:t>Link Ch 2m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88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3097"/>
          </a:xfrm>
        </p:spPr>
        <p:txBody>
          <a:bodyPr/>
          <a:lstStyle/>
          <a:p>
            <a:r>
              <a:rPr lang="en-US" dirty="0" err="1" smtClean="0"/>
              <a:t>IaaS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Outsource hardware needs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Servers, storage, routers, switches…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Examples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Amazon EC2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Windows Azure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Google Compute Engine</a:t>
            </a:r>
          </a:p>
          <a:p>
            <a:pPr lvl="2"/>
            <a:r>
              <a:rPr lang="en-US" sz="2800" dirty="0" smtClean="0">
                <a:solidFill>
                  <a:srgbClr val="000000"/>
                </a:solidFill>
              </a:rPr>
              <a:t>Link Ch 2m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88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81925"/>
            <a:ext cx="8229600" cy="4442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From link Ch 2g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3-01-21 at 11.19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0807"/>
            <a:ext cx="7632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9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24619"/>
            <a:ext cx="8229600" cy="4442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From link Ch 2g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Screen Shot 2013-01-21 at 11.1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17519"/>
            <a:ext cx="75946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303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6654"/>
          </a:xfrm>
        </p:spPr>
        <p:txBody>
          <a:bodyPr/>
          <a:lstStyle/>
          <a:p>
            <a:r>
              <a:rPr lang="en-US" dirty="0" err="1" smtClean="0"/>
              <a:t>Instagram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59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Online photo-sharing site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In Dec. 2012, </a:t>
            </a:r>
            <a:r>
              <a:rPr lang="en-US" sz="3200" dirty="0" err="1" smtClean="0">
                <a:solidFill>
                  <a:srgbClr val="000000"/>
                </a:solidFill>
              </a:rPr>
              <a:t>Instagram</a:t>
            </a:r>
            <a:r>
              <a:rPr lang="en-US" sz="3200" dirty="0" smtClean="0">
                <a:solidFill>
                  <a:srgbClr val="000000"/>
                </a:solidFill>
              </a:rPr>
              <a:t> changed its terms of service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Perpetual rights to all photos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Right to sell photos to advertisers without payment or notice to the user</a:t>
            </a:r>
          </a:p>
          <a:p>
            <a:r>
              <a:rPr lang="en-US" sz="3600" dirty="0" err="1" smtClean="0">
                <a:solidFill>
                  <a:srgbClr val="000000"/>
                </a:solidFill>
              </a:rPr>
              <a:t>Instagram</a:t>
            </a:r>
            <a:r>
              <a:rPr lang="en-US" sz="3600" dirty="0" smtClean="0">
                <a:solidFill>
                  <a:srgbClr val="000000"/>
                </a:solidFill>
              </a:rPr>
              <a:t> lost half its daily users in a month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Links Ch 2h, Ch 2i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280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6250"/>
          </a:xfrm>
        </p:spPr>
        <p:txBody>
          <a:bodyPr/>
          <a:lstStyle/>
          <a:p>
            <a:r>
              <a:rPr lang="en-US" dirty="0" smtClean="0"/>
              <a:t>AWS Outage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Dec. 24, 2012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Netflix was down, because they rely on AWS (Link Ch 2j)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Amazon has had several other major outages (Link Ch 2k)</a:t>
            </a:r>
          </a:p>
          <a:p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1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37198"/>
            <a:ext cx="8229600" cy="57793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From 2011 (Link Ch 2l)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 descr="cf-infographic-fastestgrow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1691"/>
            <a:ext cx="787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5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Bits &amp; Bytes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A Bit is 0 or 1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8 bits is a byte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00000000 to 11111111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256 possible bytes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Can be written as a number 0 to 255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In Hexadecimal, 00 to FF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Binary Games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213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Cloudflare</a:t>
            </a:r>
            <a:r>
              <a:rPr lang="en-US" dirty="0" smtClean="0"/>
              <a:t>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1-21 at 11.48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86" y="2377998"/>
            <a:ext cx="6671068" cy="3946660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352990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ASCII Text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7183"/>
            <a:ext cx="7650901" cy="325602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One byte per character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7 bits encode character, one parity bit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94 printable characters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Originally used for English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Adapted to other languages</a:t>
            </a:r>
          </a:p>
        </p:txBody>
      </p:sp>
      <p:pic>
        <p:nvPicPr>
          <p:cNvPr id="6" name="Picture 5" descr="Screen Shot 2013-01-18 at 9.14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688" y="1178061"/>
            <a:ext cx="41783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81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ASCII file in Hexadecimal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2635"/>
            <a:ext cx="8229600" cy="13235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20 hex = 32 decimal = SPACE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0D 0A = 13 10 = CR LF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Shot 2013-01-18 at 9.10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0200"/>
            <a:ext cx="9144000" cy="30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8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ASCII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26162"/>
            <a:ext cx="8229600" cy="5860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From Wikipedia (Link Ch 2a)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3-01-18 at 9.2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070" y="1303875"/>
            <a:ext cx="5496983" cy="477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8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Unicode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25873"/>
            <a:ext cx="8229600" cy="196989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Encodes all "commercially significant" languages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Two bytes per character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chemeClr val="tx1"/>
                </a:solidFill>
              </a:rPr>
              <a:t>FF FE </a:t>
            </a:r>
            <a:r>
              <a:rPr lang="en-US" sz="3200" dirty="0" smtClean="0">
                <a:solidFill>
                  <a:schemeClr val="tx1"/>
                </a:solidFill>
              </a:rPr>
              <a:t>at the start is a Byte Order Mark 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Link Ch 2c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3-01-18 at 9.37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8061"/>
            <a:ext cx="9144000" cy="31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81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587</TotalTime>
  <Words>958</Words>
  <Application>Microsoft Macintosh PowerPoint</Application>
  <PresentationFormat>On-screen Show (4:3)</PresentationFormat>
  <Paragraphs>192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Executive</vt:lpstr>
      <vt:lpstr>2. Key Technical Concepts</vt:lpstr>
      <vt:lpstr>Topics</vt:lpstr>
      <vt:lpstr>Topics</vt:lpstr>
      <vt:lpstr>Bits &amp; Bytes</vt:lpstr>
      <vt:lpstr>Bits &amp; Bytes</vt:lpstr>
      <vt:lpstr>ASCII Text</vt:lpstr>
      <vt:lpstr>ASCII file in Hexadecimal</vt:lpstr>
      <vt:lpstr>ASCII</vt:lpstr>
      <vt:lpstr>Unicode</vt:lpstr>
      <vt:lpstr>File Headers &amp; File Carving</vt:lpstr>
      <vt:lpstr>GIF Image (13x16 pixels)</vt:lpstr>
      <vt:lpstr>GIF File Header</vt:lpstr>
      <vt:lpstr>GIF Specification</vt:lpstr>
      <vt:lpstr>GIF Specification</vt:lpstr>
      <vt:lpstr>File Carving</vt:lpstr>
      <vt:lpstr>Project X1: Identifying File Types</vt:lpstr>
      <vt:lpstr>File Extensions &amp; File Signatures</vt:lpstr>
      <vt:lpstr>File Extensions</vt:lpstr>
      <vt:lpstr>Hide File Extensions</vt:lpstr>
      <vt:lpstr>Incorrect File Extension</vt:lpstr>
      <vt:lpstr>Wrong Default Application</vt:lpstr>
      <vt:lpstr>Open With…</vt:lpstr>
      <vt:lpstr>How Computers Store Data</vt:lpstr>
      <vt:lpstr>Storage Methods</vt:lpstr>
      <vt:lpstr>Magnetic Disks</vt:lpstr>
      <vt:lpstr>Disk Controller Card</vt:lpstr>
      <vt:lpstr>Flash Memory</vt:lpstr>
      <vt:lpstr>Optical Storage</vt:lpstr>
      <vt:lpstr>Volatile v. Nonvolatile Memory</vt:lpstr>
      <vt:lpstr>Volatility of RAM</vt:lpstr>
      <vt:lpstr>RAM Forensics</vt:lpstr>
      <vt:lpstr>Computing Environments</vt:lpstr>
      <vt:lpstr>Four Categories</vt:lpstr>
      <vt:lpstr>Stand-Alone</vt:lpstr>
      <vt:lpstr>Networked</vt:lpstr>
      <vt:lpstr>Mainframe</vt:lpstr>
      <vt:lpstr>Cloud Computing</vt:lpstr>
      <vt:lpstr>Examples of Cloud Computing</vt:lpstr>
      <vt:lpstr>Cloud Services</vt:lpstr>
      <vt:lpstr>PowerPoint Presentation</vt:lpstr>
      <vt:lpstr>IaaS</vt:lpstr>
      <vt:lpstr>PaaS</vt:lpstr>
      <vt:lpstr>SaaS</vt:lpstr>
      <vt:lpstr>IaaS</vt:lpstr>
      <vt:lpstr>PowerPoint Presentation</vt:lpstr>
      <vt:lpstr>PowerPoint Presentation</vt:lpstr>
      <vt:lpstr>Instagram</vt:lpstr>
      <vt:lpstr>AWS Outage</vt:lpstr>
      <vt:lpstr>PowerPoint Presentation</vt:lpstr>
      <vt:lpstr>Cloudflare Growth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Introduction</dc:title>
  <dc:creator>Sam Bowne</dc:creator>
  <cp:lastModifiedBy>Sam Bowne</cp:lastModifiedBy>
  <cp:revision>63</cp:revision>
  <dcterms:created xsi:type="dcterms:W3CDTF">2013-01-11T00:10:04Z</dcterms:created>
  <dcterms:modified xsi:type="dcterms:W3CDTF">2013-01-24T22:31:44Z</dcterms:modified>
</cp:coreProperties>
</file>