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10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423" r:id="rId11"/>
    <p:sldId id="431" r:id="rId12"/>
    <p:sldId id="432" r:id="rId13"/>
    <p:sldId id="433" r:id="rId14"/>
    <p:sldId id="422" r:id="rId15"/>
    <p:sldId id="467" r:id="rId16"/>
    <p:sldId id="421" r:id="rId17"/>
    <p:sldId id="461" r:id="rId18"/>
    <p:sldId id="462" r:id="rId19"/>
    <p:sldId id="463" r:id="rId20"/>
    <p:sldId id="464" r:id="rId21"/>
    <p:sldId id="465" r:id="rId22"/>
    <p:sldId id="466" r:id="rId23"/>
    <p:sldId id="468" r:id="rId24"/>
    <p:sldId id="46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7" autoAdjust="0"/>
    <p:restoredTop sz="94456" autoAdjust="0"/>
  </p:normalViewPr>
  <p:slideViewPr>
    <p:cSldViewPr snapToGrid="0" snapToObjects="1">
      <p:cViewPr varScale="1">
        <p:scale>
          <a:sx n="71" d="100"/>
          <a:sy n="71" d="100"/>
        </p:scale>
        <p:origin x="-11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11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2/13/13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2/13/13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2/13/13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2/13/13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2/13/13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2/13/13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2/13/13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2/13/13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5362458"/>
          </a:xfrm>
        </p:spPr>
        <p:txBody>
          <a:bodyPr/>
          <a:lstStyle/>
          <a:p>
            <a:r>
              <a:rPr lang="en-US" sz="4800" dirty="0" smtClean="0">
                <a:solidFill>
                  <a:srgbClr val="000000"/>
                </a:solidFill>
                <a:latin typeface="Arial"/>
                <a:cs typeface="Arial"/>
              </a:rPr>
              <a:t>4. Collecting Evidence</a:t>
            </a:r>
            <a:endParaRPr lang="en-US" sz="4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6" name="Picture 5" descr="ref=sr_1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7992" y="480511"/>
            <a:ext cx="2908300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79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sz="3600" dirty="0" smtClean="0">
                <a:solidFill>
                  <a:srgbClr val="000000"/>
                </a:solidFill>
              </a:rPr>
              <a:t>Documenting </a:t>
            </a:r>
            <a:r>
              <a:rPr lang="en-US" sz="3600" smtClean="0">
                <a:solidFill>
                  <a:srgbClr val="000000"/>
                </a:solidFill>
              </a:rPr>
              <a:t>the Scene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If you don't write it down, it didn't happen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156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319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Types of Documentation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8229600" cy="4812004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Photographs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Written notes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Video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Record precise details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Type, make, model, serial number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Whether a device is on or off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Network connections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Peripheral connections like printers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Document and label cables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333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319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Photography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8229600" cy="433731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Walk through the scene to find devices and see what will be needed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Then photograph entire scene before anything is disturbed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Broad perspective, then each item of evidence in its original position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Add a ruler in a second photo for perspective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Photos don't replace notes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571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319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Notes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8229600" cy="433731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No set standard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Chronological is common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Those notes will guide you in court later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Notes can be discoverable and may be seen by other side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Don't draw conclusions or speculate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984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sz="3600" dirty="0" smtClean="0">
                <a:solidFill>
                  <a:srgbClr val="000000"/>
                </a:solidFill>
              </a:rPr>
              <a:t>Chain of Custody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88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319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Marking Evidence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8229600" cy="433731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Initials, dates, case numbers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Permanent markers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Sealed in evidence anti-static bag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Tamper-resistant evidence tape</a:t>
            </a:r>
          </a:p>
        </p:txBody>
      </p:sp>
    </p:spTree>
    <p:extLst>
      <p:ext uri="{BB962C8B-B14F-4D97-AF65-F5344CB8AC3E}">
        <p14:creationId xmlns:p14="http://schemas.microsoft.com/office/powerpoint/2010/main" val="1669333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sz="3600" dirty="0" smtClean="0">
                <a:solidFill>
                  <a:srgbClr val="000000"/>
                </a:solidFill>
              </a:rPr>
              <a:t>Forensic cloning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62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319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Cloning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8229600" cy="433731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Exact copy of a hard drive, bit for bit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Gathers unallocated space and Master File Table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Time-consuming process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Usually done at the lab, not on the scene\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In civil cases, you may lack legal authorization to remove the computer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Must clone it on-scene</a:t>
            </a:r>
          </a:p>
        </p:txBody>
      </p:sp>
    </p:spTree>
    <p:extLst>
      <p:ext uri="{BB962C8B-B14F-4D97-AF65-F5344CB8AC3E}">
        <p14:creationId xmlns:p14="http://schemas.microsoft.com/office/powerpoint/2010/main" val="1669333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319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Purpose of Cloning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8229600" cy="433731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Examine a copy, not the original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Unless there are exigent circumstances, like a missing child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You can recover from mistakes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A properly authenticated forensic clone is as good as the original in court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571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319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 Cloning Process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8229600" cy="433731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Copy one hard drive to another, larger hard drive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Source drive normally removed from computer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Critical to use a write-blocker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Hardware or software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Forensically clean destination drive first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Proof of that goes in the case file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984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8061"/>
          </a:xfrm>
        </p:spPr>
        <p:txBody>
          <a:bodyPr/>
          <a:lstStyle/>
          <a:p>
            <a:r>
              <a:rPr lang="en-US" sz="4400" dirty="0" smtClean="0">
                <a:solidFill>
                  <a:srgbClr val="000000"/>
                </a:solidFill>
              </a:rPr>
              <a:t>Topics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Crime scenes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Documenting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Chain of Custody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Forensic cloning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Live and Dead Systems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Hashing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Final Report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71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319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Forensically Clean Media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8229600" cy="433731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Can be proven devoid of data</a:t>
            </a:r>
          </a:p>
          <a:p>
            <a:r>
              <a:rPr lang="en-US" sz="3200" dirty="0" smtClean="0"/>
              <a:t>"Sterile"</a:t>
            </a:r>
          </a:p>
          <a:p>
            <a:r>
              <a:rPr lang="en-US" sz="3200" dirty="0" smtClean="0"/>
              <a:t>Overwrite entire drive with a pattern of data</a:t>
            </a:r>
          </a:p>
          <a:p>
            <a:pPr lvl="1"/>
            <a:r>
              <a:rPr lang="en-US" sz="2400" dirty="0" smtClean="0"/>
              <a:t>Such as 00000000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3577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319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Forensic Image Formats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8229600" cy="433731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Proprietary</a:t>
            </a:r>
          </a:p>
          <a:p>
            <a:pPr lvl="1"/>
            <a:r>
              <a:rPr lang="en-US" sz="2400" dirty="0" err="1" smtClean="0">
                <a:solidFill>
                  <a:srgbClr val="000000"/>
                </a:solidFill>
              </a:rPr>
              <a:t>EnCase</a:t>
            </a:r>
            <a:r>
              <a:rPr lang="en-US" sz="2400" dirty="0" smtClean="0">
                <a:solidFill>
                  <a:srgbClr val="000000"/>
                </a:solidFill>
              </a:rPr>
              <a:t> (.E01) – Actually "Expert Witness"</a:t>
            </a:r>
          </a:p>
          <a:p>
            <a:pPr lvl="1"/>
            <a:r>
              <a:rPr lang="en-US" sz="2400" dirty="0" err="1" smtClean="0">
                <a:solidFill>
                  <a:srgbClr val="000000"/>
                </a:solidFill>
              </a:rPr>
              <a:t>AccessData</a:t>
            </a:r>
            <a:r>
              <a:rPr lang="en-US" sz="2400" dirty="0" smtClean="0">
                <a:solidFill>
                  <a:srgbClr val="000000"/>
                </a:solidFill>
              </a:rPr>
              <a:t> Custom Content Image (.AD1)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Open 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Advanced </a:t>
            </a:r>
            <a:r>
              <a:rPr lang="en-US" sz="2800" dirty="0">
                <a:solidFill>
                  <a:srgbClr val="000000"/>
                </a:solidFill>
              </a:rPr>
              <a:t>Forensics Format </a:t>
            </a:r>
            <a:r>
              <a:rPr lang="en-US" sz="2800" dirty="0" smtClean="0">
                <a:solidFill>
                  <a:srgbClr val="000000"/>
                </a:solidFill>
              </a:rPr>
              <a:t>(AFF)	</a:t>
            </a:r>
          </a:p>
          <a:p>
            <a:pPr lvl="2"/>
            <a:r>
              <a:rPr lang="en-US" sz="2800" dirty="0" smtClean="0">
                <a:solidFill>
                  <a:srgbClr val="000000"/>
                </a:solidFill>
              </a:rPr>
              <a:t>Open format, see link Ch 4a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</a:rPr>
              <a:t>Raw (.</a:t>
            </a:r>
            <a:r>
              <a:rPr lang="en-US" sz="2800" dirty="0" err="1">
                <a:solidFill>
                  <a:srgbClr val="000000"/>
                </a:solidFill>
              </a:rPr>
              <a:t>dd</a:t>
            </a:r>
            <a:r>
              <a:rPr lang="en-US" sz="2800" dirty="0">
                <a:solidFill>
                  <a:srgbClr val="000000"/>
                </a:solidFill>
              </a:rPr>
              <a:t> or .001)</a:t>
            </a:r>
          </a:p>
          <a:p>
            <a:pPr lvl="2"/>
            <a:r>
              <a:rPr lang="en-US" sz="2800" dirty="0">
                <a:solidFill>
                  <a:srgbClr val="000000"/>
                </a:solidFill>
              </a:rPr>
              <a:t>Direct uncompressed disk </a:t>
            </a:r>
            <a:r>
              <a:rPr lang="en-US" sz="2800" dirty="0" smtClean="0">
                <a:solidFill>
                  <a:srgbClr val="000000"/>
                </a:solidFill>
              </a:rPr>
              <a:t>image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775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319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Risks and Challenges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8229600" cy="433731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Biggest Risk: Writing to the evidence drive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Bad sectors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Damaged or malfunctioning drives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Corrupt boot sector</a:t>
            </a:r>
          </a:p>
          <a:p>
            <a:r>
              <a:rPr lang="en-US" sz="2800" dirty="0" err="1" smtClean="0">
                <a:solidFill>
                  <a:srgbClr val="000000"/>
                </a:solidFill>
              </a:rPr>
              <a:t>Antiforensics</a:t>
            </a:r>
            <a:r>
              <a:rPr lang="en-US" sz="2800" dirty="0" smtClean="0">
                <a:solidFill>
                  <a:srgbClr val="000000"/>
                </a:solidFill>
              </a:rPr>
              <a:t> measures (theoretical, not practical risk)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667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319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eDiscovery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8"/>
            <a:ext cx="8229600" cy="463311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Gathering and presenting electronically stored information (ESI) for legal cases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Cloning preserves evidence best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Can be expensive and impractical</a:t>
            </a:r>
            <a:endParaRPr lang="en-US" sz="32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du Pont v. </a:t>
            </a:r>
            <a:r>
              <a:rPr lang="en-US" sz="2800" dirty="0" err="1" smtClean="0">
                <a:solidFill>
                  <a:srgbClr val="000000"/>
                </a:solidFill>
              </a:rPr>
              <a:t>Kolon</a:t>
            </a:r>
            <a:endParaRPr lang="en-US" sz="2800" dirty="0">
              <a:solidFill>
                <a:srgbClr val="000000"/>
              </a:solidFill>
            </a:endParaRPr>
          </a:p>
          <a:p>
            <a:pPr lvl="1"/>
            <a:r>
              <a:rPr lang="en-US" sz="2800" dirty="0" err="1" smtClean="0">
                <a:solidFill>
                  <a:srgbClr val="000000"/>
                </a:solidFill>
              </a:rPr>
              <a:t>Kolon</a:t>
            </a:r>
            <a:r>
              <a:rPr lang="en-US" sz="2800" dirty="0" smtClean="0">
                <a:solidFill>
                  <a:srgbClr val="000000"/>
                </a:solidFill>
              </a:rPr>
              <a:t> lost and was hit with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$920 million </a:t>
            </a:r>
            <a:r>
              <a:rPr lang="en-US" sz="2800" dirty="0" err="1" smtClean="0">
                <a:solidFill>
                  <a:srgbClr val="000000"/>
                </a:solidFill>
              </a:rPr>
              <a:t>judgement</a:t>
            </a:r>
            <a:endParaRPr lang="en-US" sz="2800" dirty="0" smtClean="0">
              <a:solidFill>
                <a:srgbClr val="000000"/>
              </a:solidFill>
            </a:endParaRP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20-year ban from competing with du Pont</a:t>
            </a:r>
          </a:p>
          <a:p>
            <a:pPr lvl="2"/>
            <a:r>
              <a:rPr lang="en-US" sz="2000" dirty="0" smtClean="0">
                <a:solidFill>
                  <a:srgbClr val="000000"/>
                </a:solidFill>
              </a:rPr>
              <a:t>Links Ch 4b, 4c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757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Spoilation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02-13 at 9.41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72" y="1844106"/>
            <a:ext cx="7540306" cy="4282057"/>
          </a:xfrm>
          <a:prstGeom prst="rect">
            <a:avLst/>
          </a:prstGeom>
          <a:ln>
            <a:solidFill>
              <a:srgbClr val="6076B4"/>
            </a:solidFill>
          </a:ln>
        </p:spPr>
      </p:pic>
    </p:spTree>
    <p:extLst>
      <p:ext uri="{BB962C8B-B14F-4D97-AF65-F5344CB8AC3E}">
        <p14:creationId xmlns:p14="http://schemas.microsoft.com/office/powerpoint/2010/main" val="4054469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sz="3600" dirty="0" smtClean="0">
                <a:solidFill>
                  <a:srgbClr val="000000"/>
                </a:solidFill>
              </a:rPr>
              <a:t>Crime Scenes and </a:t>
            </a:r>
            <a:br>
              <a:rPr lang="en-US" sz="3600" dirty="0" smtClean="0">
                <a:solidFill>
                  <a:srgbClr val="000000"/>
                </a:solidFill>
              </a:rPr>
            </a:br>
            <a:r>
              <a:rPr lang="en-US" sz="3600" dirty="0" smtClean="0">
                <a:solidFill>
                  <a:srgbClr val="000000"/>
                </a:solidFill>
              </a:rPr>
              <a:t>Collecting Evidence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74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319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Securing the Scene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4085736" cy="433731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Unnecessary people must be kept out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Network connections place data at risk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Once it is assured that volatile data won't be lost, disconnect network cables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Isolate seized phoned from network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Image from </a:t>
            </a:r>
            <a:r>
              <a:rPr lang="en-US" dirty="0" err="1" smtClean="0">
                <a:solidFill>
                  <a:srgbClr val="000000"/>
                </a:solidFill>
              </a:rPr>
              <a:t>crimescenecleanupdetroit.com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url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447" y="1634141"/>
            <a:ext cx="4225467" cy="320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67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319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Removable Media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8229600" cy="433731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Memory cards can be tiny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Hidden in books, wallets, hat bands, etc.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Also DVDs, external hard drives, thumb drives, memory cards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Examine books and manuals to determine the skill level of the target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Are they using encryption?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972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319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Cell Phones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8229600" cy="4337314"/>
          </a:xfrm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</a:rPr>
              <a:t>Valuable evidence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Text messages, email, call logs, contacts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Interacting with the phone can change data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Apple's "Find My iPhone" app can be used to remotely wipe the phone</a:t>
            </a: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97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319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Isolating Cell Phones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8229600" cy="433731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Turn the phone off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BUT it may require a password when turned back on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Shielded container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Paint can, Faraday bag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Power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Provide external battery pack to keep phone alive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Seize power cables if phone is off, so it can be charged for examination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972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319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Questions at the Scene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8229600" cy="4337314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After scene is secured, ask these questions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What kinds of devices are present?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How many device?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Are the devices running?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What tools are needed?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Do we have the necessary expertise?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972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319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Order of Volatility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8229600" cy="433731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Gather most volatile evidence first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CPU, cache and registers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Routing table, ARP cache, processes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RAM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Temp files/swap space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Hard disk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Remotely logged data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Archival media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972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948</TotalTime>
  <Words>682</Words>
  <Application>Microsoft Macintosh PowerPoint</Application>
  <PresentationFormat>On-screen Show (4:3)</PresentationFormat>
  <Paragraphs>131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Executive</vt:lpstr>
      <vt:lpstr>4. Collecting Evidence</vt:lpstr>
      <vt:lpstr>Topics</vt:lpstr>
      <vt:lpstr>Crime Scenes and  Collecting Evidence</vt:lpstr>
      <vt:lpstr>Securing the Scene</vt:lpstr>
      <vt:lpstr>Removable Media</vt:lpstr>
      <vt:lpstr>Cell Phones</vt:lpstr>
      <vt:lpstr>Isolating Cell Phones</vt:lpstr>
      <vt:lpstr>Questions at the Scene</vt:lpstr>
      <vt:lpstr>Order of Volatility</vt:lpstr>
      <vt:lpstr>Documenting the Scene</vt:lpstr>
      <vt:lpstr>Types of Documentation</vt:lpstr>
      <vt:lpstr>Photography</vt:lpstr>
      <vt:lpstr>Notes</vt:lpstr>
      <vt:lpstr>Chain of Custody</vt:lpstr>
      <vt:lpstr>Marking Evidence</vt:lpstr>
      <vt:lpstr>Forensic cloning</vt:lpstr>
      <vt:lpstr>Cloning</vt:lpstr>
      <vt:lpstr>Purpose of Cloning</vt:lpstr>
      <vt:lpstr>The Cloning Process</vt:lpstr>
      <vt:lpstr>Forensically Clean Media</vt:lpstr>
      <vt:lpstr>Forensic Image Formats</vt:lpstr>
      <vt:lpstr>Risks and Challenges</vt:lpstr>
      <vt:lpstr>eDiscovery</vt:lpstr>
      <vt:lpstr>Spoilation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Introduction</dc:title>
  <dc:creator>Sam Bowne</dc:creator>
  <cp:lastModifiedBy>Sam Bowne</cp:lastModifiedBy>
  <cp:revision>112</cp:revision>
  <dcterms:created xsi:type="dcterms:W3CDTF">2013-01-11T00:10:04Z</dcterms:created>
  <dcterms:modified xsi:type="dcterms:W3CDTF">2013-02-13T17:57:46Z</dcterms:modified>
</cp:coreProperties>
</file>