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64" r:id="rId6"/>
    <p:sldId id="263" r:id="rId7"/>
    <p:sldId id="262" r:id="rId8"/>
    <p:sldId id="261" r:id="rId9"/>
    <p:sldId id="265" r:id="rId10"/>
    <p:sldId id="266" r:id="rId11"/>
    <p:sldId id="260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83" r:id="rId23"/>
    <p:sldId id="277" r:id="rId24"/>
    <p:sldId id="278" r:id="rId25"/>
    <p:sldId id="279" r:id="rId26"/>
    <p:sldId id="280" r:id="rId27"/>
    <p:sldId id="281" r:id="rId28"/>
    <p:sldId id="332" r:id="rId29"/>
    <p:sldId id="284" r:id="rId30"/>
    <p:sldId id="285" r:id="rId31"/>
    <p:sldId id="286" r:id="rId32"/>
    <p:sldId id="288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5" autoAdjust="0"/>
    <p:restoredTop sz="95872" autoAdjust="0"/>
  </p:normalViewPr>
  <p:slideViewPr>
    <p:cSldViewPr snapToGrid="0" snapToObjects="1">
      <p:cViewPr varScale="1">
        <p:scale>
          <a:sx n="99" d="100"/>
          <a:sy n="99" d="100"/>
        </p:scale>
        <p:origin x="-4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37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5/11/15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smtClean="0"/>
              <a:t>Infosec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16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Documenting Your Findings with Reports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Revised 5-11-15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4-05-07 at 10.58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6416" cy="462360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16665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Your Findings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  <a:p>
            <a:r>
              <a:rPr lang="en-US" dirty="0" smtClean="0"/>
              <a:t>An expert witness is not a journalist</a:t>
            </a:r>
          </a:p>
          <a:p>
            <a:r>
              <a:rPr lang="en-US" dirty="0" smtClean="0"/>
              <a:t>It is not your role to present evidence and let readers draw their own conclusion</a:t>
            </a:r>
          </a:p>
          <a:p>
            <a:r>
              <a:rPr lang="en-US" dirty="0" smtClean="0"/>
              <a:t>You are an expert, and are being hired to state an expert opinion on what the findings mean</a:t>
            </a:r>
          </a:p>
          <a:p>
            <a:r>
              <a:rPr lang="en-US" dirty="0" smtClean="0"/>
              <a:t>State your own personal opinion</a:t>
            </a:r>
          </a:p>
          <a:p>
            <a:r>
              <a:rPr lang="en-US" dirty="0" smtClean="0"/>
              <a:t>Just make sure you can justify it with evidence</a:t>
            </a:r>
          </a:p>
        </p:txBody>
      </p:sp>
    </p:spTree>
    <p:extLst>
      <p:ext uri="{BB962C8B-B14F-4D97-AF65-F5344CB8AC3E}">
        <p14:creationId xmlns:p14="http://schemas.microsoft.com/office/powerpoint/2010/main" val="3452805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4-05-07 at 11.02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5046882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386926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Reports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938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must know who your audience is</a:t>
            </a:r>
          </a:p>
          <a:p>
            <a:pPr lvl="1"/>
            <a:r>
              <a:rPr lang="en-US" dirty="0" smtClean="0"/>
              <a:t>If report is only for the person who requested it to make a decision, an </a:t>
            </a:r>
            <a:r>
              <a:rPr lang="en-US" b="1" dirty="0" smtClean="0"/>
              <a:t>informal report </a:t>
            </a:r>
            <a:r>
              <a:rPr lang="en-US" dirty="0" smtClean="0"/>
              <a:t>may be suitable</a:t>
            </a:r>
          </a:p>
          <a:p>
            <a:pPr lvl="1"/>
            <a:r>
              <a:rPr lang="en-US" dirty="0" smtClean="0"/>
              <a:t>If report details the impact of an incident, such as malware or an intrusion, an </a:t>
            </a:r>
            <a:r>
              <a:rPr lang="en-US" b="1" dirty="0" smtClean="0"/>
              <a:t>incident report </a:t>
            </a:r>
            <a:r>
              <a:rPr lang="en-US" dirty="0" smtClean="0"/>
              <a:t>may be required</a:t>
            </a:r>
          </a:p>
          <a:p>
            <a:pPr lvl="1"/>
            <a:r>
              <a:rPr lang="en-US" dirty="0" smtClean="0"/>
              <a:t>If report is meant for internal review by human resources and legal, a </a:t>
            </a:r>
            <a:r>
              <a:rPr lang="en-US" b="1" dirty="0" smtClean="0"/>
              <a:t>formal internal report </a:t>
            </a:r>
            <a:r>
              <a:rPr lang="en-US" dirty="0" smtClean="0"/>
              <a:t>is likely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3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Declaration </a:t>
            </a:r>
            <a:r>
              <a:rPr lang="en-US" dirty="0" smtClean="0"/>
              <a:t>and </a:t>
            </a:r>
            <a:r>
              <a:rPr lang="en-US" b="1" dirty="0" smtClean="0"/>
              <a:t>affidavit </a:t>
            </a:r>
            <a:r>
              <a:rPr lang="en-US" dirty="0" smtClean="0"/>
              <a:t>are the most formal types of reports, to be used in court	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184930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just an email containing your conclusions</a:t>
            </a:r>
          </a:p>
          <a:p>
            <a:r>
              <a:rPr lang="en-US" dirty="0" smtClean="0"/>
              <a:t>However, make sure it captures the topics detailed earlier:</a:t>
            </a:r>
          </a:p>
          <a:p>
            <a:pPr lvl="1"/>
            <a:r>
              <a:rPr lang="en-US" dirty="0" smtClean="0"/>
              <a:t>Who requested the work</a:t>
            </a:r>
          </a:p>
          <a:p>
            <a:pPr lvl="1"/>
            <a:r>
              <a:rPr lang="en-US" dirty="0" smtClean="0"/>
              <a:t>What was requested of you</a:t>
            </a:r>
          </a:p>
          <a:p>
            <a:pPr lvl="1"/>
            <a:r>
              <a:rPr lang="en-US" dirty="0" smtClean="0"/>
              <a:t>Your conclusions</a:t>
            </a:r>
          </a:p>
          <a:p>
            <a:r>
              <a:rPr lang="en-US" dirty="0" smtClean="0"/>
              <a:t>Even an informal report can be used in litigation</a:t>
            </a:r>
          </a:p>
        </p:txBody>
      </p:sp>
    </p:spTree>
    <p:extLst>
      <p:ext uri="{BB962C8B-B14F-4D97-AF65-F5344CB8AC3E}">
        <p14:creationId xmlns:p14="http://schemas.microsoft.com/office/powerpoint/2010/main" val="183407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Informal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4-05-07 at 11.16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63" y="1740942"/>
            <a:ext cx="7531100" cy="42926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00691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 impacts and exposure of data that may have occurred because of an incident</a:t>
            </a:r>
          </a:p>
          <a:p>
            <a:r>
              <a:rPr lang="en-US" dirty="0" smtClean="0"/>
              <a:t>Typically focused on malware and intrusions</a:t>
            </a:r>
          </a:p>
          <a:p>
            <a:r>
              <a:rPr lang="en-US" dirty="0" smtClean="0"/>
              <a:t>Ensure you have all the details discussed at the beginning of this chapter</a:t>
            </a:r>
          </a:p>
          <a:p>
            <a:r>
              <a:rPr lang="en-US" dirty="0" smtClean="0"/>
              <a:t>Report may be passed on to regulators or legal entities in compliance with breach notification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56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traditional</a:t>
            </a:r>
          </a:p>
          <a:p>
            <a:r>
              <a:rPr lang="en-US" dirty="0" smtClean="0"/>
              <a:t>Three major areas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Technical Details</a:t>
            </a:r>
          </a:p>
          <a:p>
            <a:r>
              <a:rPr lang="en-US" dirty="0" smtClean="0"/>
              <a:t>"Technical details" will contain screenshots of artifacts, excerpts from recovered data, and evidence to support your conclusions</a:t>
            </a:r>
          </a:p>
        </p:txBody>
      </p:sp>
    </p:spTree>
    <p:extLst>
      <p:ext uri="{BB962C8B-B14F-4D97-AF65-F5344CB8AC3E}">
        <p14:creationId xmlns:p14="http://schemas.microsoft.com/office/powerpoint/2010/main" val="426417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"report" feature in your forensic tool is NOT sufficient</a:t>
            </a:r>
          </a:p>
          <a:p>
            <a:r>
              <a:rPr lang="en-US" dirty="0" smtClean="0"/>
              <a:t>It's too dry and technical, and too long</a:t>
            </a:r>
          </a:p>
          <a:p>
            <a:r>
              <a:rPr lang="en-US" dirty="0" smtClean="0"/>
              <a:t>Attach it as an appendix to your report</a:t>
            </a:r>
          </a:p>
          <a:p>
            <a:r>
              <a:rPr lang="en-US" dirty="0" smtClean="0"/>
              <a:t>Only the opposing expert will look at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8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legal document</a:t>
            </a:r>
          </a:p>
          <a:p>
            <a:r>
              <a:rPr lang="en-US" dirty="0" smtClean="0"/>
              <a:t>A sworn statement</a:t>
            </a:r>
          </a:p>
          <a:p>
            <a:r>
              <a:rPr lang="en-US" dirty="0" smtClean="0"/>
              <a:t>Will likely be submitted into materials used in a formal legal matter</a:t>
            </a:r>
          </a:p>
          <a:p>
            <a:r>
              <a:rPr lang="en-US" dirty="0" smtClean="0"/>
              <a:t>Will likely be critiqued by opposing computer forensic experts</a:t>
            </a:r>
          </a:p>
          <a:p>
            <a:r>
              <a:rPr lang="en-US" dirty="0" smtClean="0"/>
              <a:t>Be careful—you may face legal penalties for making false statements</a:t>
            </a:r>
          </a:p>
          <a:p>
            <a:r>
              <a:rPr lang="en-US" dirty="0" smtClean="0"/>
              <a:t>Resist pressure to slant your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99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is 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it is sealed, your declaration is a public document</a:t>
            </a:r>
          </a:p>
          <a:p>
            <a:r>
              <a:rPr lang="en-US" dirty="0" smtClean="0"/>
              <a:t>Anyone in the future can examine it and question you about it</a:t>
            </a:r>
          </a:p>
          <a:p>
            <a:r>
              <a:rPr lang="en-US" dirty="0" smtClean="0"/>
              <a:t>You will have to live with what you've written for the rest of your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06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Affidavit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 declaration</a:t>
            </a:r>
          </a:p>
          <a:p>
            <a:r>
              <a:rPr lang="en-US" dirty="0" smtClean="0"/>
              <a:t>Signed in the presence of a notary public</a:t>
            </a:r>
          </a:p>
          <a:p>
            <a:r>
              <a:rPr lang="en-US" dirty="0" smtClean="0"/>
              <a:t>Title should be "Affidavit of </a:t>
            </a:r>
            <a:r>
              <a:rPr lang="en-US" i="1" dirty="0" smtClean="0"/>
              <a:t>Your Name</a:t>
            </a:r>
            <a:r>
              <a:rPr lang="en-US" dirty="0" smtClean="0"/>
              <a:t>"</a:t>
            </a:r>
          </a:p>
          <a:p>
            <a:r>
              <a:rPr lang="en-US" dirty="0" smtClean="0"/>
              <a:t>Signature block shown below</a:t>
            </a:r>
            <a:endParaRPr lang="en-US" dirty="0"/>
          </a:p>
        </p:txBody>
      </p:sp>
      <p:pic>
        <p:nvPicPr>
          <p:cNvPr id="4" name="Picture 3" descr="Screen Shot 2014-05-07 at 11.51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03" y="4257168"/>
            <a:ext cx="6184900" cy="22352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27290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 Zain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884"/>
            <a:ext cx="8229600" cy="40770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Hired by W Va. police in 1977 based on falsified credentials</a:t>
            </a:r>
          </a:p>
          <a:p>
            <a:r>
              <a:rPr lang="en-US" dirty="0" smtClean="0"/>
              <a:t>Flunked or barely passed chemistry</a:t>
            </a:r>
          </a:p>
          <a:p>
            <a:r>
              <a:rPr lang="en-US" dirty="0" smtClean="0"/>
              <a:t>Gained a reputation for being able to solve extremely difficult cases</a:t>
            </a:r>
          </a:p>
          <a:p>
            <a:r>
              <a:rPr lang="en-US" dirty="0" smtClean="0"/>
              <a:t>Looked on as a "god" by W Va. district attorneys</a:t>
            </a:r>
          </a:p>
          <a:p>
            <a:pPr lvl="1"/>
            <a:r>
              <a:rPr lang="en-US" dirty="0"/>
              <a:t>Image from herald-dispatch.com</a:t>
            </a:r>
          </a:p>
        </p:txBody>
      </p:sp>
      <p:pic>
        <p:nvPicPr>
          <p:cNvPr id="4" name="Picture 3" descr="g320320000000000000b85fa6d30fa4abbd08590595d5280f6fcf0fa9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686" y="32086"/>
            <a:ext cx="2645314" cy="211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08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1985, an FBI agent told state police Zain had failed basic forensic courses</a:t>
            </a:r>
          </a:p>
          <a:p>
            <a:r>
              <a:rPr lang="en-US" dirty="0" smtClean="0"/>
              <a:t>Two workers claimed to have seen Zain record results from blank plates</a:t>
            </a:r>
          </a:p>
          <a:p>
            <a:r>
              <a:rPr lang="en-US" dirty="0" smtClean="0"/>
              <a:t>These complaints were ignored</a:t>
            </a:r>
          </a:p>
          <a:p>
            <a:r>
              <a:rPr lang="en-US" dirty="0" smtClean="0"/>
              <a:t>Zain gained a reputation for being "pro-prosecution"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6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1997, Zain's examination of semen and his testimony led to the conviction of Glen Woodall</a:t>
            </a:r>
          </a:p>
          <a:p>
            <a:r>
              <a:rPr lang="en-US" dirty="0" smtClean="0"/>
              <a:t>Sentenced to 335 years in prison</a:t>
            </a:r>
          </a:p>
          <a:p>
            <a:r>
              <a:rPr lang="en-US" dirty="0" smtClean="0"/>
              <a:t>In 1998, DNA testing proved Woodall was innocent</a:t>
            </a:r>
          </a:p>
          <a:p>
            <a:r>
              <a:rPr lang="en-US" dirty="0" smtClean="0"/>
              <a:t>Woodall's defense team found serious errors in Zain's 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934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4" y="274638"/>
            <a:ext cx="8773622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1993 Report from Supreme Court of W Va.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Zain had</a:t>
            </a:r>
          </a:p>
          <a:p>
            <a:pPr lvl="1"/>
            <a:r>
              <a:rPr lang="en-US" dirty="0" smtClean="0"/>
              <a:t>Misstated evidence</a:t>
            </a:r>
          </a:p>
          <a:p>
            <a:pPr lvl="1"/>
            <a:r>
              <a:rPr lang="en-US" dirty="0" smtClean="0"/>
              <a:t>Falsified lab results</a:t>
            </a:r>
          </a:p>
          <a:p>
            <a:pPr lvl="1"/>
            <a:r>
              <a:rPr lang="en-US" dirty="0" smtClean="0"/>
              <a:t>Reported scientifically implausible results</a:t>
            </a:r>
          </a:p>
          <a:p>
            <a:r>
              <a:rPr lang="en-US" dirty="0" smtClean="0"/>
              <a:t>Resulted in as many as 134 wrongful convictions in Virginia</a:t>
            </a:r>
          </a:p>
          <a:p>
            <a:r>
              <a:rPr lang="en-US" dirty="0" smtClean="0"/>
              <a:t>A Texas investigation found at least 180 more such cases in Texas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5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Zain's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Charged with fraud</a:t>
            </a:r>
          </a:p>
          <a:p>
            <a:r>
              <a:rPr lang="en-US" dirty="0" smtClean="0"/>
              <a:t>Trial put on hold after he was diagnosed with liver cancer</a:t>
            </a:r>
          </a:p>
          <a:p>
            <a:r>
              <a:rPr lang="en-US" dirty="0" smtClean="0"/>
              <a:t>He died in 2002 while awaiting his second trial for obtaining money under false pretenses</a:t>
            </a:r>
          </a:p>
          <a:p>
            <a:pPr lvl="1"/>
            <a:r>
              <a:rPr lang="en-US" dirty="0" smtClean="0"/>
              <a:t>Links Ch 16a, b,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75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26163"/>
            <a:ext cx="8229600" cy="533293"/>
          </a:xfrm>
        </p:spPr>
        <p:txBody>
          <a:bodyPr/>
          <a:lstStyle/>
          <a:p>
            <a:r>
              <a:rPr lang="en-US" dirty="0" smtClean="0"/>
              <a:t>From 2015, link Ch 16d</a:t>
            </a:r>
            <a:endParaRPr lang="en-US" dirty="0"/>
          </a:p>
        </p:txBody>
      </p:sp>
      <p:pic>
        <p:nvPicPr>
          <p:cNvPr id="4" name="Picture 3" descr="Screen Shot 2015-05-11 at 9.09.5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65181"/>
            <a:ext cx="8229600" cy="1083252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Screen Shot 2015-05-11 at 9.10.1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34" y="1600200"/>
            <a:ext cx="6963039" cy="415778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041206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Explaining Your 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5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Your Findings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74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Technical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Such as </a:t>
            </a:r>
            <a:r>
              <a:rPr lang="en-US" i="1" dirty="0" smtClean="0"/>
              <a:t>forensic image</a:t>
            </a:r>
            <a:r>
              <a:rPr lang="en-US" dirty="0" smtClean="0"/>
              <a:t>, </a:t>
            </a:r>
            <a:r>
              <a:rPr lang="en-US" i="1" dirty="0" smtClean="0"/>
              <a:t>unallocated space</a:t>
            </a:r>
            <a:r>
              <a:rPr lang="en-US" dirty="0" smtClean="0"/>
              <a:t>, </a:t>
            </a:r>
            <a:r>
              <a:rPr lang="en-US" i="1" dirty="0" smtClean="0"/>
              <a:t>carved file</a:t>
            </a:r>
            <a:r>
              <a:rPr lang="en-US" dirty="0" smtClean="0"/>
              <a:t>, </a:t>
            </a:r>
            <a:r>
              <a:rPr lang="en-US" i="1" dirty="0" smtClean="0"/>
              <a:t>slack space</a:t>
            </a:r>
            <a:r>
              <a:rPr lang="en-US" dirty="0" smtClean="0"/>
              <a:t>, </a:t>
            </a:r>
            <a:r>
              <a:rPr lang="en-US" i="1" dirty="0" smtClean="0"/>
              <a:t>file fragment</a:t>
            </a:r>
            <a:endParaRPr lang="en-US" dirty="0" smtClean="0"/>
          </a:p>
          <a:p>
            <a:pPr lvl="1"/>
            <a:r>
              <a:rPr lang="en-US" dirty="0" smtClean="0"/>
              <a:t>Definition may be in a footnote, or after a sentence using the term</a:t>
            </a:r>
          </a:p>
          <a:p>
            <a:pPr lvl="0"/>
            <a:r>
              <a:rPr lang="en-US" dirty="0" smtClean="0"/>
              <a:t>Provide Examples in Layperson Terms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slack space </a:t>
            </a:r>
            <a:r>
              <a:rPr lang="en-US" dirty="0" smtClean="0"/>
              <a:t>is like leftover old programs on a VHS tape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327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4-05-07 at 11.57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37" y="1600200"/>
            <a:ext cx="8547100" cy="50038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766049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smtClean="0"/>
              <a:t>Infosec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17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Litigation and Reports for Court and Exhibits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675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Litigation </a:t>
            </a:r>
            <a:r>
              <a:rPr lang="en-US" dirty="0" smtClean="0"/>
              <a:t>– the judicial process</a:t>
            </a:r>
          </a:p>
          <a:p>
            <a:r>
              <a:rPr lang="en-US" b="1" dirty="0" smtClean="0"/>
              <a:t>Plaintiff </a:t>
            </a:r>
            <a:r>
              <a:rPr lang="en-US" dirty="0" smtClean="0"/>
              <a:t>– the person or company that initiated the lawsuit (in civil cases)</a:t>
            </a:r>
          </a:p>
          <a:p>
            <a:r>
              <a:rPr lang="en-US" b="1" dirty="0" smtClean="0"/>
              <a:t>Defendant </a:t>
            </a:r>
            <a:r>
              <a:rPr lang="en-US" dirty="0" smtClean="0"/>
              <a:t>– the person or company being sued (in civil cases)</a:t>
            </a:r>
          </a:p>
          <a:p>
            <a:r>
              <a:rPr lang="en-US" dirty="0" smtClean="0"/>
              <a:t>In criminal cases, the plaintiff is always the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435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Outside counsel </a:t>
            </a:r>
            <a:r>
              <a:rPr lang="en-US" dirty="0" smtClean="0"/>
              <a:t>– the law firm a company hires to represent it in court</a:t>
            </a:r>
          </a:p>
          <a:p>
            <a:r>
              <a:rPr lang="en-US" b="1" dirty="0" smtClean="0"/>
              <a:t>Discovery</a:t>
            </a:r>
            <a:r>
              <a:rPr lang="en-US" dirty="0" smtClean="0"/>
              <a:t> – plaintiffs and defendants ask each other for documents</a:t>
            </a:r>
          </a:p>
          <a:p>
            <a:pPr lvl="1"/>
            <a:r>
              <a:rPr lang="en-US" b="1" dirty="0" smtClean="0"/>
              <a:t>eDiscovery</a:t>
            </a:r>
            <a:r>
              <a:rPr lang="en-US" dirty="0" smtClean="0"/>
              <a:t> – Electronic discovery</a:t>
            </a:r>
          </a:p>
          <a:p>
            <a:r>
              <a:rPr lang="en-US" b="1" dirty="0" smtClean="0"/>
              <a:t>Responsive document </a:t>
            </a:r>
            <a:r>
              <a:rPr lang="en-US" dirty="0" smtClean="0"/>
              <a:t>– relevant to the request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72882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Admissibility </a:t>
            </a:r>
            <a:r>
              <a:rPr lang="en-US" dirty="0" smtClean="0"/>
              <a:t>– Determination whether a piece of evidence or statement should be entered into court record</a:t>
            </a:r>
          </a:p>
          <a:p>
            <a:pPr lvl="1"/>
            <a:r>
              <a:rPr lang="en-US" dirty="0" smtClean="0"/>
              <a:t>Evidence is inadmissible if it is:</a:t>
            </a:r>
          </a:p>
          <a:p>
            <a:pPr lvl="2"/>
            <a:r>
              <a:rPr lang="en-US" sz="2800" dirty="0" smtClean="0"/>
              <a:t>Privileged communication</a:t>
            </a:r>
          </a:p>
          <a:p>
            <a:pPr lvl="2"/>
            <a:r>
              <a:rPr lang="en-US" sz="2800" dirty="0" smtClean="0"/>
              <a:t>Attorney-client work product</a:t>
            </a:r>
          </a:p>
          <a:p>
            <a:pPr lvl="2"/>
            <a:r>
              <a:rPr lang="en-US" sz="2800" dirty="0" smtClean="0"/>
              <a:t>Irrelevant to the proceeding</a:t>
            </a:r>
          </a:p>
          <a:p>
            <a:pPr lvl="2"/>
            <a:r>
              <a:rPr lang="en-US" sz="2800" dirty="0" smtClean="0"/>
              <a:t>Hearsay</a:t>
            </a:r>
          </a:p>
          <a:p>
            <a:pPr lvl="2"/>
            <a:r>
              <a:rPr lang="en-US" sz="2800" dirty="0" smtClean="0"/>
              <a:t>Unable to be authenticated</a:t>
            </a:r>
          </a:p>
        </p:txBody>
      </p:sp>
    </p:spTree>
    <p:extLst>
      <p:ext uri="{BB962C8B-B14F-4D97-AF65-F5344CB8AC3E}">
        <p14:creationId xmlns:p14="http://schemas.microsoft.com/office/powerpoint/2010/main" val="11725375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Attorney-client privilege </a:t>
            </a:r>
            <a:r>
              <a:rPr lang="en-US" dirty="0" smtClean="0"/>
              <a:t>– Email sent between an attorney and a client is exempt from discovery unless a judge rules otherwise</a:t>
            </a:r>
          </a:p>
          <a:p>
            <a:r>
              <a:rPr lang="en-US" sz="2800" b="1" dirty="0" smtClean="0"/>
              <a:t>Work product</a:t>
            </a:r>
            <a:r>
              <a:rPr lang="en-US" sz="2800" dirty="0" smtClean="0"/>
              <a:t> – drafts and materials used in support of a lawyer's work on a lawsuit</a:t>
            </a:r>
          </a:p>
          <a:p>
            <a:r>
              <a:rPr lang="en-US" sz="2800" dirty="0" smtClean="0"/>
              <a:t>Remember, this is all up to a judge</a:t>
            </a:r>
          </a:p>
          <a:p>
            <a:r>
              <a:rPr lang="en-US" sz="2800" dirty="0" smtClean="0"/>
              <a:t>Items you regard as privileged or responsive may be ruled otherwise by a judge</a:t>
            </a:r>
          </a:p>
        </p:txBody>
      </p:sp>
    </p:spTree>
    <p:extLst>
      <p:ext uri="{BB962C8B-B14F-4D97-AF65-F5344CB8AC3E}">
        <p14:creationId xmlns:p14="http://schemas.microsoft.com/office/powerpoint/2010/main" val="30717690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Type of Witness Are You?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27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called upon to testify in a court of law or a deposition</a:t>
            </a:r>
          </a:p>
          <a:p>
            <a:r>
              <a:rPr lang="en-US" dirty="0" smtClean="0"/>
              <a:t>Must have first-hand knowledge of event</a:t>
            </a:r>
          </a:p>
          <a:p>
            <a:pPr lvl="1"/>
            <a:r>
              <a:rPr lang="en-US" dirty="0" smtClean="0"/>
              <a:t>You personally witnessed the event you are testifying about</a:t>
            </a:r>
          </a:p>
          <a:p>
            <a:r>
              <a:rPr lang="en-US" dirty="0" smtClean="0"/>
              <a:t>If you heard the information from someone else, it's </a:t>
            </a:r>
            <a:r>
              <a:rPr lang="en-US" b="1" dirty="0" smtClean="0"/>
              <a:t>hearsay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8804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First-Hand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forensic examiner, you personally reviewed an image or tested an artifact to prove its meaning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expert witness </a:t>
            </a:r>
            <a:r>
              <a:rPr lang="en-US" dirty="0" smtClean="0"/>
              <a:t>is allowed to rely on other people's statements, which otherwise would be considered hearsay evidence</a:t>
            </a:r>
          </a:p>
          <a:p>
            <a:pPr lvl="1"/>
            <a:r>
              <a:rPr lang="en-US" dirty="0" smtClean="0"/>
              <a:t>That is the only exception to the first-party knowledge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2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asked you to undertake the investigation</a:t>
            </a:r>
          </a:p>
          <a:p>
            <a:r>
              <a:rPr lang="en-US" dirty="0" smtClean="0"/>
              <a:t>What you were asked to do</a:t>
            </a:r>
          </a:p>
          <a:p>
            <a:r>
              <a:rPr lang="en-US" dirty="0" smtClean="0"/>
              <a:t>What you reviewed</a:t>
            </a:r>
          </a:p>
          <a:p>
            <a:r>
              <a:rPr lang="en-US" dirty="0" smtClean="0"/>
              <a:t>What you found</a:t>
            </a:r>
          </a:p>
          <a:p>
            <a:r>
              <a:rPr lang="en-US" dirty="0" smtClean="0"/>
              <a:t>What your findings mean</a:t>
            </a:r>
          </a:p>
        </p:txBody>
      </p:sp>
    </p:spTree>
    <p:extLst>
      <p:ext uri="{BB962C8B-B14F-4D97-AF65-F5344CB8AC3E}">
        <p14:creationId xmlns:p14="http://schemas.microsoft.com/office/powerpoint/2010/main" val="4272406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role for a first-time computer forensic examiner</a:t>
            </a:r>
          </a:p>
          <a:p>
            <a:r>
              <a:rPr lang="en-US" dirty="0" smtClean="0"/>
              <a:t>Your job is to attest to facts about how you obtained evidence</a:t>
            </a:r>
          </a:p>
          <a:p>
            <a:r>
              <a:rPr lang="en-US" dirty="0" smtClean="0"/>
              <a:t>Plus anything you personally experienced that cannot be re-created from the forensic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14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</a:p>
          <a:p>
            <a:pPr lvl="1"/>
            <a:r>
              <a:rPr lang="en-US" dirty="0" smtClean="0"/>
              <a:t>Bear witness to facts you personally know</a:t>
            </a:r>
          </a:p>
          <a:p>
            <a:pPr lvl="1"/>
            <a:r>
              <a:rPr lang="en-US" dirty="0" smtClean="0"/>
              <a:t>Your first-hand knowledge makes your forensic images admissible</a:t>
            </a:r>
          </a:p>
          <a:p>
            <a:r>
              <a:rPr lang="en-US" dirty="0" smtClean="0"/>
              <a:t>Limits of Testimony</a:t>
            </a:r>
          </a:p>
          <a:p>
            <a:pPr lvl="1"/>
            <a:r>
              <a:rPr lang="en-US" b="1" dirty="0" smtClean="0"/>
              <a:t>Qualifications</a:t>
            </a:r>
            <a:r>
              <a:rPr lang="en-US" dirty="0" smtClean="0"/>
              <a:t>: your education, certifications, and experience</a:t>
            </a:r>
          </a:p>
          <a:p>
            <a:pPr lvl="1"/>
            <a:r>
              <a:rPr lang="en-US" b="1" dirty="0" smtClean="0"/>
              <a:t>Events</a:t>
            </a:r>
            <a:r>
              <a:rPr lang="en-US" dirty="0" smtClean="0"/>
              <a:t> that occurred around the facts you are testifying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304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4196"/>
          </a:xfrm>
        </p:spPr>
        <p:txBody>
          <a:bodyPr>
            <a:normAutofit/>
          </a:bodyPr>
          <a:lstStyle/>
          <a:p>
            <a:r>
              <a:rPr lang="en-US" dirty="0" smtClean="0"/>
              <a:t>Discovery and Admissibility</a:t>
            </a:r>
          </a:p>
          <a:p>
            <a:pPr lvl="1"/>
            <a:r>
              <a:rPr lang="en-US" dirty="0" smtClean="0"/>
              <a:t>Your correspondence with attorneys are not discoverable because of attorney-client privilege</a:t>
            </a:r>
          </a:p>
          <a:p>
            <a:pPr lvl="1"/>
            <a:r>
              <a:rPr lang="en-US" dirty="0" smtClean="0"/>
              <a:t>You can speak candidly in your emails with attorneys</a:t>
            </a:r>
          </a:p>
          <a:p>
            <a:pPr lvl="1"/>
            <a:r>
              <a:rPr lang="en-US" dirty="0" smtClean="0"/>
              <a:t>Notes of reports you made involving the investigation will be discoverable, if you make reference to them in your testimony</a:t>
            </a:r>
          </a:p>
          <a:p>
            <a:pPr lvl="1"/>
            <a:r>
              <a:rPr lang="en-US" dirty="0" smtClean="0"/>
              <a:t>You may be asked to provide chain-of-custody documents you 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643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5"/>
            <a:ext cx="8229600" cy="956964"/>
          </a:xfrm>
        </p:spPr>
        <p:txBody>
          <a:bodyPr/>
          <a:lstStyle/>
          <a:p>
            <a:r>
              <a:rPr lang="en-US" dirty="0" smtClean="0"/>
              <a:t>Expert 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358"/>
            <a:ext cx="8229600" cy="5272794"/>
          </a:xfrm>
        </p:spPr>
        <p:txBody>
          <a:bodyPr>
            <a:normAutofit/>
          </a:bodyPr>
          <a:lstStyle/>
          <a:p>
            <a:r>
              <a:rPr lang="en-US" dirty="0" smtClean="0"/>
              <a:t>Advises outside attorneys on technical details</a:t>
            </a:r>
          </a:p>
          <a:p>
            <a:r>
              <a:rPr lang="en-US" dirty="0" smtClean="0"/>
              <a:t>You will not be called on to testify or to give a deposition</a:t>
            </a:r>
          </a:p>
          <a:p>
            <a:r>
              <a:rPr lang="en-US" dirty="0" smtClean="0"/>
              <a:t>Your Role</a:t>
            </a:r>
          </a:p>
          <a:p>
            <a:pPr lvl="1"/>
            <a:r>
              <a:rPr lang="en-US" dirty="0" smtClean="0"/>
              <a:t>An advisor.  You will have access to all materials generated in the lawsuit, even protected ones</a:t>
            </a:r>
          </a:p>
          <a:p>
            <a:pPr lvl="1"/>
            <a:r>
              <a:rPr lang="en-US" dirty="0" smtClean="0"/>
              <a:t>You can advise the legal team on technical issues</a:t>
            </a:r>
          </a:p>
          <a:p>
            <a:r>
              <a:rPr lang="en-US" dirty="0" smtClean="0"/>
              <a:t>Limits of Testimony</a:t>
            </a:r>
          </a:p>
          <a:p>
            <a:pPr lvl="1"/>
            <a:r>
              <a:rPr lang="en-US" dirty="0" smtClean="0"/>
              <a:t>You should not be called on to testify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085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07"/>
            <a:ext cx="8229600" cy="956964"/>
          </a:xfrm>
        </p:spPr>
        <p:txBody>
          <a:bodyPr/>
          <a:lstStyle/>
          <a:p>
            <a:r>
              <a:rPr lang="en-US" dirty="0" smtClean="0"/>
              <a:t>Expert 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502"/>
            <a:ext cx="8229600" cy="4945650"/>
          </a:xfrm>
        </p:spPr>
        <p:txBody>
          <a:bodyPr>
            <a:normAutofit/>
          </a:bodyPr>
          <a:lstStyle/>
          <a:p>
            <a:r>
              <a:rPr lang="en-US" dirty="0" smtClean="0"/>
              <a:t>Discoverability and Admissibility</a:t>
            </a:r>
          </a:p>
          <a:p>
            <a:pPr lvl="1"/>
            <a:r>
              <a:rPr lang="en-US" dirty="0" smtClean="0"/>
              <a:t>Expert consultants enjoy full privilege regarding emails and documents created while advising the legal team</a:t>
            </a:r>
          </a:p>
          <a:p>
            <a:pPr lvl="1"/>
            <a:r>
              <a:rPr lang="en-US" dirty="0" smtClean="0"/>
              <a:t>They are work products and thus inadmissible unless ruled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84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evidence, testimony, and facts of the case</a:t>
            </a:r>
          </a:p>
          <a:p>
            <a:r>
              <a:rPr lang="en-US" dirty="0" smtClean="0"/>
              <a:t>Form an opinion</a:t>
            </a:r>
          </a:p>
          <a:p>
            <a:r>
              <a:rPr lang="en-US" dirty="0" smtClean="0"/>
              <a:t>Deliver that opinion in a formal written report and through testimony</a:t>
            </a:r>
          </a:p>
          <a:p>
            <a:pPr lvl="1"/>
            <a:r>
              <a:rPr lang="en-US" dirty="0" smtClean="0"/>
              <a:t>Both in a deposition and at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981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Testimony recorded by a court recorder</a:t>
            </a:r>
          </a:p>
          <a:p>
            <a:r>
              <a:rPr lang="en-US" dirty="0" smtClean="0"/>
              <a:t>Lawyers from plaintiff and defense are present and take turns asking questions</a:t>
            </a:r>
          </a:p>
          <a:p>
            <a:r>
              <a:rPr lang="en-US" dirty="0" smtClean="0"/>
              <a:t>You cannot ask questions at a deposition</a:t>
            </a:r>
          </a:p>
          <a:p>
            <a:r>
              <a:rPr lang="en-US" dirty="0" smtClean="0"/>
              <a:t>During a break, you can advise your legal team of questions you think they should ask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63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Role</a:t>
            </a:r>
          </a:p>
          <a:p>
            <a:pPr lvl="1"/>
            <a:r>
              <a:rPr lang="en-US" dirty="0" smtClean="0"/>
              <a:t>Designated  by your legal team</a:t>
            </a:r>
          </a:p>
          <a:p>
            <a:pPr lvl="1"/>
            <a:r>
              <a:rPr lang="en-US" dirty="0" smtClean="0"/>
              <a:t>They will formally designate you as an expert on a specific topic, such as "computer forensics"</a:t>
            </a:r>
          </a:p>
          <a:p>
            <a:pPr lvl="1"/>
            <a:r>
              <a:rPr lang="en-US" dirty="0" smtClean="0"/>
              <a:t>The opposing legal team will also know who you are</a:t>
            </a:r>
          </a:p>
          <a:p>
            <a:pPr lvl="1"/>
            <a:r>
              <a:rPr lang="en-US" dirty="0" smtClean="0"/>
              <a:t>You will form an opinion based on the evidence in the case, testimony, and facts in the case</a:t>
            </a:r>
          </a:p>
          <a:p>
            <a:pPr lvl="1"/>
            <a:r>
              <a:rPr lang="en-US" dirty="0" smtClean="0"/>
              <a:t>And defend that opinion when challenged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390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Daubert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4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US Federal standard for expert witnesses</a:t>
            </a:r>
          </a:p>
          <a:p>
            <a:pPr lvl="1"/>
            <a:r>
              <a:rPr lang="en-US" dirty="0" smtClean="0"/>
              <a:t>To qualify as an expert, you must show knowledge of the subject based on experience, education, or training</a:t>
            </a:r>
          </a:p>
          <a:p>
            <a:pPr lvl="1"/>
            <a:r>
              <a:rPr lang="en-US" b="1" dirty="0" smtClean="0"/>
              <a:t>Voir Dire </a:t>
            </a:r>
            <a:r>
              <a:rPr lang="en-US" dirty="0" smtClean="0"/>
              <a:t>– questioning an expert witness in court to qualify him or her</a:t>
            </a:r>
            <a:endParaRPr lang="en-US" b="1" dirty="0" smtClean="0"/>
          </a:p>
          <a:p>
            <a:r>
              <a:rPr lang="en-US" dirty="0" smtClean="0"/>
              <a:t>Used in most states</a:t>
            </a:r>
          </a:p>
          <a:p>
            <a:r>
              <a:rPr lang="en-US" dirty="0" smtClean="0"/>
              <a:t>California has been a special case, but apparently it now uses this standard, since 2013 (Links Ch 17a, 17b)</a:t>
            </a:r>
          </a:p>
        </p:txBody>
      </p:sp>
      <p:pic>
        <p:nvPicPr>
          <p:cNvPr id="4" name="Picture 3" descr="Screen Shot 2015-05-11 at 9.17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811" y="397934"/>
            <a:ext cx="3511989" cy="92991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6585904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Limits of Testimony</a:t>
            </a:r>
          </a:p>
          <a:p>
            <a:pPr lvl="1"/>
            <a:r>
              <a:rPr lang="en-US" dirty="0" smtClean="0"/>
              <a:t>You can be questioned about your experience, education, training, past opinions, past testimony, current opinions, and anything else a judge deems relevant</a:t>
            </a:r>
          </a:p>
          <a:p>
            <a:pPr lvl="1"/>
            <a:r>
              <a:rPr lang="en-US" dirty="0" smtClean="0"/>
              <a:t>Also regarding discussions with attorneys and your client</a:t>
            </a:r>
          </a:p>
        </p:txBody>
      </p:sp>
    </p:spTree>
    <p:extLst>
      <p:ext uri="{BB962C8B-B14F-4D97-AF65-F5344CB8AC3E}">
        <p14:creationId xmlns:p14="http://schemas.microsoft.com/office/powerpoint/2010/main" val="322234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Who Asked You to Undertake the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4377"/>
            <a:ext cx="8229600" cy="42017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need this record for yourself, as well for your client</a:t>
            </a:r>
          </a:p>
          <a:p>
            <a:r>
              <a:rPr lang="en-US" dirty="0"/>
              <a:t>You may need to answer questions about this report years later</a:t>
            </a:r>
          </a:p>
          <a:p>
            <a:r>
              <a:rPr lang="en-US" dirty="0" smtClean="0"/>
              <a:t>Someone may try to bury the investigation later</a:t>
            </a:r>
          </a:p>
          <a:p>
            <a:r>
              <a:rPr lang="en-US" dirty="0" smtClean="0"/>
              <a:t>Questions may come up about whether you were properly authorized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397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Discoverability and Admissibility</a:t>
            </a:r>
          </a:p>
          <a:p>
            <a:pPr lvl="1"/>
            <a:r>
              <a:rPr lang="en-US" dirty="0" smtClean="0"/>
              <a:t>As of Dec. 2010, experts' emails and report drafts are no longer automatically discoverable in federal court</a:t>
            </a:r>
          </a:p>
          <a:p>
            <a:pPr lvl="1"/>
            <a:r>
              <a:rPr lang="en-US" dirty="0" smtClean="0"/>
              <a:t>But they may be discoverable in state courts</a:t>
            </a:r>
          </a:p>
          <a:p>
            <a:pPr lvl="1"/>
            <a:r>
              <a:rPr lang="en-US" dirty="0" smtClean="0"/>
              <a:t>Ask your legal team about the rules before sending emails or report drafts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543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Witness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87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Don't rush into being an expert witness</a:t>
            </a:r>
          </a:p>
          <a:p>
            <a:pPr lvl="1"/>
            <a:r>
              <a:rPr lang="en-US" dirty="0" smtClean="0"/>
              <a:t>All your prior testimony as an expert witness is admissible every time you testify (unless it is sealed)</a:t>
            </a:r>
          </a:p>
          <a:p>
            <a:pPr lvl="1"/>
            <a:r>
              <a:rPr lang="en-US" dirty="0" smtClean="0"/>
              <a:t>If you act as an expert witness before you are ready, you may contradict yourself and have a jury instructed to ignore your testimony</a:t>
            </a:r>
          </a:p>
          <a:p>
            <a:pPr lvl="1"/>
            <a:r>
              <a:rPr lang="en-US" dirty="0" smtClean="0"/>
              <a:t>That will follow you for the test of your career</a:t>
            </a:r>
          </a:p>
          <a:p>
            <a:r>
              <a:rPr lang="en-US" dirty="0" smtClean="0"/>
              <a:t>Acting as an expert witness is a common goal, but don't do it until you are ready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25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Appointed by a judge to answer a question for the court</a:t>
            </a:r>
          </a:p>
          <a:p>
            <a:pPr lvl="1"/>
            <a:r>
              <a:rPr lang="en-US" dirty="0" smtClean="0"/>
              <a:t>When the parties in a lawsuit can't agree on a fundamental fact of the case</a:t>
            </a:r>
          </a:p>
          <a:p>
            <a:pPr lvl="1"/>
            <a:r>
              <a:rPr lang="en-US" dirty="0" smtClean="0"/>
              <a:t>Or can't answer a judge's question to his or her satisfaction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459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Role</a:t>
            </a:r>
          </a:p>
          <a:p>
            <a:pPr lvl="1"/>
            <a:r>
              <a:rPr lang="en-US" dirty="0" smtClean="0"/>
              <a:t>Agent of the court</a:t>
            </a:r>
          </a:p>
          <a:p>
            <a:pPr lvl="1"/>
            <a:r>
              <a:rPr lang="en-US" dirty="0" smtClean="0"/>
              <a:t>Judge gives special master the authority to</a:t>
            </a:r>
          </a:p>
          <a:p>
            <a:pPr lvl="2"/>
            <a:r>
              <a:rPr lang="en-US" sz="2800" dirty="0" smtClean="0"/>
              <a:t>Request evidence</a:t>
            </a:r>
          </a:p>
          <a:p>
            <a:pPr lvl="2"/>
            <a:r>
              <a:rPr lang="en-US" sz="2800" dirty="0" smtClean="0"/>
              <a:t>Request people to attend depositions</a:t>
            </a:r>
          </a:p>
          <a:p>
            <a:pPr lvl="2"/>
            <a:r>
              <a:rPr lang="en-US" sz="2800" dirty="0" smtClean="0"/>
              <a:t>Conduct on-site inspections to find the truth</a:t>
            </a:r>
          </a:p>
          <a:p>
            <a:r>
              <a:rPr lang="en-US" sz="3600" dirty="0" smtClean="0"/>
              <a:t>Report</a:t>
            </a:r>
          </a:p>
          <a:p>
            <a:pPr lvl="1"/>
            <a:r>
              <a:rPr lang="en-US" dirty="0" smtClean="0"/>
              <a:t>Role ends with a report to the judge</a:t>
            </a:r>
          </a:p>
          <a:p>
            <a:pPr lvl="1"/>
            <a:r>
              <a:rPr lang="en-US" dirty="0" smtClean="0"/>
              <a:t>Details findings and answers the court's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23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Limits of Testimony</a:t>
            </a:r>
          </a:p>
          <a:p>
            <a:pPr lvl="1"/>
            <a:r>
              <a:rPr lang="en-US" dirty="0" smtClean="0"/>
              <a:t>Special masters are not deposed</a:t>
            </a:r>
          </a:p>
          <a:p>
            <a:pPr lvl="1"/>
            <a:r>
              <a:rPr lang="en-US" dirty="0" smtClean="0"/>
              <a:t>They deliver their reports directly to the judge</a:t>
            </a:r>
          </a:p>
          <a:p>
            <a:r>
              <a:rPr lang="en-US" dirty="0" smtClean="0"/>
              <a:t>Discovery and Admissibility</a:t>
            </a:r>
          </a:p>
          <a:p>
            <a:pPr lvl="1"/>
            <a:r>
              <a:rPr lang="en-US" dirty="0" smtClean="0"/>
              <a:t>The master's report is available for both parties to review</a:t>
            </a:r>
          </a:p>
          <a:p>
            <a:pPr lvl="1"/>
            <a:r>
              <a:rPr lang="en-US" dirty="0" smtClean="0"/>
              <a:t>The master's work product is typically only for the judge's review</a:t>
            </a:r>
          </a:p>
        </p:txBody>
      </p:sp>
    </p:spTree>
    <p:extLst>
      <p:ext uri="{BB962C8B-B14F-4D97-AF65-F5344CB8AC3E}">
        <p14:creationId xmlns:p14="http://schemas.microsoft.com/office/powerpoint/2010/main" val="29450515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third party who plaintiff and defendant agree to engage and review evidence</a:t>
            </a:r>
          </a:p>
          <a:p>
            <a:r>
              <a:rPr lang="en-US" dirty="0" smtClean="0"/>
              <a:t>Not selected by the judge</a:t>
            </a:r>
          </a:p>
          <a:p>
            <a:r>
              <a:rPr lang="en-US" dirty="0" smtClean="0"/>
              <a:t>No authority to demand production of any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238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Role</a:t>
            </a:r>
          </a:p>
          <a:p>
            <a:pPr lvl="1"/>
            <a:r>
              <a:rPr lang="en-US" dirty="0" smtClean="0"/>
              <a:t>Engaged when there's a contested piece of evidence</a:t>
            </a:r>
          </a:p>
          <a:p>
            <a:pPr lvl="1"/>
            <a:r>
              <a:rPr lang="en-US" dirty="0" smtClean="0"/>
              <a:t>One party wants to review it</a:t>
            </a:r>
          </a:p>
          <a:p>
            <a:pPr lvl="1"/>
            <a:r>
              <a:rPr lang="en-US" dirty="0" smtClean="0"/>
              <a:t>Does not trust the other party to disclose it fully</a:t>
            </a:r>
          </a:p>
          <a:p>
            <a:pPr lvl="1"/>
            <a:r>
              <a:rPr lang="en-US" dirty="0" smtClean="0"/>
              <a:t>Rather than giving a "hostile expert" full access to the evidence,</a:t>
            </a:r>
          </a:p>
          <a:p>
            <a:pPr lvl="1"/>
            <a:r>
              <a:rPr lang="en-US" dirty="0" smtClean="0"/>
              <a:t>Evidence given to a neutral expert</a:t>
            </a:r>
          </a:p>
          <a:p>
            <a:pPr lvl="1"/>
            <a:r>
              <a:rPr lang="en-US" dirty="0" smtClean="0"/>
              <a:t>Neutral expert reviews the data and reports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04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Limits of Testimony</a:t>
            </a:r>
          </a:p>
          <a:p>
            <a:pPr lvl="1"/>
            <a:r>
              <a:rPr lang="en-US" dirty="0" smtClean="0"/>
              <a:t>Neutrals typically do not give testimony</a:t>
            </a:r>
          </a:p>
          <a:p>
            <a:pPr lvl="1"/>
            <a:r>
              <a:rPr lang="en-US" dirty="0" smtClean="0"/>
              <a:t>Unless their work is questioned</a:t>
            </a:r>
          </a:p>
          <a:p>
            <a:r>
              <a:rPr lang="en-US" dirty="0" smtClean="0"/>
              <a:t>Discoverability and Admissibility</a:t>
            </a:r>
          </a:p>
          <a:p>
            <a:pPr lvl="1"/>
            <a:r>
              <a:rPr lang="en-US" dirty="0" smtClean="0"/>
              <a:t>Neutrals are not retained exclusively by either party</a:t>
            </a:r>
          </a:p>
          <a:p>
            <a:pPr lvl="1"/>
            <a:r>
              <a:rPr lang="en-US" dirty="0" smtClean="0"/>
              <a:t>No emails or documents created by the neutral should be considered privileged, unless otherwise agreed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8425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Reports for Court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921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Declarations in Support of 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Begins with name of lawsuit and what party you are working for</a:t>
            </a:r>
          </a:p>
          <a:p>
            <a:r>
              <a:rPr lang="en-US" dirty="0" smtClean="0"/>
              <a:t>Otherwise same as described in chapter 16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516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You Were Asked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Suspect may claim that they were unfairly targeted, with:</a:t>
            </a:r>
          </a:p>
          <a:p>
            <a:pPr lvl="1"/>
            <a:r>
              <a:rPr lang="en-US" dirty="0" smtClean="0"/>
              <a:t>Human resources review</a:t>
            </a:r>
          </a:p>
          <a:p>
            <a:pPr lvl="1"/>
            <a:r>
              <a:rPr lang="en-US" dirty="0" smtClean="0"/>
              <a:t>Improper termination lawsuit</a:t>
            </a:r>
          </a:p>
          <a:p>
            <a:pPr lvl="2"/>
            <a:r>
              <a:rPr lang="en-US" sz="2800" dirty="0" smtClean="0"/>
              <a:t>The most common type of lawsuit an internal forensic examiner may get involved with</a:t>
            </a:r>
          </a:p>
          <a:p>
            <a:pPr lvl="2"/>
            <a:r>
              <a:rPr lang="en-US" sz="2800" dirty="0" smtClean="0"/>
              <a:t>Union employees may have contractual restrictions on discipline/termination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94694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86" y="5099600"/>
            <a:ext cx="1500752" cy="1026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Links</a:t>
            </a:r>
            <a:br>
              <a:rPr lang="en-US" sz="2400" dirty="0" smtClean="0"/>
            </a:br>
            <a:r>
              <a:rPr lang="en-US" sz="2400" dirty="0" smtClean="0"/>
              <a:t>Ch 17c, Ch 17d</a:t>
            </a:r>
            <a:endParaRPr lang="en-US" sz="2400" dirty="0"/>
          </a:p>
        </p:txBody>
      </p:sp>
      <p:pic>
        <p:nvPicPr>
          <p:cNvPr id="4" name="Picture 3" descr="Screen Shot 2014-05-07 at 1.04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637" y="451446"/>
            <a:ext cx="6373382" cy="6252603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72243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Strict requirements; must state:</a:t>
            </a:r>
          </a:p>
          <a:p>
            <a:pPr lvl="1"/>
            <a:r>
              <a:rPr lang="en-US" dirty="0" smtClean="0"/>
              <a:t>Who retained you</a:t>
            </a:r>
          </a:p>
          <a:p>
            <a:pPr lvl="1"/>
            <a:r>
              <a:rPr lang="en-US" dirty="0" smtClean="0"/>
              <a:t>Your educational background</a:t>
            </a:r>
          </a:p>
          <a:p>
            <a:pPr lvl="1"/>
            <a:r>
              <a:rPr lang="en-US" dirty="0" smtClean="0"/>
              <a:t>Any training you have received</a:t>
            </a:r>
          </a:p>
          <a:p>
            <a:pPr lvl="1"/>
            <a:r>
              <a:rPr lang="en-US" dirty="0" smtClean="0"/>
              <a:t>Any certifications you hold</a:t>
            </a:r>
          </a:p>
          <a:p>
            <a:pPr lvl="1"/>
            <a:r>
              <a:rPr lang="en-US" dirty="0" smtClean="0"/>
              <a:t>What experience you have</a:t>
            </a:r>
          </a:p>
          <a:p>
            <a:pPr lvl="1"/>
            <a:r>
              <a:rPr lang="en-US" dirty="0" smtClean="0"/>
              <a:t>What other cases you've testified in as an expert witness</a:t>
            </a:r>
          </a:p>
          <a:p>
            <a:pPr lvl="1"/>
            <a:r>
              <a:rPr lang="en-US" dirty="0" smtClean="0"/>
              <a:t>What you are paid for your work as an expert witness</a:t>
            </a:r>
          </a:p>
          <a:p>
            <a:pPr lvl="1"/>
            <a:r>
              <a:rPr lang="en-US" dirty="0" smtClean="0"/>
              <a:t>What you have reviewed in forming your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460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Exhibits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Exhibits</a:t>
            </a:r>
            <a:r>
              <a:rPr lang="en-US" dirty="0" smtClean="0"/>
              <a:t> are supporting documents included with your report</a:t>
            </a:r>
          </a:p>
          <a:p>
            <a:r>
              <a:rPr lang="en-US" dirty="0" smtClean="0"/>
              <a:t>An alternative to trying to embed spreadsheets, images, or other artifacts within the report</a:t>
            </a:r>
          </a:p>
          <a:p>
            <a:r>
              <a:rPr lang="en-US" dirty="0" smtClean="0"/>
              <a:t>Exhibits can be printed out or stored on a CD, DVD, or other storage device and provided with the report</a:t>
            </a:r>
          </a:p>
          <a:p>
            <a:r>
              <a:rPr lang="en-US" dirty="0" smtClean="0"/>
              <a:t>May be included in report in PDF or TIFF format, or saved as a separate file in its </a:t>
            </a:r>
            <a:r>
              <a:rPr lang="en-US" b="1" dirty="0" smtClean="0"/>
              <a:t>native format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04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Forensic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exhibit is self-explanatory, it can be presented alone</a:t>
            </a:r>
          </a:p>
          <a:p>
            <a:r>
              <a:rPr lang="en-US" dirty="0" smtClean="0"/>
              <a:t>Otherwise, include a description within the exhibit itself</a:t>
            </a:r>
          </a:p>
          <a:p>
            <a:r>
              <a:rPr lang="en-US" dirty="0" smtClean="0"/>
              <a:t>Don't leave room for misunderstanding of the exhibit</a:t>
            </a:r>
          </a:p>
          <a:p>
            <a:r>
              <a:rPr lang="en-US" dirty="0" smtClean="0"/>
              <a:t>That can  be used against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6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You Reviewed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exactly what evidence you reviewed</a:t>
            </a:r>
          </a:p>
          <a:p>
            <a:r>
              <a:rPr lang="en-US" dirty="0" smtClean="0"/>
              <a:t>Example: a laptop</a:t>
            </a:r>
          </a:p>
          <a:p>
            <a:pPr lvl="1"/>
            <a:r>
              <a:rPr lang="en-US" dirty="0" smtClean="0"/>
              <a:t>Who used the laptop</a:t>
            </a:r>
          </a:p>
          <a:p>
            <a:pPr lvl="1"/>
            <a:r>
              <a:rPr lang="en-US" dirty="0" smtClean="0"/>
              <a:t>Network name</a:t>
            </a:r>
          </a:p>
          <a:p>
            <a:pPr lvl="1"/>
            <a:r>
              <a:rPr lang="en-US" dirty="0" smtClean="0"/>
              <a:t>Laptop make, model, serial #</a:t>
            </a:r>
          </a:p>
          <a:p>
            <a:pPr lvl="1"/>
            <a:r>
              <a:rPr lang="en-US" dirty="0" smtClean="0"/>
              <a:t>OS</a:t>
            </a:r>
          </a:p>
          <a:p>
            <a:r>
              <a:rPr lang="en-US" dirty="0" smtClean="0"/>
              <a:t>"Evidence in your possession" may refer to a forensic image, not the original device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6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You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you found </a:t>
            </a:r>
            <a:r>
              <a:rPr lang="en-US" b="1" dirty="0" smtClean="0"/>
              <a:t>in plain English</a:t>
            </a:r>
          </a:p>
          <a:p>
            <a:r>
              <a:rPr lang="en-US" dirty="0" smtClean="0"/>
              <a:t>Avoid technical jargon</a:t>
            </a:r>
          </a:p>
          <a:p>
            <a:r>
              <a:rPr lang="en-US" dirty="0" smtClean="0"/>
              <a:t>Your client needs to be able to understand it</a:t>
            </a:r>
          </a:p>
          <a:p>
            <a:r>
              <a:rPr lang="en-US" dirty="0" smtClean="0"/>
              <a:t>Your client is not an expert; it's your job to convert technical babble to clear, comprehensible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4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Internet history records were deleted the day before we forensically imaged the computer</a:t>
            </a:r>
          </a:p>
          <a:p>
            <a:r>
              <a:rPr lang="en-US" dirty="0"/>
              <a:t>The Internet history records </a:t>
            </a:r>
            <a:r>
              <a:rPr lang="en-US" dirty="0" smtClean="0"/>
              <a:t>were recovered from the deleted space on the disk</a:t>
            </a:r>
          </a:p>
          <a:p>
            <a:r>
              <a:rPr lang="en-US" dirty="0"/>
              <a:t>The Internet history records </a:t>
            </a:r>
            <a:r>
              <a:rPr lang="en-US" dirty="0" smtClean="0"/>
              <a:t>revealed regular access to adult web sites during work hours</a:t>
            </a:r>
          </a:p>
          <a:p>
            <a:r>
              <a:rPr lang="en-US" dirty="0" smtClean="0"/>
              <a:t>The login records show that Jim Smith was the only user logged into this computer during those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7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2365</Words>
  <Application>Microsoft Macintosh PowerPoint</Application>
  <PresentationFormat>On-screen Show (4:3)</PresentationFormat>
  <Paragraphs>303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Computer Forensics Infosec Pro Guide</vt:lpstr>
      <vt:lpstr>Forensic Tools</vt:lpstr>
      <vt:lpstr>Documenting Your Findings</vt:lpstr>
      <vt:lpstr>Areas to Cover</vt:lpstr>
      <vt:lpstr>Who Asked You to Undertake the Investigation</vt:lpstr>
      <vt:lpstr>What You Were Asked to Do</vt:lpstr>
      <vt:lpstr>What You Reviewed</vt:lpstr>
      <vt:lpstr>What You Found</vt:lpstr>
      <vt:lpstr>Example Findings</vt:lpstr>
      <vt:lpstr>Example Narrative</vt:lpstr>
      <vt:lpstr>What Your Findings Mean</vt:lpstr>
      <vt:lpstr>Example Conclusion</vt:lpstr>
      <vt:lpstr>Types of Reports</vt:lpstr>
      <vt:lpstr>Types of Reports</vt:lpstr>
      <vt:lpstr>Types of Reports</vt:lpstr>
      <vt:lpstr>Informal Report</vt:lpstr>
      <vt:lpstr>Example Informal Report</vt:lpstr>
      <vt:lpstr>Incident Reports</vt:lpstr>
      <vt:lpstr>Internal Reports</vt:lpstr>
      <vt:lpstr>Declaration</vt:lpstr>
      <vt:lpstr>Declaration is Public</vt:lpstr>
      <vt:lpstr>Affidavit</vt:lpstr>
      <vt:lpstr>Fred Zain</vt:lpstr>
      <vt:lpstr>Warning Signs</vt:lpstr>
      <vt:lpstr>DNA Evidence</vt:lpstr>
      <vt:lpstr>1993 Report from Supreme Court of W Va.</vt:lpstr>
      <vt:lpstr>Zain's Trial</vt:lpstr>
      <vt:lpstr>PowerPoint Presentation</vt:lpstr>
      <vt:lpstr>Explaining Your Work</vt:lpstr>
      <vt:lpstr>Define Technical Terms</vt:lpstr>
      <vt:lpstr>Explain Artifacts</vt:lpstr>
      <vt:lpstr>Computer Forensics Infosec Pro Guide</vt:lpstr>
      <vt:lpstr>Legal Terms</vt:lpstr>
      <vt:lpstr>Legal Terms</vt:lpstr>
      <vt:lpstr>Legal Terms</vt:lpstr>
      <vt:lpstr>Legal Terms</vt:lpstr>
      <vt:lpstr>What Type of Witness Are You?</vt:lpstr>
      <vt:lpstr>Witness</vt:lpstr>
      <vt:lpstr>First-Hand Knowledge</vt:lpstr>
      <vt:lpstr>Fact Witness</vt:lpstr>
      <vt:lpstr>Fact Witness</vt:lpstr>
      <vt:lpstr>Fact Witness</vt:lpstr>
      <vt:lpstr>Expert Consultant</vt:lpstr>
      <vt:lpstr>Expert Consultant</vt:lpstr>
      <vt:lpstr>Expert Witness</vt:lpstr>
      <vt:lpstr>Deposition</vt:lpstr>
      <vt:lpstr>Expert Witness</vt:lpstr>
      <vt:lpstr>Daubert Standard</vt:lpstr>
      <vt:lpstr>Expert Witness</vt:lpstr>
      <vt:lpstr>Expert Witness</vt:lpstr>
      <vt:lpstr>Expert Witness</vt:lpstr>
      <vt:lpstr>Special Master</vt:lpstr>
      <vt:lpstr>Special Master</vt:lpstr>
      <vt:lpstr>Special Master</vt:lpstr>
      <vt:lpstr>Neutral</vt:lpstr>
      <vt:lpstr>Neutral</vt:lpstr>
      <vt:lpstr>Neutral</vt:lpstr>
      <vt:lpstr>Writing Reports for Court</vt:lpstr>
      <vt:lpstr>Declarations in Support of Motions</vt:lpstr>
      <vt:lpstr>PowerPoint Presentation</vt:lpstr>
      <vt:lpstr>Expert Reports</vt:lpstr>
      <vt:lpstr>Creating Exhibits</vt:lpstr>
      <vt:lpstr>Working with Forensic Artifacts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220</cp:revision>
  <dcterms:created xsi:type="dcterms:W3CDTF">2014-01-13T15:00:48Z</dcterms:created>
  <dcterms:modified xsi:type="dcterms:W3CDTF">2015-05-11T16:31:47Z</dcterms:modified>
</cp:coreProperties>
</file>