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2" r:id="rId36"/>
    <p:sldId id="290" r:id="rId37"/>
  </p:sldIdLst>
  <p:sldSz cx="13004800" cy="97536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79"/>
  </p:normalViewPr>
  <p:slideViewPr>
    <p:cSldViewPr snapToGrid="0" snapToObjects="1">
      <p:cViewPr varScale="1">
        <p:scale>
          <a:sx n="67" d="100"/>
          <a:sy n="67" d="100"/>
        </p:scale>
        <p:origin x="7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2286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4572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6858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9144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11430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743200" marR="0" lvl="6" indent="13716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200400" marR="0" lvl="7" indent="16002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657600" marR="0" lvl="8" indent="1828800" algn="l" rtl="0">
              <a:lnSpc>
                <a:spcPct val="117999"/>
              </a:lnSpc>
              <a:spcBef>
                <a:spcPts val="0"/>
              </a:spcBef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545137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9313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6321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451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4013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390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2678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4497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2901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92355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1076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07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08924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07949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54513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53359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1633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54919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45603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2015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3786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6038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8470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44976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85716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99245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29911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04087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26986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9281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4281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7098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9912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3424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275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9012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844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- 3 Up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pic" idx="2"/>
          </p:nvPr>
        </p:nvSpPr>
        <p:spPr>
          <a:xfrm>
            <a:off x="6718300" y="5092700"/>
            <a:ext cx="5333999" cy="389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pic" idx="3"/>
          </p:nvPr>
        </p:nvSpPr>
        <p:spPr>
          <a:xfrm>
            <a:off x="6718300" y="762000"/>
            <a:ext cx="5333999" cy="389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pic" idx="4"/>
          </p:nvPr>
        </p:nvSpPr>
        <p:spPr>
          <a:xfrm>
            <a:off x="952500" y="762883"/>
            <a:ext cx="533399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270000" y="6362700"/>
            <a:ext cx="104648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28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4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pic" idx="2"/>
          </p:nvPr>
        </p:nvSpPr>
        <p:spPr>
          <a:xfrm>
            <a:off x="0" y="0"/>
            <a:ext cx="13004799" cy="975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 0">
    <p:bg>
      <p:bgPr>
        <a:gradFill>
          <a:gsLst>
            <a:gs pos="0">
              <a:srgbClr val="000058"/>
            </a:gs>
            <a:gs pos="100000">
              <a:srgbClr val="000099"/>
            </a:gs>
          </a:gsLst>
          <a:lin ang="2700000" scaled="0"/>
        </a:gra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9320107" y="9178078"/>
            <a:ext cx="3034453" cy="352002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 0">
    <p:bg>
      <p:bgPr>
        <a:gradFill>
          <a:gsLst>
            <a:gs pos="0">
              <a:srgbClr val="000058"/>
            </a:gs>
            <a:gs pos="100000">
              <a:srgbClr val="000099"/>
            </a:gs>
          </a:gsLst>
          <a:lin ang="2700000" scaled="0"/>
        </a:gra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9320107" y="9178078"/>
            <a:ext cx="3034453" cy="352002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 0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5960532" y="9133161"/>
            <a:ext cx="1083734" cy="333249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aldeano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  <a:endParaRPr lang="en-US" sz="1400" b="0" i="0" u="none" strike="noStrike" cap="none">
              <a:solidFill>
                <a:srgbClr val="FFFFFF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 0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5960532" y="9133161"/>
            <a:ext cx="1083734" cy="333249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aldeano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  <a:endParaRPr lang="en-US" sz="1400" b="0" i="0" u="none" strike="noStrike" cap="none">
              <a:solidFill>
                <a:srgbClr val="FFFFFF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 0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5960532" y="9133161"/>
            <a:ext cx="1083734" cy="333249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aldeano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  <a:endParaRPr lang="en-US" sz="1400" b="0" i="0" u="none" strike="noStrike" cap="none">
              <a:solidFill>
                <a:srgbClr val="FFFFFF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 0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5960532" y="9133161"/>
            <a:ext cx="1083734" cy="333249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aldeano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  <a:endParaRPr lang="en-US" sz="1400" b="0" i="0" u="none" strike="noStrike" cap="none">
              <a:solidFill>
                <a:srgbClr val="FFFFFF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">
    <p:bg>
      <p:bgPr>
        <a:gradFill>
          <a:gsLst>
            <a:gs pos="0">
              <a:srgbClr val="000058"/>
            </a:gs>
            <a:gs pos="100000">
              <a:srgbClr val="000099"/>
            </a:gs>
          </a:gsLst>
          <a:lin ang="2700000" scaled="0"/>
        </a:gra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9320107" y="9178078"/>
            <a:ext cx="3034453" cy="352002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- Horizontal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pic" idx="2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1270000" y="8191500"/>
            <a:ext cx="104648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Cent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- Vertical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pic" idx="2"/>
          </p:nvPr>
        </p:nvSpPr>
        <p:spPr>
          <a:xfrm>
            <a:off x="6718300" y="762000"/>
            <a:ext cx="5333999" cy="82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952500" y="762000"/>
            <a:ext cx="5333999" cy="400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6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952500" y="5003800"/>
            <a:ext cx="5333999" cy="400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Top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952500" y="406400"/>
            <a:ext cx="11099799" cy="212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Bulle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952500" y="406400"/>
            <a:ext cx="11099799" cy="212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57200" marR="0" lvl="0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Bullets &amp; Phot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pic" idx="2"/>
          </p:nvPr>
        </p:nvSpPr>
        <p:spPr>
          <a:xfrm>
            <a:off x="6718300" y="2590800"/>
            <a:ext cx="5333999" cy="628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952500" y="406400"/>
            <a:ext cx="11099799" cy="212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5333999" cy="628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81000" marR="0" lvl="0" indent="-247650" algn="l" rtl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2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62000" marR="0" lvl="1" indent="-247650" algn="l" rtl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2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247650" algn="l" rtl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2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524000" marR="0" lvl="3" indent="-247650" algn="l" rtl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2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905000" marR="0" lvl="4" indent="-247650" algn="l" rtl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2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799" cy="721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57200" marR="0" lvl="0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952500" y="406400"/>
            <a:ext cx="11099799" cy="212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57200" marR="0" lvl="0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622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  <a:buChar char="•"/>
              <a:defRPr sz="3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52.36.86.70/ui/honeymap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ionaea.carnivore.it/" TargetMode="External"/><Relationship Id="rId4" Type="http://schemas.openxmlformats.org/officeDocument/2006/relationships/hyperlink" Target="https://github.com/rep/dionaea" TargetMode="Externa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hreatstream/mhn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 idx="4294967295"/>
          </p:nvPr>
        </p:nvSpPr>
        <p:spPr>
          <a:xfrm>
            <a:off x="553839" y="509685"/>
            <a:ext cx="5945286" cy="4049613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5119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CNIT 125: Honeypot and Malware Presentation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subTitle" idx="4294967295"/>
          </p:nvPr>
        </p:nvSpPr>
        <p:spPr>
          <a:xfrm>
            <a:off x="762000" y="7112000"/>
            <a:ext cx="11474251" cy="2213074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6935"/>
              <a:t>Alan Wennersten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6935"/>
              <a:t>Jeffrey Tom</a:t>
            </a:r>
          </a:p>
        </p:txBody>
      </p:sp>
      <p:pic>
        <p:nvPicPr>
          <p:cNvPr id="75" name="Shape 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7760" y="820205"/>
            <a:ext cx="5080000" cy="5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 idx="4294967295"/>
          </p:nvPr>
        </p:nvSpPr>
        <p:spPr>
          <a:xfrm>
            <a:off x="650239" y="395110"/>
            <a:ext cx="11704200" cy="16257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508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Modern Honeypot Network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4294967295"/>
          </p:nvPr>
        </p:nvSpPr>
        <p:spPr>
          <a:xfrm>
            <a:off x="650239" y="2275839"/>
            <a:ext cx="11704200" cy="64437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Supported honeypots</a:t>
            </a:r>
          </a:p>
          <a:p>
            <a:pPr marR="0" lvl="1" indent="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Amun</a:t>
            </a:r>
          </a:p>
          <a:p>
            <a:pPr marR="0" lvl="1" indent="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Conpot</a:t>
            </a:r>
          </a:p>
          <a:p>
            <a:pPr marR="0" lvl="1" indent="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Dionaea</a:t>
            </a:r>
          </a:p>
          <a:p>
            <a:pPr marR="0" lvl="1" indent="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ElasticHoney</a:t>
            </a:r>
          </a:p>
          <a:p>
            <a:pPr marR="0" lvl="1" indent="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Glastopf</a:t>
            </a:r>
          </a:p>
          <a:p>
            <a:pPr marR="0" lvl="1" indent="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Kippo</a:t>
            </a:r>
          </a:p>
          <a:p>
            <a:pPr marR="0" lvl="1" indent="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p0f</a:t>
            </a:r>
          </a:p>
          <a:p>
            <a:pPr marR="0" lvl="1" indent="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Shockpot</a:t>
            </a:r>
          </a:p>
          <a:p>
            <a:pPr marR="0" lvl="1" indent="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Snort</a:t>
            </a:r>
          </a:p>
          <a:p>
            <a:pPr marR="0" lvl="1" indent="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Suricata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 idx="4294967295"/>
          </p:nvPr>
        </p:nvSpPr>
        <p:spPr>
          <a:xfrm>
            <a:off x="650239" y="395110"/>
            <a:ext cx="11704200" cy="16257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508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Modern Honeypot Network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4294967295"/>
          </p:nvPr>
        </p:nvSpPr>
        <p:spPr>
          <a:xfrm>
            <a:off x="650239" y="2275839"/>
            <a:ext cx="11704200" cy="64437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t" anchorCtr="0">
            <a:noAutofit/>
          </a:bodyPr>
          <a:lstStyle/>
          <a:p>
            <a:pPr marL="457200" marR="0" lvl="0" indent="-409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Helvetica Neue"/>
            </a:pPr>
            <a:r>
              <a:rPr lang="en-US"/>
              <a:t>Dashboard</a:t>
            </a:r>
          </a:p>
          <a:p>
            <a:pPr marR="0" lvl="1" indent="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statistical information about previous 24 hours	</a:t>
            </a:r>
          </a:p>
          <a:p>
            <a:pPr marR="0" lvl="2" indent="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top 5 IPs</a:t>
            </a:r>
          </a:p>
          <a:p>
            <a:pPr marR="0" lvl="2" indent="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top 5 ports attacked</a:t>
            </a:r>
          </a:p>
          <a:p>
            <a:pPr marR="0" lvl="2" indent="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top 5 honeypots (if multiple honeypots installed)</a:t>
            </a:r>
          </a:p>
          <a:p>
            <a:pPr marR="0" lvl="2" indent="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top 5 sensors</a:t>
            </a:r>
          </a:p>
          <a:p>
            <a:pPr marR="0" lvl="2" indent="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top 5 attack signatures (Snort)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 idx="4294967295"/>
          </p:nvPr>
        </p:nvSpPr>
        <p:spPr>
          <a:xfrm>
            <a:off x="650239" y="395110"/>
            <a:ext cx="11704200" cy="16257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508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Modern Honeypot Network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4294967295"/>
          </p:nvPr>
        </p:nvSpPr>
        <p:spPr>
          <a:xfrm>
            <a:off x="650239" y="2275839"/>
            <a:ext cx="11704200" cy="64437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20805"/>
            <a:ext cx="13004800" cy="7063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 idx="4294967295"/>
          </p:nvPr>
        </p:nvSpPr>
        <p:spPr>
          <a:xfrm>
            <a:off x="650239" y="395110"/>
            <a:ext cx="11704200" cy="16257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508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Modern Honeypot Network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4294967295"/>
          </p:nvPr>
        </p:nvSpPr>
        <p:spPr>
          <a:xfrm>
            <a:off x="650239" y="2275839"/>
            <a:ext cx="11704200" cy="64437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Attacks Report</a:t>
            </a:r>
          </a:p>
          <a:p>
            <a:pPr marR="0" lvl="1" indent="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lists IP address of attacker, destination port, protocol used and honeypot being attacked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 idx="4294967295"/>
          </p:nvPr>
        </p:nvSpPr>
        <p:spPr>
          <a:xfrm>
            <a:off x="650239" y="395110"/>
            <a:ext cx="11704200" cy="16257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508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Modern Honeypot Network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4294967295"/>
          </p:nvPr>
        </p:nvSpPr>
        <p:spPr>
          <a:xfrm>
            <a:off x="650239" y="2275839"/>
            <a:ext cx="11704200" cy="64437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97991"/>
            <a:ext cx="13004800" cy="6799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 idx="4294967295"/>
          </p:nvPr>
        </p:nvSpPr>
        <p:spPr>
          <a:xfrm>
            <a:off x="650239" y="395110"/>
            <a:ext cx="11704321" cy="1625601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200">
                <a:latin typeface="Arial"/>
                <a:ea typeface="Arial"/>
                <a:cs typeface="Arial"/>
                <a:sym typeface="Arial"/>
              </a:rPr>
              <a:t>Honey Map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4294967295"/>
          </p:nvPr>
        </p:nvSpPr>
        <p:spPr>
          <a:xfrm>
            <a:off x="650239" y="2275839"/>
            <a:ext cx="11704321" cy="6443698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t" anchorCtr="0">
            <a:noAutofit/>
          </a:bodyPr>
          <a:lstStyle/>
          <a:p>
            <a:pPr marL="529389" marR="0" lvl="0" indent="-5293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6842"/>
              <a:buFont typeface="Arial"/>
              <a:buChar char="•"/>
            </a:pPr>
            <a:r>
              <a:rPr lang="en-US"/>
              <a:t>Graphical representation of attacks</a:t>
            </a:r>
          </a:p>
          <a:p>
            <a:pPr marL="529389" marR="0" lvl="0" indent="-5293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6842"/>
              <a:buFont typeface="Arial"/>
              <a:buChar char="•"/>
            </a:pPr>
            <a:r>
              <a:rPr lang="en-US"/>
              <a:t>Uses MaxMind to geolocate IP addresses of attacking servers.</a:t>
            </a:r>
          </a:p>
          <a:p>
            <a:pPr marL="529389" marR="0" lvl="0" indent="-5293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Arial"/>
              <a:buChar char="•"/>
            </a:pPr>
            <a:r>
              <a:rPr lang="en-US" sz="44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honeymap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 idx="4294967295"/>
          </p:nvPr>
        </p:nvSpPr>
        <p:spPr>
          <a:xfrm>
            <a:off x="650239" y="395110"/>
            <a:ext cx="11704321" cy="1625601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200">
                <a:latin typeface="Arial"/>
                <a:ea typeface="Arial"/>
                <a:cs typeface="Arial"/>
                <a:sym typeface="Arial"/>
              </a:rPr>
              <a:t>Honeymap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4294967295"/>
          </p:nvPr>
        </p:nvSpPr>
        <p:spPr>
          <a:xfrm>
            <a:off x="650239" y="2207473"/>
            <a:ext cx="11704321" cy="6443698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t" anchorCtr="0">
            <a:noAutofit/>
          </a:bodyPr>
          <a:lstStyle/>
          <a:p>
            <a:pPr marL="529389" marR="0" lvl="0" indent="-5293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Arial"/>
              <a:buNone/>
            </a:pPr>
            <a:endParaRPr sz="3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00249"/>
            <a:ext cx="13004800" cy="701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 idx="4294967295"/>
          </p:nvPr>
        </p:nvSpPr>
        <p:spPr>
          <a:xfrm>
            <a:off x="650239" y="395110"/>
            <a:ext cx="11704200" cy="16257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200">
                <a:latin typeface="Arial"/>
                <a:ea typeface="Arial"/>
                <a:cs typeface="Arial"/>
                <a:sym typeface="Arial"/>
              </a:rPr>
              <a:t>Honeymap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4294967295"/>
          </p:nvPr>
        </p:nvSpPr>
        <p:spPr>
          <a:xfrm>
            <a:off x="650239" y="2207473"/>
            <a:ext cx="11704200" cy="64437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t" anchorCtr="0">
            <a:noAutofit/>
          </a:bodyPr>
          <a:lstStyle/>
          <a:p>
            <a:pPr marL="4572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</a:pPr>
            <a:r>
              <a:rPr lang="en-US"/>
              <a:t>additional information by mousing over attack indicator or country.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3924" y="3885250"/>
            <a:ext cx="2530025" cy="217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5075" y="3703175"/>
            <a:ext cx="4276999" cy="254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 idx="4294967295"/>
          </p:nvPr>
        </p:nvSpPr>
        <p:spPr>
          <a:xfrm>
            <a:off x="650239" y="395110"/>
            <a:ext cx="11704200" cy="16257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200">
                <a:latin typeface="Arial"/>
                <a:ea typeface="Arial"/>
                <a:cs typeface="Arial"/>
                <a:sym typeface="Arial"/>
              </a:rPr>
              <a:t>Payloads Report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4294967295"/>
          </p:nvPr>
        </p:nvSpPr>
        <p:spPr>
          <a:xfrm>
            <a:off x="650239" y="2207473"/>
            <a:ext cx="11704200" cy="64437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t" anchorCtr="0">
            <a:noAutofit/>
          </a:bodyPr>
          <a:lstStyle/>
          <a:p>
            <a:pPr marL="4572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</a:pPr>
            <a:r>
              <a:rPr lang="en-US"/>
              <a:t>Shows payloads delivered to honeypot.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Could be malware (Dionaea) or intrusion (Snort)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Shows sending IP, destination IP, sending port, destination port, malware hash or signature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 idx="4294967295"/>
          </p:nvPr>
        </p:nvSpPr>
        <p:spPr>
          <a:xfrm>
            <a:off x="650239" y="395110"/>
            <a:ext cx="11704200" cy="16257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200">
                <a:latin typeface="Arial"/>
                <a:ea typeface="Arial"/>
                <a:cs typeface="Arial"/>
                <a:sym typeface="Arial"/>
              </a:rPr>
              <a:t>Payloads Report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4294967295"/>
          </p:nvPr>
        </p:nvSpPr>
        <p:spPr>
          <a:xfrm>
            <a:off x="650239" y="2207473"/>
            <a:ext cx="11704200" cy="64437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0" y="1865232"/>
            <a:ext cx="13004799" cy="6785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 idx="4294967295"/>
          </p:nvPr>
        </p:nvSpPr>
        <p:spPr>
          <a:xfrm>
            <a:off x="650239" y="395110"/>
            <a:ext cx="11704321" cy="1625601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200">
                <a:latin typeface="Arial"/>
                <a:ea typeface="Arial"/>
                <a:cs typeface="Arial"/>
                <a:sym typeface="Arial"/>
              </a:rPr>
              <a:t>Overview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4294967295"/>
          </p:nvPr>
        </p:nvSpPr>
        <p:spPr>
          <a:xfrm>
            <a:off x="650239" y="2207473"/>
            <a:ext cx="11704321" cy="6443698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t" anchorCtr="0">
            <a:noAutofit/>
          </a:bodyPr>
          <a:lstStyle/>
          <a:p>
            <a:pPr marL="529389" marR="0" lvl="0" indent="-5484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is a Honeypot/Why we chose Honeypot for the project</a:t>
            </a:r>
          </a:p>
          <a:p>
            <a:pPr marL="529389" marR="0" lvl="0" indent="-548439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Dionaea</a:t>
            </a:r>
          </a:p>
          <a:p>
            <a:pPr marL="529389" marR="0" lvl="0" indent="-548439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Configuration	</a:t>
            </a:r>
          </a:p>
          <a:p>
            <a:pPr marL="529389" marR="0" lvl="0" indent="-548439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Modern Honeypot Network</a:t>
            </a:r>
          </a:p>
          <a:p>
            <a:pPr marL="986589" marR="0" lvl="1" indent="-548439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Walkthrough/screenshots</a:t>
            </a:r>
          </a:p>
          <a:p>
            <a:pPr marL="529389" marR="0" lvl="0" indent="-548439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Malware</a:t>
            </a:r>
          </a:p>
          <a:p>
            <a:pPr marL="986589" marR="0" lvl="1" indent="-548439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 b="1">
                <a:latin typeface="Arial"/>
                <a:ea typeface="Arial"/>
                <a:cs typeface="Arial"/>
                <a:sym typeface="Arial"/>
              </a:rPr>
              <a:t>Analyzing captured binaries</a:t>
            </a:r>
          </a:p>
          <a:p>
            <a:pPr marL="986589" marR="0" lvl="1" indent="-548439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 b="1">
                <a:latin typeface="Arial"/>
                <a:ea typeface="Arial"/>
                <a:cs typeface="Arial"/>
                <a:sym typeface="Arial"/>
              </a:rPr>
              <a:t>IP Addresses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 idx="4294967295"/>
          </p:nvPr>
        </p:nvSpPr>
        <p:spPr>
          <a:xfrm>
            <a:off x="650239" y="395110"/>
            <a:ext cx="11704200" cy="16257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200">
                <a:latin typeface="Arial"/>
                <a:ea typeface="Arial"/>
                <a:cs typeface="Arial"/>
                <a:sym typeface="Arial"/>
              </a:rPr>
              <a:t>Adding Additional Honeypots to MHN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4294967295"/>
          </p:nvPr>
        </p:nvSpPr>
        <p:spPr>
          <a:xfrm>
            <a:off x="650239" y="2207473"/>
            <a:ext cx="11704200" cy="64437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Very easy to implement through the Deployments page.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Add from pre-populated list or script your own honeypots.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1712" y="4798900"/>
            <a:ext cx="4219575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 idx="4294967295"/>
          </p:nvPr>
        </p:nvSpPr>
        <p:spPr>
          <a:xfrm>
            <a:off x="650239" y="395110"/>
            <a:ext cx="11704200" cy="16257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6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Adding Additional Honeypots to MHN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4294967295"/>
          </p:nvPr>
        </p:nvSpPr>
        <p:spPr>
          <a:xfrm>
            <a:off x="650239" y="2207473"/>
            <a:ext cx="11704200" cy="64437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99" y="2315610"/>
            <a:ext cx="13004799" cy="7006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 idx="4294967295"/>
          </p:nvPr>
        </p:nvSpPr>
        <p:spPr>
          <a:xfrm>
            <a:off x="650239" y="395110"/>
            <a:ext cx="11704200" cy="16257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200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4294967295"/>
          </p:nvPr>
        </p:nvSpPr>
        <p:spPr>
          <a:xfrm>
            <a:off x="650289" y="1485948"/>
            <a:ext cx="11704200" cy="64437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ctr" anchorCtr="0">
            <a:noAutofit/>
          </a:bodyPr>
          <a:lstStyle/>
          <a:p>
            <a:pPr marL="0" lvl="0" indent="-6985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6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Analyzing data collected by the Dionaea honeypot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 idx="4294967295"/>
          </p:nvPr>
        </p:nvSpPr>
        <p:spPr>
          <a:xfrm>
            <a:off x="650250" y="1404425"/>
            <a:ext cx="11704200" cy="69966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6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have 154,174 events 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6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our honeypot. 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6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Now what?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4294967295"/>
          </p:nvPr>
        </p:nvSpPr>
        <p:spPr>
          <a:xfrm>
            <a:off x="650250" y="8568223"/>
            <a:ext cx="11704200" cy="831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lt1"/>
              </a:buClr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 idx="4294967295"/>
          </p:nvPr>
        </p:nvSpPr>
        <p:spPr>
          <a:xfrm>
            <a:off x="650239" y="395110"/>
            <a:ext cx="11704200" cy="16257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200"/>
              <a:t>Threat Intelligence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4294967295"/>
          </p:nvPr>
        </p:nvSpPr>
        <p:spPr>
          <a:xfrm>
            <a:off x="650239" y="2207473"/>
            <a:ext cx="11704200" cy="64437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lt1"/>
              </a:buClr>
            </a:pPr>
            <a:r>
              <a:rPr lang="en-US">
                <a:solidFill>
                  <a:schemeClr val="lt1"/>
                </a:solidFill>
              </a:rPr>
              <a:t>Better understanding of attackers (threat actors): identity,  motivations, capabilities</a:t>
            </a: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</a:pPr>
            <a:r>
              <a:rPr lang="en-US">
                <a:solidFill>
                  <a:schemeClr val="lt1"/>
                </a:solidFill>
              </a:rPr>
              <a:t>In principle, helps defenders mitigate active attacks and prevent future attacks</a:t>
            </a: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</a:pPr>
            <a:r>
              <a:rPr lang="en-US">
                <a:solidFill>
                  <a:schemeClr val="lt1"/>
                </a:solidFill>
              </a:rPr>
              <a:t>Actual value of TI is debatable (Norse Security, RIP)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 idx="4294967295"/>
          </p:nvPr>
        </p:nvSpPr>
        <p:spPr>
          <a:xfrm>
            <a:off x="495639" y="3822385"/>
            <a:ext cx="11704200" cy="16257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200"/>
              <a:t>Anazlyzing Captured Binaries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 idx="4294967295"/>
          </p:nvPr>
        </p:nvSpPr>
        <p:spPr>
          <a:xfrm>
            <a:off x="650239" y="395110"/>
            <a:ext cx="11704200" cy="16257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200"/>
              <a:t>REMnux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4294967295"/>
          </p:nvPr>
        </p:nvSpPr>
        <p:spPr>
          <a:xfrm>
            <a:off x="650239" y="2207473"/>
            <a:ext cx="11704200" cy="64437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lt1"/>
              </a:buClr>
            </a:pPr>
            <a:r>
              <a:rPr lang="en-US">
                <a:solidFill>
                  <a:schemeClr val="lt1"/>
                </a:solidFill>
              </a:rPr>
              <a:t>REMnux (Reverse-Engineering Malware) Linux distro</a:t>
            </a: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</a:pPr>
            <a:r>
              <a:rPr lang="en-US">
                <a:solidFill>
                  <a:schemeClr val="lt1"/>
                </a:solidFill>
              </a:rPr>
              <a:t>Created &amp; maintained by Lenny Zeltser</a:t>
            </a: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</a:pPr>
            <a:r>
              <a:rPr lang="en-US">
                <a:solidFill>
                  <a:schemeClr val="lt1"/>
                </a:solidFill>
              </a:rPr>
              <a:t>Ubuntu base</a:t>
            </a: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</a:pPr>
            <a:r>
              <a:rPr lang="en-US">
                <a:solidFill>
                  <a:schemeClr val="lt1"/>
                </a:solidFill>
              </a:rPr>
              <a:t>Collection of malware analysis tools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 idx="4294967295"/>
          </p:nvPr>
        </p:nvSpPr>
        <p:spPr>
          <a:xfrm>
            <a:off x="650239" y="395110"/>
            <a:ext cx="11704200" cy="16257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200"/>
              <a:t>VirusTotal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4294967295"/>
          </p:nvPr>
        </p:nvSpPr>
        <p:spPr>
          <a:xfrm>
            <a:off x="650239" y="2207473"/>
            <a:ext cx="11704200" cy="64437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lt1"/>
              </a:buClr>
            </a:pPr>
            <a:r>
              <a:rPr lang="en-US">
                <a:solidFill>
                  <a:schemeClr val="lt1"/>
                </a:solidFill>
              </a:rPr>
              <a:t>Good, but manual file uploading is tedious</a:t>
            </a:r>
          </a:p>
          <a:p>
            <a:pPr marL="0" lvl="0" indent="0" rtl="0">
              <a:spcBef>
                <a:spcPts val="0"/>
              </a:spcBef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3035" y="3053023"/>
            <a:ext cx="7499074" cy="619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 idx="4294967295"/>
          </p:nvPr>
        </p:nvSpPr>
        <p:spPr>
          <a:xfrm>
            <a:off x="650250" y="395101"/>
            <a:ext cx="11704200" cy="1331399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200"/>
              <a:t>virustotal-search.py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4294967295"/>
          </p:nvPr>
        </p:nvSpPr>
        <p:spPr>
          <a:xfrm>
            <a:off x="650250" y="1726500"/>
            <a:ext cx="11704200" cy="69246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lt1"/>
              </a:buClr>
            </a:pPr>
            <a:r>
              <a:rPr lang="en-US">
                <a:solidFill>
                  <a:schemeClr val="lt1"/>
                </a:solidFill>
              </a:rPr>
              <a:t>By Didier Stevens</a:t>
            </a: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</a:pPr>
            <a:r>
              <a:rPr lang="en-US">
                <a:solidFill>
                  <a:schemeClr val="lt1"/>
                </a:solidFill>
              </a:rPr>
              <a:t>Uses VirusTotal public API to search binary hashes</a:t>
            </a:r>
          </a:p>
        </p:txBody>
      </p: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6875" y="3812250"/>
            <a:ext cx="7111149" cy="483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 idx="4294967295"/>
          </p:nvPr>
        </p:nvSpPr>
        <p:spPr>
          <a:xfrm>
            <a:off x="650239" y="395110"/>
            <a:ext cx="11704200" cy="16257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200"/>
              <a:t>MASTIFF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body" idx="4294967295"/>
          </p:nvPr>
        </p:nvSpPr>
        <p:spPr>
          <a:xfrm>
            <a:off x="650239" y="2207473"/>
            <a:ext cx="11704200" cy="64437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lt1"/>
              </a:buClr>
            </a:pPr>
            <a:r>
              <a:rPr lang="en-US">
                <a:solidFill>
                  <a:schemeClr val="lt1"/>
                </a:solidFill>
              </a:rPr>
              <a:t>Comprehensive static analysis and data extraction</a:t>
            </a:r>
          </a:p>
          <a:p>
            <a:pPr marL="0" lvl="0" indent="0" rtl="0">
              <a:spcBef>
                <a:spcPts val="0"/>
              </a:spcBef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255" name="Shape 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787" y="3345275"/>
            <a:ext cx="10334625" cy="600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 idx="4294967295"/>
          </p:nvPr>
        </p:nvSpPr>
        <p:spPr>
          <a:xfrm>
            <a:off x="365929" y="799214"/>
            <a:ext cx="11704321" cy="1625601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is a Honeypot?</a:t>
            </a:r>
            <a:r>
              <a:rPr lang="en-US" sz="6200">
                <a:latin typeface="Arial"/>
                <a:ea typeface="Arial"/>
                <a:cs typeface="Arial"/>
                <a:sym typeface="Arial"/>
              </a:rPr>
              <a:t>/Why we chose Honeypots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1192950" y="2424825"/>
            <a:ext cx="10050300" cy="670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buClr>
                <a:srgbClr val="F3F3F3"/>
              </a:buClr>
              <a:buSzPct val="100000"/>
              <a:buChar char="●"/>
            </a:pPr>
            <a:r>
              <a:rPr lang="en-US" sz="3600" b="1">
                <a:solidFill>
                  <a:srgbClr val="F3F3F3"/>
                </a:solidFill>
              </a:rPr>
              <a:t>decoy system set up to capture information about an attacker for analysis and defense.</a:t>
            </a:r>
          </a:p>
          <a:p>
            <a:pPr marL="914400" lvl="1" indent="-457200" rtl="0">
              <a:spcBef>
                <a:spcPts val="0"/>
              </a:spcBef>
              <a:buClr>
                <a:srgbClr val="F3F3F3"/>
              </a:buClr>
              <a:buSzPct val="100000"/>
              <a:buChar char="○"/>
            </a:pPr>
            <a:r>
              <a:rPr lang="en-US" sz="3600" b="1">
                <a:solidFill>
                  <a:srgbClr val="F3F3F3"/>
                </a:solidFill>
              </a:rPr>
              <a:t>high interaction- use real operating systems and applications.</a:t>
            </a:r>
          </a:p>
          <a:p>
            <a:pPr marL="914400" lvl="1" indent="-457200" rtl="0">
              <a:spcBef>
                <a:spcPts val="0"/>
              </a:spcBef>
              <a:buClr>
                <a:srgbClr val="F3F3F3"/>
              </a:buClr>
              <a:buSzPct val="100000"/>
              <a:buChar char="○"/>
            </a:pPr>
            <a:r>
              <a:rPr lang="en-US" sz="3600" b="1">
                <a:solidFill>
                  <a:srgbClr val="F3F3F3"/>
                </a:solidFill>
              </a:rPr>
              <a:t>low interaction-emulate services and allow limited interaction with attacker and malware.</a:t>
            </a:r>
          </a:p>
          <a:p>
            <a:pPr lvl="0" rtl="0">
              <a:spcBef>
                <a:spcPts val="0"/>
              </a:spcBef>
              <a:buNone/>
            </a:pPr>
            <a:endParaRPr sz="3600" b="1">
              <a:solidFill>
                <a:srgbClr val="F3F3F3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3600" b="1">
                <a:solidFill>
                  <a:srgbClr val="F3F3F3"/>
                </a:solidFill>
              </a:rPr>
              <a:t>Why we chose a honeypot:</a:t>
            </a:r>
          </a:p>
          <a:p>
            <a:pPr marL="457200" lvl="0" indent="-457200" rtl="0">
              <a:spcBef>
                <a:spcPts val="0"/>
              </a:spcBef>
              <a:buClr>
                <a:srgbClr val="F3F3F3"/>
              </a:buClr>
              <a:buSzPct val="100000"/>
              <a:buChar char="●"/>
            </a:pPr>
            <a:r>
              <a:rPr lang="en-US" sz="3600" b="1">
                <a:solidFill>
                  <a:srgbClr val="F3F3F3"/>
                </a:solidFill>
              </a:rPr>
              <a:t>malware analysis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 idx="4294967295"/>
          </p:nvPr>
        </p:nvSpPr>
        <p:spPr>
          <a:xfrm>
            <a:off x="650239" y="395110"/>
            <a:ext cx="11704200" cy="16257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200"/>
              <a:t>MASTIFF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body" idx="4294967295"/>
          </p:nvPr>
        </p:nvSpPr>
        <p:spPr>
          <a:xfrm>
            <a:off x="650239" y="2207473"/>
            <a:ext cx="11704200" cy="64437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lt1"/>
              </a:buClr>
            </a:pPr>
            <a:r>
              <a:rPr lang="en-US">
                <a:solidFill>
                  <a:schemeClr val="lt1"/>
                </a:solidFill>
              </a:rPr>
              <a:t>MASTIFF outputs SQLite file </a:t>
            </a:r>
          </a:p>
          <a:p>
            <a:pPr marL="0" lvl="0" indent="0" rtl="0">
              <a:spcBef>
                <a:spcPts val="0"/>
              </a:spcBef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262" name="Shape 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5387" y="3012375"/>
            <a:ext cx="9305925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 idx="4294967295"/>
          </p:nvPr>
        </p:nvSpPr>
        <p:spPr>
          <a:xfrm>
            <a:off x="650239" y="395110"/>
            <a:ext cx="11704200" cy="16257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200"/>
              <a:t>Fuzzy Hashing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body" idx="4294967295"/>
          </p:nvPr>
        </p:nvSpPr>
        <p:spPr>
          <a:xfrm>
            <a:off x="650239" y="2207473"/>
            <a:ext cx="11704200" cy="64437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lt1"/>
              </a:buClr>
            </a:pPr>
            <a:r>
              <a:rPr lang="en-US">
                <a:solidFill>
                  <a:schemeClr val="lt1"/>
                </a:solidFill>
              </a:rPr>
              <a:t>Compensates for polymorphic malware code</a:t>
            </a: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</a:pPr>
            <a:r>
              <a:rPr lang="en-US">
                <a:solidFill>
                  <a:schemeClr val="lt1"/>
                </a:solidFill>
              </a:rPr>
              <a:t>Uses spamsum, a locality-sensitive hashing algorithm</a:t>
            </a: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</a:pPr>
            <a:r>
              <a:rPr lang="en-US">
                <a:solidFill>
                  <a:schemeClr val="lt1"/>
                </a:solidFill>
              </a:rPr>
              <a:t>We can use it to determine that nearly all of the selected binaries are Conficker variants</a:t>
            </a:r>
          </a:p>
          <a:p>
            <a:pPr marL="0" lvl="0" indent="0" rtl="0">
              <a:spcBef>
                <a:spcPts val="0"/>
              </a:spcBef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 idx="4294967295"/>
          </p:nvPr>
        </p:nvSpPr>
        <p:spPr>
          <a:xfrm>
            <a:off x="650289" y="3848185"/>
            <a:ext cx="11704200" cy="16257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200"/>
              <a:t>IP Addresses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 idx="4294967295"/>
          </p:nvPr>
        </p:nvSpPr>
        <p:spPr>
          <a:xfrm>
            <a:off x="650239" y="395110"/>
            <a:ext cx="11704200" cy="16257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200"/>
              <a:t>Just-Metadata</a:t>
            </a:r>
          </a:p>
        </p:txBody>
      </p:sp>
      <p:sp>
        <p:nvSpPr>
          <p:cNvPr id="279" name="Shape 279"/>
          <p:cNvSpPr txBox="1">
            <a:spLocks noGrp="1"/>
          </p:cNvSpPr>
          <p:nvPr>
            <p:ph type="body" idx="4294967295"/>
          </p:nvPr>
        </p:nvSpPr>
        <p:spPr>
          <a:xfrm>
            <a:off x="650239" y="2207473"/>
            <a:ext cx="11704200" cy="64437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lt1"/>
              </a:buClr>
            </a:pPr>
            <a:r>
              <a:rPr lang="en-US">
                <a:solidFill>
                  <a:schemeClr val="lt1"/>
                </a:solidFill>
              </a:rPr>
              <a:t>OS intel gathering and IP metadata tool</a:t>
            </a: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</a:pPr>
            <a:r>
              <a:rPr lang="en-US">
                <a:solidFill>
                  <a:schemeClr val="lt1"/>
                </a:solidFill>
              </a:rPr>
              <a:t>Includes Shodan, threat feeds, VirusTotal, IP Whois</a:t>
            </a:r>
          </a:p>
        </p:txBody>
      </p:sp>
      <p:pic>
        <p:nvPicPr>
          <p:cNvPr id="280" name="Shape 2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9712" y="4543750"/>
            <a:ext cx="3400425" cy="33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Shape 2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4537" y="4567562"/>
            <a:ext cx="3495675" cy="332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23075" y="4543737"/>
            <a:ext cx="3390900" cy="324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 idx="4294967295"/>
          </p:nvPr>
        </p:nvSpPr>
        <p:spPr>
          <a:xfrm>
            <a:off x="650239" y="395110"/>
            <a:ext cx="11704200" cy="16257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200"/>
              <a:t>Just-Metadata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body" idx="4294967295"/>
          </p:nvPr>
        </p:nvSpPr>
        <p:spPr>
          <a:xfrm>
            <a:off x="650239" y="2207473"/>
            <a:ext cx="11704200" cy="64437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lt1"/>
              </a:buClr>
            </a:pPr>
            <a:r>
              <a:rPr lang="en-US">
                <a:solidFill>
                  <a:schemeClr val="lt1"/>
                </a:solidFill>
              </a:rPr>
              <a:t>Threat stream data</a:t>
            </a:r>
          </a:p>
        </p:txBody>
      </p:sp>
      <p:pic>
        <p:nvPicPr>
          <p:cNvPr id="289" name="Shape 2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2625" y="3269674"/>
            <a:ext cx="7527600" cy="522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 idx="4294967295"/>
          </p:nvPr>
        </p:nvSpPr>
        <p:spPr>
          <a:xfrm>
            <a:off x="650239" y="395110"/>
            <a:ext cx="11704200" cy="16257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200" dirty="0" smtClean="0"/>
              <a:t>Honeypot IP </a:t>
            </a:r>
            <a:r>
              <a:rPr lang="en-US" sz="6200" dirty="0" err="1" smtClean="0"/>
              <a:t>Adress</a:t>
            </a:r>
            <a:endParaRPr lang="en-US" sz="6200" dirty="0"/>
          </a:p>
        </p:txBody>
      </p:sp>
      <p:sp>
        <p:nvSpPr>
          <p:cNvPr id="288" name="Shape 288"/>
          <p:cNvSpPr txBox="1">
            <a:spLocks noGrp="1"/>
          </p:cNvSpPr>
          <p:nvPr>
            <p:ph type="body" idx="4294967295"/>
          </p:nvPr>
        </p:nvSpPr>
        <p:spPr>
          <a:xfrm>
            <a:off x="650239" y="2207473"/>
            <a:ext cx="11704200" cy="64437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lt1"/>
              </a:buClr>
            </a:pPr>
            <a:r>
              <a:rPr lang="en-US" dirty="0" smtClean="0">
                <a:solidFill>
                  <a:schemeClr val="lt1"/>
                </a:solidFill>
              </a:rPr>
              <a:t>52.38.132.134</a:t>
            </a:r>
            <a:endParaRPr lang="en-US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89892"/>
      </p:ext>
    </p:extLst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 idx="4294967295"/>
          </p:nvPr>
        </p:nvSpPr>
        <p:spPr>
          <a:xfrm>
            <a:off x="508514" y="3848160"/>
            <a:ext cx="11704200" cy="16257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6200"/>
              <a:t>Questions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4294967295"/>
          </p:nvPr>
        </p:nvSpPr>
        <p:spPr>
          <a:xfrm>
            <a:off x="498606" y="2143136"/>
            <a:ext cx="11704321" cy="6443698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t" anchorCtr="0">
            <a:noAutofit/>
          </a:bodyPr>
          <a:lstStyle/>
          <a:p>
            <a:pPr marL="529389" marR="0" lvl="0" indent="-5293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Arial"/>
              <a:buChar char="•"/>
            </a:pPr>
            <a:r>
              <a:rPr lang="en-US"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Successor to the Nepenthes honeypot project.	</a:t>
            </a:r>
          </a:p>
          <a:p>
            <a:pPr marL="529389" marR="0" lvl="0" indent="-529389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Arial"/>
              <a:buChar char="•"/>
            </a:pPr>
            <a:r>
              <a:rPr lang="en-US"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Developed under the Honeynet </a:t>
            </a:r>
            <a:r>
              <a:rPr lang="en-US" sz="3600" b="1">
                <a:latin typeface="Arial"/>
                <a:ea typeface="Arial"/>
                <a:cs typeface="Arial"/>
                <a:sym typeface="Arial"/>
              </a:rPr>
              <a:t>Project’s 2009 Summer of Code.</a:t>
            </a:r>
          </a:p>
          <a:p>
            <a:pPr marL="529389" marR="0" lvl="0" indent="-529389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Arial"/>
              <a:buChar char="•"/>
            </a:pPr>
            <a:r>
              <a:rPr lang="en-US"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Low interaction honeypot, offering limited services.</a:t>
            </a:r>
          </a:p>
          <a:p>
            <a:pPr marL="529389" marR="0" lvl="0" indent="-529389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Arial"/>
              <a:buChar char="•"/>
            </a:pPr>
            <a:r>
              <a:rPr lang="en-US" sz="3600" b="1"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esigned to trap malware payloads for analysis</a:t>
            </a:r>
          </a:p>
          <a:p>
            <a:pPr marL="529389" marR="0" lvl="0" indent="-529389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Arial"/>
              <a:buChar char="•"/>
            </a:pPr>
            <a:r>
              <a:rPr lang="en-US"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Scientific name for the Venus Flytrap plant.</a:t>
            </a:r>
          </a:p>
          <a:p>
            <a:pPr marL="529389" marR="0" lvl="0" indent="-529389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Arial"/>
              <a:buNone/>
            </a:pPr>
            <a:endParaRPr sz="3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29389" marR="0" lvl="0" indent="-529389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Arial"/>
              <a:buNone/>
            </a:pPr>
            <a:endParaRPr sz="3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29389" marR="0" lvl="0" indent="-529389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Arial"/>
              <a:buNone/>
            </a:pPr>
            <a:endParaRPr sz="4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650239" y="395110"/>
            <a:ext cx="11704321" cy="1625601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508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Dionaea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4294967295"/>
          </p:nvPr>
        </p:nvSpPr>
        <p:spPr>
          <a:xfrm>
            <a:off x="650239" y="2275839"/>
            <a:ext cx="11704321" cy="6443698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t" anchorCtr="0">
            <a:noAutofit/>
          </a:bodyPr>
          <a:lstStyle/>
          <a:p>
            <a:pPr marL="497626" marR="0" lvl="0" indent="-5292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Python scripting language</a:t>
            </a:r>
          </a:p>
          <a:p>
            <a:pPr marL="497625" marR="0" lvl="0" indent="-4976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ct val="86166"/>
              <a:buFont typeface="Arial"/>
              <a:buChar char="•"/>
            </a:pPr>
            <a:r>
              <a:rPr lang="en-US"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LibEmu to detect malware payloads</a:t>
            </a:r>
            <a:r>
              <a:rPr lang="en-US" sz="4136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97625" marR="0" lvl="0" indent="-529248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 b="1">
                <a:latin typeface="Arial"/>
                <a:ea typeface="Arial"/>
                <a:cs typeface="Arial"/>
                <a:sym typeface="Arial"/>
              </a:rPr>
              <a:t>supports IPv6 and TLS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endParaRPr sz="3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650239" y="395110"/>
            <a:ext cx="11704321" cy="1625601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508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Dionaea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4294967295"/>
          </p:nvPr>
        </p:nvSpPr>
        <p:spPr>
          <a:xfrm>
            <a:off x="650239" y="2275839"/>
            <a:ext cx="11704321" cy="6443698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t" anchorCtr="0">
            <a:noAutofit/>
          </a:bodyPr>
          <a:lstStyle/>
          <a:p>
            <a:pPr marL="457200" marR="0" lvl="0" indent="-4888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•"/>
            </a:pPr>
            <a:r>
              <a:rPr lang="en-US" sz="3600" b="1"/>
              <a:t>Protocols</a:t>
            </a:r>
            <a:r>
              <a:rPr lang="en-US" sz="3600" b="1" i="0" u="none" strike="noStrike" cap="none">
                <a:solidFill>
                  <a:srgbClr val="FFFFFF"/>
                </a:solidFill>
              </a:rPr>
              <a:t> </a:t>
            </a:r>
            <a:r>
              <a:rPr lang="en-US" sz="3600" b="1"/>
              <a:t>offered</a:t>
            </a:r>
            <a:r>
              <a:rPr lang="en-US" sz="3600" b="1" i="0" u="none" strike="noStrike" cap="none">
                <a:solidFill>
                  <a:srgbClr val="FFFFFF"/>
                </a:solidFill>
              </a:rPr>
              <a:t> by Dionaea</a:t>
            </a:r>
          </a:p>
          <a:p>
            <a:pPr marL="914400" marR="0" lvl="1" indent="-48882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•"/>
            </a:pPr>
            <a:r>
              <a:rPr lang="en-US" sz="3600" b="1" i="0" u="none" strike="noStrike" cap="none">
                <a:solidFill>
                  <a:srgbClr val="FFFFFF"/>
                </a:solidFill>
              </a:rPr>
              <a:t>Server Message Block (SMB)</a:t>
            </a:r>
          </a:p>
          <a:p>
            <a:pPr marL="914400" marR="0" lvl="1" indent="-48882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•"/>
            </a:pPr>
            <a:r>
              <a:rPr lang="en-US" sz="3600" b="1" i="0" u="none" strike="noStrike" cap="none">
                <a:solidFill>
                  <a:srgbClr val="FFFFFF"/>
                </a:solidFill>
              </a:rPr>
              <a:t>Hypertext Transfer Protocol (HTTP)</a:t>
            </a:r>
          </a:p>
          <a:p>
            <a:pPr marL="914400" marR="0" lvl="1" indent="-48882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•"/>
            </a:pPr>
            <a:r>
              <a:rPr lang="en-US" sz="3600" b="1" i="0" u="none" strike="noStrike" cap="none">
                <a:solidFill>
                  <a:srgbClr val="FFFFFF"/>
                </a:solidFill>
              </a:rPr>
              <a:t>File Transfer Protocol (FTP)</a:t>
            </a:r>
          </a:p>
          <a:p>
            <a:pPr marL="914400" marR="0" lvl="1" indent="-48882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•"/>
            </a:pPr>
            <a:r>
              <a:rPr lang="en-US" sz="3600" b="1" i="0" u="none" strike="noStrike" cap="none">
                <a:solidFill>
                  <a:srgbClr val="FFFFFF"/>
                </a:solidFill>
              </a:rPr>
              <a:t>Trivial File Transfer Protocol (TFTP)</a:t>
            </a:r>
          </a:p>
          <a:p>
            <a:pPr marL="914400" marR="0" lvl="1" indent="-48882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•"/>
            </a:pPr>
            <a:r>
              <a:rPr lang="en-US" sz="3600" b="1" i="0" u="none" strike="noStrike" cap="none">
                <a:solidFill>
                  <a:srgbClr val="FFFFFF"/>
                </a:solidFill>
              </a:rPr>
              <a:t>Structured Query Language-(MS SQL and MySQL)</a:t>
            </a:r>
          </a:p>
          <a:p>
            <a:pPr marL="914400" marR="0" lvl="1" indent="-48882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•"/>
            </a:pPr>
            <a:r>
              <a:rPr lang="en-US" sz="3600" b="1" i="0" u="none" strike="noStrike" cap="none">
                <a:solidFill>
                  <a:srgbClr val="FFFFFF"/>
                </a:solidFill>
              </a:rPr>
              <a:t>Voice over Internet-Session Initiation Protocol (SIP)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650239" y="395110"/>
            <a:ext cx="11704321" cy="1625601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508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Dionaea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4294967295"/>
          </p:nvPr>
        </p:nvSpPr>
        <p:spPr>
          <a:xfrm>
            <a:off x="650239" y="2275839"/>
            <a:ext cx="11704200" cy="64437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3600" b="1"/>
              <a:t>Issues with Dionaea</a:t>
            </a:r>
          </a:p>
          <a:p>
            <a:pPr marL="1371600" marR="0" lvl="1" indent="-4888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 b="1"/>
              <a:t>No longer supported!</a:t>
            </a:r>
          </a:p>
          <a:p>
            <a:pPr marL="1371600" lvl="1" indent="-488822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600" b="1">
                <a:solidFill>
                  <a:schemeClr val="lt1"/>
                </a:solidFill>
              </a:rPr>
              <a:t>Developer’s website is down:</a:t>
            </a:r>
          </a:p>
          <a:p>
            <a:pPr marL="1828800" lvl="2" indent="-504825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-US" sz="3600" b="1" u="sng">
                <a:solidFill>
                  <a:schemeClr val="hlink"/>
                </a:solidFill>
                <a:hlinkClick r:id="rId3"/>
              </a:rPr>
              <a:t>http://dionaea.carnivore.it/</a:t>
            </a:r>
          </a:p>
          <a:p>
            <a:pPr marL="1828800" lvl="2" indent="-504825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-US" sz="3600" b="1">
                <a:solidFill>
                  <a:schemeClr val="lt1"/>
                </a:solidFill>
              </a:rPr>
              <a:t>but can be installed from github or other websites</a:t>
            </a:r>
          </a:p>
          <a:p>
            <a:pPr marL="1828800" lvl="2" indent="-504825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-US" sz="3600" b="1" u="sng">
                <a:solidFill>
                  <a:schemeClr val="hlink"/>
                </a:solidFill>
                <a:hlinkClick r:id="rId4"/>
              </a:rPr>
              <a:t>https://github.com/rep/dionaea</a:t>
            </a:r>
            <a:r>
              <a:rPr lang="en-US" sz="3600" b="1">
                <a:solidFill>
                  <a:schemeClr val="lt1"/>
                </a:solidFill>
              </a:rPr>
              <a:t> </a:t>
            </a:r>
          </a:p>
          <a:p>
            <a:pPr marL="1371600" marR="0" lvl="1" indent="-4888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 b="1"/>
              <a:t>NMAP now fingerprints Dionaea</a:t>
            </a: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/>
          </a:p>
        </p:txBody>
      </p:sp>
      <p:sp>
        <p:nvSpPr>
          <p:cNvPr id="111" name="Shape 111"/>
          <p:cNvSpPr txBox="1"/>
          <p:nvPr/>
        </p:nvSpPr>
        <p:spPr>
          <a:xfrm>
            <a:off x="650239" y="395110"/>
            <a:ext cx="11704200" cy="16257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508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Dionaea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0000" y="6751650"/>
            <a:ext cx="8477250" cy="292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 idx="4294967295"/>
          </p:nvPr>
        </p:nvSpPr>
        <p:spPr>
          <a:xfrm>
            <a:off x="650239" y="395110"/>
            <a:ext cx="11704321" cy="1625601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508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Our Configuration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4294967295"/>
          </p:nvPr>
        </p:nvSpPr>
        <p:spPr>
          <a:xfrm>
            <a:off x="650239" y="2275839"/>
            <a:ext cx="11704321" cy="6443698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t" anchorCtr="0">
            <a:noAutofit/>
          </a:bodyPr>
          <a:lstStyle/>
          <a:p>
            <a:pPr marL="529389" marR="0" lvl="0" indent="-5484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•"/>
            </a:pPr>
            <a:r>
              <a:rPr lang="en-US" sz="3600" b="1" i="0" u="none" strike="noStrike" cap="none">
                <a:solidFill>
                  <a:srgbClr val="FFFFFF"/>
                </a:solidFill>
              </a:rPr>
              <a:t>Amazon AWS EC2 instance</a:t>
            </a:r>
          </a:p>
          <a:p>
            <a:pPr marL="529389" marR="0" lvl="0" indent="-548439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•"/>
            </a:pPr>
            <a:r>
              <a:rPr lang="en-US" sz="3600" b="1" i="0" u="none" strike="noStrike" cap="none">
                <a:solidFill>
                  <a:srgbClr val="FFFFFF"/>
                </a:solidFill>
              </a:rPr>
              <a:t>Ubuntu 14.04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 idx="4294967295"/>
          </p:nvPr>
        </p:nvSpPr>
        <p:spPr>
          <a:xfrm>
            <a:off x="650239" y="395110"/>
            <a:ext cx="11704321" cy="1625601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508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Modern Honeypot Network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4294967295"/>
          </p:nvPr>
        </p:nvSpPr>
        <p:spPr>
          <a:xfrm>
            <a:off x="650239" y="2275839"/>
            <a:ext cx="11704321" cy="6443698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honeypot management system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free, open source from Threatstream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easily deployed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https://github.com/threatstream/mhn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625" y="6205537"/>
            <a:ext cx="6305550" cy="12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524</Words>
  <Application>Microsoft Macintosh PowerPoint</Application>
  <PresentationFormat>Custom</PresentationFormat>
  <Paragraphs>144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Galdeano</vt:lpstr>
      <vt:lpstr>Helvetica Neue</vt:lpstr>
      <vt:lpstr>Gradient</vt:lpstr>
      <vt:lpstr>CNIT 125: Honeypot and Malware Presentation</vt:lpstr>
      <vt:lpstr>Overview</vt:lpstr>
      <vt:lpstr>What is a Honeypot?/Why we chose Honeypots</vt:lpstr>
      <vt:lpstr>PowerPoint Presentation</vt:lpstr>
      <vt:lpstr>PowerPoint Presentation</vt:lpstr>
      <vt:lpstr>PowerPoint Presentation</vt:lpstr>
      <vt:lpstr>PowerPoint Presentation</vt:lpstr>
      <vt:lpstr>Our Configuration</vt:lpstr>
      <vt:lpstr>Modern Honeypot Network</vt:lpstr>
      <vt:lpstr>Modern Honeypot Network</vt:lpstr>
      <vt:lpstr>Modern Honeypot Network</vt:lpstr>
      <vt:lpstr>Modern Honeypot Network</vt:lpstr>
      <vt:lpstr>Modern Honeypot Network</vt:lpstr>
      <vt:lpstr>Modern Honeypot Network</vt:lpstr>
      <vt:lpstr>Honey Map</vt:lpstr>
      <vt:lpstr>Honeymap</vt:lpstr>
      <vt:lpstr>Honeymap</vt:lpstr>
      <vt:lpstr>Payloads Report</vt:lpstr>
      <vt:lpstr>Payloads Report</vt:lpstr>
      <vt:lpstr>Adding Additional Honeypots to MHN</vt:lpstr>
      <vt:lpstr>Adding Additional Honeypots to MHN</vt:lpstr>
      <vt:lpstr> </vt:lpstr>
      <vt:lpstr>We have 154,174 events  in our honeypot.  Now what?</vt:lpstr>
      <vt:lpstr>Threat Intelligence</vt:lpstr>
      <vt:lpstr>Anazlyzing Captured Binaries</vt:lpstr>
      <vt:lpstr>REMnux</vt:lpstr>
      <vt:lpstr>VirusTotal</vt:lpstr>
      <vt:lpstr>virustotal-search.py</vt:lpstr>
      <vt:lpstr>MASTIFF</vt:lpstr>
      <vt:lpstr>MASTIFF</vt:lpstr>
      <vt:lpstr>Fuzzy Hashing</vt:lpstr>
      <vt:lpstr>IP Addresses</vt:lpstr>
      <vt:lpstr>Just-Metadata</vt:lpstr>
      <vt:lpstr>Just-Metadata</vt:lpstr>
      <vt:lpstr>Honeypot IP Adress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CNIT 125: Honeypot and Malware Presentation</dc:title>
  <cp:lastModifiedBy>Sam Bowne</cp:lastModifiedBy>
  <cp:revision>1</cp:revision>
  <dcterms:modified xsi:type="dcterms:W3CDTF">2016-04-23T18:17:49Z</dcterms:modified>
</cp:coreProperties>
</file>