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80" r:id="rId9"/>
    <p:sldId id="281" r:id="rId10"/>
    <p:sldId id="277" r:id="rId11"/>
    <p:sldId id="278" r:id="rId12"/>
    <p:sldId id="279" r:id="rId13"/>
    <p:sldId id="282" r:id="rId14"/>
    <p:sldId id="283" r:id="rId15"/>
    <p:sldId id="284" r:id="rId16"/>
    <p:sldId id="285" r:id="rId17"/>
    <p:sldId id="286" r:id="rId18"/>
    <p:sldId id="269" r:id="rId19"/>
    <p:sldId id="287" r:id="rId20"/>
    <p:sldId id="268" r:id="rId21"/>
    <p:sldId id="288" r:id="rId22"/>
    <p:sldId id="290" r:id="rId23"/>
    <p:sldId id="291" r:id="rId24"/>
    <p:sldId id="292" r:id="rId25"/>
    <p:sldId id="267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299" r:id="rId34"/>
    <p:sldId id="301" r:id="rId35"/>
    <p:sldId id="304" r:id="rId36"/>
    <p:sldId id="302" r:id="rId37"/>
    <p:sldId id="303" r:id="rId38"/>
    <p:sldId id="305" r:id="rId39"/>
    <p:sldId id="306" r:id="rId40"/>
    <p:sldId id="307" r:id="rId41"/>
    <p:sldId id="266" r:id="rId42"/>
    <p:sldId id="308" r:id="rId43"/>
    <p:sldId id="309" r:id="rId44"/>
    <p:sldId id="310" r:id="rId45"/>
    <p:sldId id="265" r:id="rId46"/>
    <p:sldId id="258" r:id="rId47"/>
    <p:sldId id="259" r:id="rId48"/>
    <p:sldId id="260" r:id="rId49"/>
    <p:sldId id="311" r:id="rId50"/>
    <p:sldId id="312" r:id="rId51"/>
    <p:sldId id="261" r:id="rId52"/>
    <p:sldId id="262" r:id="rId53"/>
    <p:sldId id="26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98956" autoAdjust="0"/>
  </p:normalViewPr>
  <p:slideViewPr>
    <p:cSldViewPr snapToGrid="0" snapToObjects="1">
      <p:cViewPr varScale="1">
        <p:scale>
          <a:sx n="67" d="100"/>
          <a:sy n="67" d="100"/>
        </p:scale>
        <p:origin x="-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19" y="162691"/>
            <a:ext cx="8493661" cy="2276270"/>
          </a:xfrm>
        </p:spPr>
        <p:txBody>
          <a:bodyPr/>
          <a:lstStyle/>
          <a:p>
            <a:r>
              <a:rPr lang="en-US" dirty="0" smtClean="0"/>
              <a:t>CNIT 127: Exploit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 6: The Wild World of Windows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h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5" y="2599957"/>
            <a:ext cx="3251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Relocating PE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DLLs have a Base Address</a:t>
            </a:r>
          </a:p>
          <a:p>
            <a:pPr lvl="1"/>
            <a:r>
              <a:rPr lang="en-US" dirty="0" smtClean="0"/>
              <a:t>This is where they are designed to load</a:t>
            </a:r>
          </a:p>
          <a:p>
            <a:r>
              <a:rPr lang="en-US" dirty="0" smtClean="0"/>
              <a:t>But two DLLs might have the same Base Address</a:t>
            </a:r>
          </a:p>
          <a:p>
            <a:pPr lvl="1"/>
            <a:r>
              <a:rPr lang="en-US" dirty="0" smtClean="0"/>
              <a:t>And both be used by the same EXE</a:t>
            </a:r>
          </a:p>
          <a:p>
            <a:r>
              <a:rPr lang="en-US" dirty="0" smtClean="0"/>
              <a:t>One of them must be moved "Rebased"</a:t>
            </a:r>
          </a:p>
          <a:p>
            <a:r>
              <a:rPr lang="en-US" dirty="0" smtClean="0"/>
              <a:t>This process uses the .</a:t>
            </a:r>
            <a:r>
              <a:rPr lang="en-US" dirty="0" err="1" smtClean="0"/>
              <a:t>reloc</a:t>
            </a:r>
            <a:r>
              <a:rPr lang="en-US" dirty="0" smtClean="0"/>
              <a:t>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0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Imports and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Imports</a:t>
            </a:r>
          </a:p>
          <a:p>
            <a:pPr lvl="1"/>
            <a:r>
              <a:rPr lang="en-US" dirty="0" smtClean="0"/>
              <a:t>Functions the program needs to use from other code (usually DLLs)</a:t>
            </a:r>
          </a:p>
          <a:p>
            <a:r>
              <a:rPr lang="en-US" dirty="0" smtClean="0"/>
              <a:t>Exports</a:t>
            </a:r>
          </a:p>
          <a:p>
            <a:pPr lvl="1"/>
            <a:r>
              <a:rPr lang="en-US" dirty="0" smtClean="0"/>
              <a:t>Functions this program offers for others to use (usually EXEs)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Notepad.exe Imports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0 at 10.57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9" y="1600200"/>
            <a:ext cx="7779153" cy="51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959"/>
          </a:xfrm>
        </p:spPr>
        <p:txBody>
          <a:bodyPr/>
          <a:lstStyle/>
          <a:p>
            <a:r>
              <a:rPr lang="en-US" dirty="0" smtClean="0"/>
              <a:t>Advapi32.dll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0 at 11.00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8" y="1417638"/>
            <a:ext cx="7286292" cy="52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DLL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4942"/>
            <a:ext cx="8229600" cy="3851222"/>
          </a:xfrm>
        </p:spPr>
        <p:txBody>
          <a:bodyPr/>
          <a:lstStyle/>
          <a:p>
            <a:r>
              <a:rPr lang="en-US" dirty="0" smtClean="0"/>
              <a:t>When an EXE launches, Windows hunts for the required DLLs</a:t>
            </a:r>
          </a:p>
          <a:p>
            <a:r>
              <a:rPr lang="en-US" dirty="0" smtClean="0"/>
              <a:t>Looking first in the current working directory</a:t>
            </a:r>
          </a:p>
          <a:p>
            <a:r>
              <a:rPr lang="en-US" dirty="0" smtClean="0"/>
              <a:t>This allows a developer to include a DLL version other than the one in C:\Windows\System32</a:t>
            </a:r>
          </a:p>
          <a:p>
            <a:pPr lvl="1"/>
            <a:r>
              <a:rPr lang="en-US" dirty="0" smtClean="0"/>
              <a:t>Leads to DLL Hell; users may need to adjust PATH to resolve DLL version conflicts</a:t>
            </a:r>
            <a:endParaRPr lang="en-US" dirty="0"/>
          </a:p>
        </p:txBody>
      </p:sp>
      <p:pic>
        <p:nvPicPr>
          <p:cNvPr id="4" name="Picture 3" descr="Screen Shot 2014-12-10 at 11.0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06" y="206548"/>
            <a:ext cx="46863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Stuxnet: LNK 0day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7946" cy="4525963"/>
          </a:xfrm>
        </p:spPr>
        <p:txBody>
          <a:bodyPr/>
          <a:lstStyle/>
          <a:p>
            <a:r>
              <a:rPr lang="en-US" dirty="0" smtClean="0"/>
              <a:t>Loaded a DLL from a USB thumbdrive</a:t>
            </a:r>
          </a:p>
          <a:p>
            <a:r>
              <a:rPr lang="en-US" dirty="0" smtClean="0"/>
              <a:t>Took over the machine as soon as the icons appear</a:t>
            </a:r>
          </a:p>
          <a:p>
            <a:pPr lvl="1"/>
            <a:r>
              <a:rPr lang="en-US" dirty="0" smtClean="0"/>
              <a:t>Link Ch 6h</a:t>
            </a:r>
            <a:endParaRPr lang="en-US" dirty="0"/>
          </a:p>
        </p:txBody>
      </p:sp>
      <p:pic>
        <p:nvPicPr>
          <p:cNvPr id="4" name="Picture 3" descr="LNK2-targ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33" y="1971678"/>
            <a:ext cx="3714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1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Virtual Address (RVA)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EXE processes are loaded into 0x00400000 by default</a:t>
            </a:r>
          </a:p>
          <a:p>
            <a:pPr lvl="1"/>
            <a:r>
              <a:rPr lang="en-US" dirty="0" smtClean="0"/>
              <a:t>This is a Virtual Address, only visible to each process</a:t>
            </a:r>
          </a:p>
          <a:p>
            <a:r>
              <a:rPr lang="en-US" dirty="0" smtClean="0"/>
              <a:t>RVA is used to aid in rebasing DLLs</a:t>
            </a:r>
          </a:p>
          <a:p>
            <a:pPr lvl="1"/>
            <a:r>
              <a:rPr lang="en-US" dirty="0" smtClean="0"/>
              <a:t>Loading them in non-preferred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3208"/>
            <a:ext cx="8229600" cy="1272955"/>
          </a:xfrm>
        </p:spPr>
        <p:txBody>
          <a:bodyPr/>
          <a:lstStyle/>
          <a:p>
            <a:r>
              <a:rPr lang="en-US" dirty="0" smtClean="0"/>
              <a:t>Link Ch 6g</a:t>
            </a:r>
            <a:endParaRPr lang="en-US" dirty="0"/>
          </a:p>
        </p:txBody>
      </p:sp>
      <p:pic>
        <p:nvPicPr>
          <p:cNvPr id="4" name="Picture 3" descr="Screen Shot 2014-12-13 at 10.0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080"/>
            <a:ext cx="8229600" cy="271391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2660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Heaps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Heaps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Heap is used for temporary storage of data</a:t>
            </a:r>
          </a:p>
          <a:p>
            <a:pPr lvl="1"/>
            <a:r>
              <a:rPr lang="en-US" dirty="0" smtClean="0"/>
              <a:t>Via malloc() and free()</a:t>
            </a:r>
          </a:p>
          <a:p>
            <a:r>
              <a:rPr lang="en-US" dirty="0" smtClean="0"/>
              <a:t>Linux uses one heap, but Windows uses many heaps</a:t>
            </a:r>
          </a:p>
          <a:p>
            <a:r>
              <a:rPr lang="en-US" dirty="0" smtClean="0"/>
              <a:t>Each DLL that loads can set up its own heap</a:t>
            </a:r>
          </a:p>
          <a:p>
            <a:r>
              <a:rPr lang="en-US" dirty="0" smtClean="0"/>
              <a:t>Heap corruption attacks are very confusing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9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Win32 API, DLLs, and PE Files</a:t>
            </a:r>
          </a:p>
          <a:p>
            <a:r>
              <a:rPr lang="en-US" dirty="0" smtClean="0"/>
              <a:t>Heaps</a:t>
            </a:r>
          </a:p>
          <a:p>
            <a:r>
              <a:rPr lang="en-US" dirty="0" smtClean="0"/>
              <a:t>Threading</a:t>
            </a:r>
          </a:p>
          <a:p>
            <a:r>
              <a:rPr lang="en-US" dirty="0" smtClean="0"/>
              <a:t>DCOM</a:t>
            </a:r>
          </a:p>
          <a:p>
            <a:r>
              <a:rPr lang="en-US" dirty="0" smtClean="0"/>
              <a:t>Exception Handling</a:t>
            </a:r>
          </a:p>
          <a:p>
            <a:r>
              <a:rPr lang="en-US" dirty="0"/>
              <a:t>Debuggers</a:t>
            </a:r>
          </a:p>
        </p:txBody>
      </p:sp>
    </p:spTree>
    <p:extLst>
      <p:ext uri="{BB962C8B-B14F-4D97-AF65-F5344CB8AC3E}">
        <p14:creationId xmlns:p14="http://schemas.microsoft.com/office/powerpoint/2010/main" val="198777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Threading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Process, Many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process is subdivided into </a:t>
            </a:r>
            <a:r>
              <a:rPr lang="en-US" b="1" dirty="0" smtClean="0"/>
              <a:t>threads</a:t>
            </a:r>
            <a:endParaRPr lang="en-US" dirty="0" smtClean="0"/>
          </a:p>
          <a:p>
            <a:r>
              <a:rPr lang="en-US" dirty="0" smtClean="0"/>
              <a:t>Processor time slices are allocated to threads, not processes</a:t>
            </a:r>
          </a:p>
          <a:p>
            <a:r>
              <a:rPr lang="en-US" dirty="0" smtClean="0"/>
              <a:t>This allows a single process to operate more efficiently</a:t>
            </a:r>
          </a:p>
          <a:p>
            <a:pPr lvl="1"/>
            <a:r>
              <a:rPr lang="en-US" dirty="0" smtClean="0"/>
              <a:t>If one thread is waiting for something, other threads can keep moving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68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Task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3 at 10.09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2" y="1735970"/>
            <a:ext cx="7248379" cy="4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are pointers to objects like open files</a:t>
            </a:r>
          </a:p>
          <a:p>
            <a:r>
              <a:rPr lang="en-US" dirty="0" smtClean="0"/>
              <a:t>Each thread has many handles</a:t>
            </a:r>
          </a:p>
          <a:p>
            <a:r>
              <a:rPr lang="en-US" dirty="0" smtClean="0"/>
              <a:t>You can view details about every thread with Process Explorer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11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3 at 10.15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6819"/>
            <a:ext cx="7917530" cy="54403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439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38" y="937846"/>
            <a:ext cx="8636000" cy="4904153"/>
          </a:xfrm>
        </p:spPr>
        <p:txBody>
          <a:bodyPr/>
          <a:lstStyle/>
          <a:p>
            <a:pPr lvl="0"/>
            <a:r>
              <a:rPr lang="en-US" dirty="0" smtClean="0"/>
              <a:t>The Genius and Idiocy of the </a:t>
            </a:r>
            <a:r>
              <a:rPr lang="en-US" b="1" dirty="0" smtClean="0"/>
              <a:t>DCOM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>(Distributed Common Object Model)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b="1" dirty="0" smtClean="0"/>
              <a:t>DCE</a:t>
            </a:r>
            <a:r>
              <a:rPr lang="en-US" b="1" dirty="0"/>
              <a:t>-RPC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(</a:t>
            </a:r>
            <a:r>
              <a:rPr lang="en-US" dirty="0"/>
              <a:t>Distributed Computing Environment / Remote Procedure </a:t>
            </a:r>
            <a:r>
              <a:rPr lang="en-US" dirty="0" smtClean="0"/>
              <a:t>Calls)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32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Microsoft's business model is to distribute binary packages for money</a:t>
            </a:r>
          </a:p>
          <a:p>
            <a:r>
              <a:rPr lang="en-US" dirty="0" smtClean="0"/>
              <a:t>You can build a complex application by purchasing third-party COM modules from vendors</a:t>
            </a:r>
          </a:p>
          <a:p>
            <a:pPr lvl="1"/>
            <a:r>
              <a:rPr lang="en-US" dirty="0" smtClean="0"/>
              <a:t>And tying them together with Visual Basic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68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written in any supported language</a:t>
            </a:r>
          </a:p>
          <a:p>
            <a:r>
              <a:rPr lang="en-US" dirty="0" smtClean="0"/>
              <a:t>Interoperate seamlessly</a:t>
            </a:r>
          </a:p>
          <a:p>
            <a:r>
              <a:rPr lang="en-US" dirty="0" smtClean="0"/>
              <a:t>BUT a C++ integer is not the same as a Visual Basic integer</a:t>
            </a:r>
          </a:p>
          <a:p>
            <a:r>
              <a:rPr lang="en-US" dirty="0" smtClean="0"/>
              <a:t>So you need to define the input and outputs with an IDL (Interface Description Language)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DCOM Interface Description Language (IDL)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3 at 10.23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1815123"/>
            <a:ext cx="6037385" cy="483160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9429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DCOM IDL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Specifies arguments and return values for a particular function</a:t>
            </a:r>
          </a:p>
          <a:p>
            <a:pPr lvl="1"/>
            <a:r>
              <a:rPr lang="en-US" dirty="0" smtClean="0"/>
              <a:t>In a particular interface defined by UUID, also called a GUID</a:t>
            </a:r>
          </a:p>
          <a:p>
            <a:pPr lvl="1"/>
            <a:r>
              <a:rPr lang="en-US" dirty="0" smtClean="0"/>
              <a:t>GUID is 128 bits long; 32 hex characters</a:t>
            </a:r>
          </a:p>
        </p:txBody>
      </p:sp>
    </p:spTree>
    <p:extLst>
      <p:ext uri="{BB962C8B-B14F-4D97-AF65-F5344CB8AC3E}">
        <p14:creationId xmlns:p14="http://schemas.microsoft.com/office/powerpoint/2010/main" val="36334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Win32 API, DLLs, and PE Files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Load a COM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directly into process space as a DLL</a:t>
            </a:r>
          </a:p>
          <a:p>
            <a:r>
              <a:rPr lang="en-US" dirty="0" smtClean="0"/>
              <a:t>Launch as a service</a:t>
            </a:r>
          </a:p>
          <a:p>
            <a:pPr lvl="1"/>
            <a:r>
              <a:rPr lang="en-US" dirty="0" smtClean="0"/>
              <a:t>By the Service Control Manager (</a:t>
            </a:r>
            <a:r>
              <a:rPr lang="en-US" dirty="0" err="1" smtClean="0"/>
              <a:t>services.exe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Running as a service is more stable and secure</a:t>
            </a:r>
          </a:p>
          <a:p>
            <a:pPr lvl="1"/>
            <a:r>
              <a:rPr lang="en-US" dirty="0" smtClean="0"/>
              <a:t>But much slower</a:t>
            </a:r>
          </a:p>
          <a:p>
            <a:r>
              <a:rPr lang="en-US" dirty="0" smtClean="0"/>
              <a:t>In-process calls are 1000 times faster than calling a COM interface on the same machine but in a different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0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3516"/>
          </a:xfrm>
        </p:spPr>
        <p:txBody>
          <a:bodyPr/>
          <a:lstStyle/>
          <a:p>
            <a:r>
              <a:rPr lang="en-US" dirty="0" smtClean="0"/>
              <a:t>Service Control Manager (SCM)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4923"/>
            <a:ext cx="8229600" cy="831240"/>
          </a:xfrm>
        </p:spPr>
        <p:txBody>
          <a:bodyPr/>
          <a:lstStyle/>
          <a:p>
            <a:r>
              <a:rPr lang="en-US" dirty="0" smtClean="0"/>
              <a:t>Appears in Task Manager as </a:t>
            </a:r>
            <a:r>
              <a:rPr lang="en-US" dirty="0" err="1" smtClean="0"/>
              <a:t>services.exe</a:t>
            </a:r>
            <a:endParaRPr lang="en-US" dirty="0"/>
          </a:p>
        </p:txBody>
      </p:sp>
      <p:pic>
        <p:nvPicPr>
          <p:cNvPr id="4" name="Picture 3" descr="Screen Shot 2014-12-13 at 10.3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5" y="1815123"/>
            <a:ext cx="8069385" cy="30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977"/>
          </a:xfrm>
        </p:spPr>
        <p:txBody>
          <a:bodyPr/>
          <a:lstStyle/>
          <a:p>
            <a:r>
              <a:rPr lang="en-US" dirty="0" smtClean="0"/>
              <a:t>DCOM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924"/>
            <a:ext cx="8229600" cy="4641240"/>
          </a:xfrm>
        </p:spPr>
        <p:txBody>
          <a:bodyPr/>
          <a:lstStyle/>
          <a:p>
            <a:r>
              <a:rPr lang="en-US" dirty="0" smtClean="0"/>
              <a:t>Microsoft's priority: make it easy for developers to write software</a:t>
            </a:r>
          </a:p>
          <a:p>
            <a:r>
              <a:rPr lang="en-US" dirty="0" smtClean="0"/>
              <a:t>A simple registry or parameter change tells a program to use a different process</a:t>
            </a:r>
          </a:p>
          <a:p>
            <a:pPr lvl="1"/>
            <a:r>
              <a:rPr lang="en-US" dirty="0" smtClean="0"/>
              <a:t>Or even a different machine</a:t>
            </a:r>
          </a:p>
          <a:p>
            <a:r>
              <a:rPr lang="en-US" dirty="0" smtClean="0"/>
              <a:t>A process can call a COM interface on a different machine on the LAN</a:t>
            </a:r>
          </a:p>
          <a:p>
            <a:pPr lvl="1"/>
            <a:r>
              <a:rPr lang="en-US" dirty="0" smtClean="0"/>
              <a:t>10x slower than calling a COM interface on the same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5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Endpoint Mapper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Listening on port TCP 135</a:t>
            </a:r>
          </a:p>
          <a:p>
            <a:endParaRPr lang="en-US" dirty="0"/>
          </a:p>
        </p:txBody>
      </p:sp>
      <p:pic>
        <p:nvPicPr>
          <p:cNvPr id="5" name="Picture 4" descr="Screen Shot 2014-12-13 at 11.2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3266142"/>
            <a:ext cx="8686800" cy="329303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414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to UUID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3 at 11.30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67947"/>
            <a:ext cx="8686800" cy="34139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9737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that Depend on RPC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50492" cy="4525963"/>
          </a:xfrm>
        </p:spPr>
        <p:txBody>
          <a:bodyPr/>
          <a:lstStyle/>
          <a:p>
            <a:r>
              <a:rPr lang="en-US" dirty="0" smtClean="0"/>
              <a:t>Open Services</a:t>
            </a:r>
          </a:p>
          <a:p>
            <a:r>
              <a:rPr lang="en-US" dirty="0" smtClean="0"/>
              <a:t>Double-click "Remote Procedure Call"</a:t>
            </a:r>
            <a:endParaRPr lang="en-US" dirty="0"/>
          </a:p>
        </p:txBody>
      </p:sp>
      <p:pic>
        <p:nvPicPr>
          <p:cNvPr id="4" name="Picture 3" descr="Screen Shot 2014-12-13 at 11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38" y="1600200"/>
            <a:ext cx="4298462" cy="49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can be designed to run in a trusted environment</a:t>
            </a:r>
          </a:p>
          <a:p>
            <a:pPr lvl="1"/>
            <a:r>
              <a:rPr lang="en-US" dirty="0" smtClean="0"/>
              <a:t>Calling DLLs that are included in your application, or Microsoft DLLs</a:t>
            </a:r>
          </a:p>
          <a:p>
            <a:r>
              <a:rPr lang="en-US" dirty="0" smtClean="0"/>
              <a:t>And easily adapted to run in an untrusted environment</a:t>
            </a:r>
          </a:p>
          <a:p>
            <a:pPr lvl="1"/>
            <a:r>
              <a:rPr lang="en-US" dirty="0" smtClean="0"/>
              <a:t>Listening on a network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7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DEC-RPC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Recon, fuzz, and exploit with Dave </a:t>
            </a:r>
            <a:r>
              <a:rPr lang="en-US" dirty="0" err="1" smtClean="0"/>
              <a:t>Aitel's</a:t>
            </a:r>
            <a:r>
              <a:rPr lang="en-US" dirty="0" smtClean="0"/>
              <a:t> SPIKE and other tools</a:t>
            </a:r>
            <a:endParaRPr lang="en-US" dirty="0"/>
          </a:p>
        </p:txBody>
      </p:sp>
      <p:pic>
        <p:nvPicPr>
          <p:cNvPr id="4" name="Picture 3" descr="Screen Shot 2014-12-13 at 11.5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3" y="2891692"/>
            <a:ext cx="7366000" cy="3556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48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Tokens and Impersonation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/>
          <a:lstStyle/>
          <a:p>
            <a:r>
              <a:rPr lang="en-US" dirty="0" smtClean="0"/>
              <a:t>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616"/>
            <a:ext cx="8229600" cy="4797548"/>
          </a:xfrm>
        </p:spPr>
        <p:txBody>
          <a:bodyPr/>
          <a:lstStyle/>
          <a:p>
            <a:r>
              <a:rPr lang="en-US" dirty="0" smtClean="0"/>
              <a:t>A token is a 32-bit integer like a file handle</a:t>
            </a:r>
          </a:p>
          <a:p>
            <a:r>
              <a:rPr lang="en-US" dirty="0" smtClean="0"/>
              <a:t>Defines user rights</a:t>
            </a:r>
          </a:p>
          <a:p>
            <a:endParaRPr lang="en-US" dirty="0"/>
          </a:p>
        </p:txBody>
      </p:sp>
      <p:pic>
        <p:nvPicPr>
          <p:cNvPr id="4" name="Picture 3" descr="Screen Shot 2014-12-13 at 12.5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747108"/>
            <a:ext cx="8978900" cy="39624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6853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API</a:t>
            </a:r>
            <a:br>
              <a:rPr lang="en-US" dirty="0" smtClean="0"/>
            </a:br>
            <a:r>
              <a:rPr lang="en-US" sz="4000" dirty="0" smtClean="0"/>
              <a:t>(Application Programming Interface)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2217" cy="4525963"/>
          </a:xfrm>
        </p:spPr>
        <p:txBody>
          <a:bodyPr/>
          <a:lstStyle/>
          <a:p>
            <a:r>
              <a:rPr lang="en-US" dirty="0" smtClean="0"/>
              <a:t>In Linux, a programmer can talk directly to the kernel with open() or write() </a:t>
            </a:r>
            <a:r>
              <a:rPr lang="en-US" dirty="0" err="1" smtClean="0"/>
              <a:t>syscalls</a:t>
            </a:r>
            <a:endParaRPr lang="en-US" dirty="0" smtClean="0"/>
          </a:p>
          <a:p>
            <a:r>
              <a:rPr lang="en-US" dirty="0" smtClean="0"/>
              <a:t>But in Windows the kernel is only accessible through the Windows API</a:t>
            </a:r>
          </a:p>
          <a:p>
            <a:pPr lvl="1"/>
            <a:r>
              <a:rPr lang="en-US" dirty="0" smtClean="0"/>
              <a:t>Contains many functions, such as CreateWindowEx</a:t>
            </a:r>
          </a:p>
          <a:p>
            <a:pPr lvl="1"/>
            <a:r>
              <a:rPr lang="en-US" dirty="0" smtClean="0"/>
              <a:t>See link Ch 6a</a:t>
            </a:r>
            <a:endParaRPr lang="en-US" dirty="0"/>
          </a:p>
        </p:txBody>
      </p:sp>
      <p:pic>
        <p:nvPicPr>
          <p:cNvPr id="4" name="Picture 3" descr="Screen Shot 2014-12-10 at 10.1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16" y="4914900"/>
            <a:ext cx="6096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6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Token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can create threads and copy any available token to them</a:t>
            </a:r>
          </a:p>
          <a:p>
            <a:r>
              <a:rPr lang="en-US" dirty="0" smtClean="0"/>
              <a:t>There are typically tokens available for any user that has recently authenticated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Exception Handling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Exception Handler (SEH)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illegal operation occurs, such as</a:t>
            </a:r>
          </a:p>
          <a:p>
            <a:pPr lvl="1"/>
            <a:r>
              <a:rPr lang="en-US" dirty="0" smtClean="0"/>
              <a:t>Divide by zero</a:t>
            </a:r>
          </a:p>
          <a:p>
            <a:pPr lvl="1"/>
            <a:r>
              <a:rPr lang="en-US" dirty="0" smtClean="0"/>
              <a:t>Attempt to execute non-executable memory</a:t>
            </a:r>
          </a:p>
          <a:p>
            <a:pPr lvl="1"/>
            <a:r>
              <a:rPr lang="en-US" dirty="0" smtClean="0"/>
              <a:t>Attempt to use invalid memory location</a:t>
            </a:r>
          </a:p>
          <a:p>
            <a:r>
              <a:rPr lang="en-US" dirty="0" smtClean="0"/>
              <a:t>The processor sends an </a:t>
            </a:r>
            <a:r>
              <a:rPr lang="en-US" b="1" dirty="0" smtClean="0"/>
              <a:t>Exception</a:t>
            </a:r>
            <a:endParaRPr lang="en-US" dirty="0" smtClean="0"/>
          </a:p>
          <a:p>
            <a:r>
              <a:rPr lang="en-US" dirty="0" smtClean="0"/>
              <a:t>The OS can handle it, with an error message or a Blue Screen of Death</a:t>
            </a:r>
          </a:p>
          <a:p>
            <a:r>
              <a:rPr lang="en-US" dirty="0" smtClean="0"/>
              <a:t>But the application can specify custom </a:t>
            </a:r>
            <a:r>
              <a:rPr lang="en-US" b="1" dirty="0" smtClean="0"/>
              <a:t>exception handlers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5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SEH</a:t>
            </a:r>
            <a:r>
              <a:rPr lang="en-US" dirty="0"/>
              <a:t> </a:t>
            </a:r>
            <a:r>
              <a:rPr lang="en-US" dirty="0" smtClean="0"/>
              <a:t>in Immunity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4 at 9.4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52" y="1600199"/>
            <a:ext cx="4919411" cy="38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17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the SEH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Overwrite the pointer to the SEH chain</a:t>
            </a:r>
          </a:p>
          <a:p>
            <a:r>
              <a:rPr lang="en-US" dirty="0" smtClean="0"/>
              <a:t>Overwrite the function pointer for the handler on the stack</a:t>
            </a:r>
          </a:p>
          <a:p>
            <a:r>
              <a:rPr lang="en-US" dirty="0" smtClean="0"/>
              <a:t>Overwrite the default exception 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97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 smtClean="0"/>
              <a:t>Debuggers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SoftICE</a:t>
            </a:r>
            <a:endParaRPr lang="en-US" dirty="0" smtClean="0"/>
          </a:p>
          <a:p>
            <a:pPr lvl="1"/>
            <a:r>
              <a:rPr lang="en-US" dirty="0" smtClean="0"/>
              <a:t>Old, powerful, difficult to install</a:t>
            </a:r>
          </a:p>
          <a:p>
            <a:r>
              <a:rPr lang="en-US" dirty="0" err="1" smtClean="0"/>
              <a:t>WinDbg</a:t>
            </a:r>
            <a:endParaRPr lang="en-US" dirty="0" smtClean="0"/>
          </a:p>
          <a:p>
            <a:pPr lvl="1"/>
            <a:r>
              <a:rPr lang="en-US" dirty="0" smtClean="0"/>
              <a:t>Use by Microsoft</a:t>
            </a:r>
          </a:p>
          <a:p>
            <a:pPr lvl="1"/>
            <a:r>
              <a:rPr lang="en-US" dirty="0" smtClean="0"/>
              <a:t>Can debug the kernel, using a serial cable</a:t>
            </a:r>
          </a:p>
          <a:p>
            <a:pPr lvl="2"/>
            <a:r>
              <a:rPr lang="en-US" dirty="0" smtClean="0"/>
              <a:t>Or Ethernet, for Win 8 or later</a:t>
            </a:r>
          </a:p>
          <a:p>
            <a:pPr lvl="1"/>
            <a:r>
              <a:rPr lang="en-US" dirty="0" smtClean="0"/>
              <a:t>UI is terrible</a:t>
            </a:r>
          </a:p>
          <a:p>
            <a:r>
              <a:rPr lang="en-US" dirty="0" smtClean="0"/>
              <a:t>OllyDbg</a:t>
            </a:r>
          </a:p>
          <a:p>
            <a:pPr lvl="1"/>
            <a:r>
              <a:rPr lang="en-US" dirty="0" smtClean="0"/>
              <a:t>Very popular but apparently abandoned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21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OllyDbg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OllyDbg version 1.10 is very nice</a:t>
            </a:r>
          </a:p>
          <a:p>
            <a:r>
              <a:rPr lang="en-US" dirty="0" smtClean="0"/>
              <a:t>OllyDbg 2.x is terrible, giving false results, and useless</a:t>
            </a:r>
          </a:p>
          <a:p>
            <a:r>
              <a:rPr lang="en-US" dirty="0" smtClean="0"/>
              <a:t>No later version seems to be available</a:t>
            </a:r>
          </a:p>
        </p:txBody>
      </p:sp>
    </p:spTree>
    <p:extLst>
      <p:ext uri="{BB962C8B-B14F-4D97-AF65-F5344CB8AC3E}">
        <p14:creationId xmlns:p14="http://schemas.microsoft.com/office/powerpoint/2010/main" val="2510363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2-14 at 10.0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7" y="1600200"/>
            <a:ext cx="7683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9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OllyDbg</a:t>
            </a:r>
          </a:p>
          <a:p>
            <a:r>
              <a:rPr lang="en-US" dirty="0" smtClean="0"/>
              <a:t>Still alive and under development</a:t>
            </a:r>
          </a:p>
          <a:p>
            <a:r>
              <a:rPr lang="en-US" dirty="0" smtClean="0"/>
              <a:t>Used by many exploit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DLLs</a:t>
            </a:r>
            <a:br>
              <a:rPr lang="en-US" dirty="0" smtClean="0"/>
            </a:br>
            <a:r>
              <a:rPr lang="en-US" dirty="0" smtClean="0"/>
              <a:t>(Dynamic Link Libraries)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574"/>
            <a:ext cx="8229600" cy="4135589"/>
          </a:xfrm>
        </p:spPr>
        <p:txBody>
          <a:bodyPr/>
          <a:lstStyle/>
          <a:p>
            <a:r>
              <a:rPr lang="en-US" dirty="0" smtClean="0"/>
              <a:t>Pre-compiled library code</a:t>
            </a:r>
          </a:p>
          <a:p>
            <a:r>
              <a:rPr lang="en-US" dirty="0" smtClean="0"/>
              <a:t>Loaded as needed when executable files run</a:t>
            </a:r>
          </a:p>
          <a:p>
            <a:r>
              <a:rPr lang="en-US" dirty="0" smtClean="0"/>
              <a:t>You can see loaded DLLs with Process Explorer</a:t>
            </a:r>
          </a:p>
          <a:p>
            <a:pPr lvl="1"/>
            <a:r>
              <a:rPr lang="en-US" dirty="0" smtClean="0"/>
              <a:t>View, Lower Pane View, DLLs</a:t>
            </a:r>
          </a:p>
          <a:p>
            <a:pPr lvl="1"/>
            <a:r>
              <a:rPr lang="en-US" dirty="0" smtClean="0"/>
              <a:t>Link Ch 6b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73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Debugger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s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0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5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0 at 10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5" y="788920"/>
            <a:ext cx="8044540" cy="53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(Portable Executable)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 used for .EXE and .DLL files</a:t>
            </a:r>
          </a:p>
          <a:p>
            <a:pPr lvl="1"/>
            <a:r>
              <a:rPr lang="en-US" dirty="0" smtClean="0"/>
              <a:t>And some other extensions (link Ch 6c)</a:t>
            </a:r>
          </a:p>
          <a:p>
            <a:r>
              <a:rPr lang="en-US" dirty="0" smtClean="0"/>
              <a:t>Can be loaded on every 32-bit Windows version</a:t>
            </a:r>
          </a:p>
          <a:p>
            <a:r>
              <a:rPr lang="en-US" dirty="0" smtClean="0"/>
              <a:t>Contains information about all required DLLs</a:t>
            </a:r>
          </a:p>
          <a:p>
            <a:r>
              <a:rPr lang="en-US" dirty="0" smtClean="0"/>
              <a:t>Easy to see with </a:t>
            </a:r>
            <a:r>
              <a:rPr lang="en-US" dirty="0" err="1" smtClean="0"/>
              <a:t>PEView</a:t>
            </a:r>
            <a:r>
              <a:rPr lang="en-US" dirty="0" smtClean="0"/>
              <a:t> (link Ch 6d)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5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10 at 10.5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17" y="847038"/>
            <a:ext cx="5105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6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PE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.text – instructions to execute</a:t>
            </a:r>
          </a:p>
          <a:p>
            <a:r>
              <a:rPr lang="en-US" dirty="0" smtClean="0"/>
              <a:t>.data – global variables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idata</a:t>
            </a:r>
            <a:r>
              <a:rPr lang="en-US" dirty="0" smtClean="0"/>
              <a:t> – Import descriptors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rsrc</a:t>
            </a:r>
            <a:r>
              <a:rPr lang="en-US" dirty="0" smtClean="0"/>
              <a:t> – Resources (icons, etc.)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reloc</a:t>
            </a:r>
            <a:r>
              <a:rPr lang="en-US" dirty="0" smtClean="0"/>
              <a:t> – Relocation data</a:t>
            </a:r>
          </a:p>
        </p:txBody>
      </p:sp>
    </p:spTree>
    <p:extLst>
      <p:ext uri="{BB962C8B-B14F-4D97-AF65-F5344CB8AC3E}">
        <p14:creationId xmlns:p14="http://schemas.microsoft.com/office/powerpoint/2010/main" val="145698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1080</Words>
  <Application>Microsoft Macintosh PowerPoint</Application>
  <PresentationFormat>On-screen Show (4:3)</PresentationFormat>
  <Paragraphs>165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CNIT 127: Exploit Development  Ch 6: The Wild World of Windows</vt:lpstr>
      <vt:lpstr>Topics</vt:lpstr>
      <vt:lpstr>Win32 API, DLLs, and PE Files</vt:lpstr>
      <vt:lpstr>Windows API (Application Programming Interface)</vt:lpstr>
      <vt:lpstr>DLLs (Dynamic Link Libraries)</vt:lpstr>
      <vt:lpstr>PowerPoint Presentation</vt:lpstr>
      <vt:lpstr>PE (Portable Executable) Files</vt:lpstr>
      <vt:lpstr>PowerPoint Presentation</vt:lpstr>
      <vt:lpstr>Sections of a PE File</vt:lpstr>
      <vt:lpstr>Relocating PE Files</vt:lpstr>
      <vt:lpstr>Imports and Exports</vt:lpstr>
      <vt:lpstr>Notepad.exe Imports</vt:lpstr>
      <vt:lpstr>Advapi32.dll Exports</vt:lpstr>
      <vt:lpstr>DLL Loading</vt:lpstr>
      <vt:lpstr>Stuxnet: LNK 0day</vt:lpstr>
      <vt:lpstr>Relative Virtual Address (RVA)</vt:lpstr>
      <vt:lpstr>Example of VA</vt:lpstr>
      <vt:lpstr>Heaps</vt:lpstr>
      <vt:lpstr>Many Heaps</vt:lpstr>
      <vt:lpstr>Threading</vt:lpstr>
      <vt:lpstr>One Process, Many Threads</vt:lpstr>
      <vt:lpstr>Threads in Task Manager</vt:lpstr>
      <vt:lpstr>Handles</vt:lpstr>
      <vt:lpstr>PowerPoint Presentation</vt:lpstr>
      <vt:lpstr>The Genius and Idiocy of the DCOM  (Distributed Common Object Model)  and DCE-RPC  (Distributed Computing Environment / Remote Procedure Calls)</vt:lpstr>
      <vt:lpstr>Follow the Money</vt:lpstr>
      <vt:lpstr>COM Objects</vt:lpstr>
      <vt:lpstr>DCOM Interface Description Language (IDL) File</vt:lpstr>
      <vt:lpstr>DCOM IDL File</vt:lpstr>
      <vt:lpstr>Two Ways to Load a COM Object</vt:lpstr>
      <vt:lpstr>Service Control Manager (SCM)</vt:lpstr>
      <vt:lpstr>DCOM Calls</vt:lpstr>
      <vt:lpstr>RPC Endpoint Mapper</vt:lpstr>
      <vt:lpstr>Maps to UUID Values</vt:lpstr>
      <vt:lpstr>Components that Depend on RPC</vt:lpstr>
      <vt:lpstr>Security Implications</vt:lpstr>
      <vt:lpstr>DEC-RPC Exploitation</vt:lpstr>
      <vt:lpstr>Tokens and Impersonation</vt:lpstr>
      <vt:lpstr>Token</vt:lpstr>
      <vt:lpstr>Exploiting Token Handling</vt:lpstr>
      <vt:lpstr>Exception Handling</vt:lpstr>
      <vt:lpstr>Structured Exception Handler (SEH)</vt:lpstr>
      <vt:lpstr>SEH in Immunity Debugger</vt:lpstr>
      <vt:lpstr>Exploiting the SEH</vt:lpstr>
      <vt:lpstr>Debuggers</vt:lpstr>
      <vt:lpstr>Three Options</vt:lpstr>
      <vt:lpstr>OllyDbg</vt:lpstr>
      <vt:lpstr>Immunity Debugger</vt:lpstr>
      <vt:lpstr>Immunity Debugger</vt:lpstr>
      <vt:lpstr>Immunity Debugger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256</cp:revision>
  <dcterms:created xsi:type="dcterms:W3CDTF">2014-08-26T22:11:41Z</dcterms:created>
  <dcterms:modified xsi:type="dcterms:W3CDTF">2014-12-14T18:07:18Z</dcterms:modified>
</cp:coreProperties>
</file>