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85" d="100"/>
          <a:sy n="85" d="100"/>
        </p:scale>
        <p:origin x="19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952499" y="444499"/>
            <a:ext cx="11099801" cy="2159001"/>
          </a:xfrm>
          <a:prstGeom prst="rect">
            <a:avLst/>
          </a:prstGeom>
        </p:spPr>
        <p:txBody>
          <a:bodyPr/>
          <a:lstStyle>
            <a:lvl1pPr>
              <a:defRPr sz="7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/>
          </p:nvPr>
        </p:nvSpPr>
        <p:spPr>
          <a:xfrm>
            <a:off x="952499" y="2603500"/>
            <a:ext cx="11099801" cy="6286500"/>
          </a:xfrm>
          <a:prstGeom prst="rect">
            <a:avLst/>
          </a:prstGeom>
        </p:spPr>
        <p:txBody>
          <a:bodyPr/>
          <a:lstStyle>
            <a:lvl1pPr marL="419805" indent="-419805">
              <a:buSzPct val="75000"/>
              <a:defRPr sz="34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864305" indent="-419805">
              <a:buSzPct val="75000"/>
              <a:defRPr sz="34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308805" indent="-419805">
              <a:buSzPct val="75000"/>
              <a:defRPr sz="34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753305" indent="-419805">
              <a:buSzPct val="75000"/>
              <a:defRPr sz="34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197805" indent="-419805">
              <a:buSzPct val="75000"/>
              <a:defRPr sz="34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5920" y="9251950"/>
            <a:ext cx="34026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975359" y="3029937"/>
            <a:ext cx="11054082" cy="2090703"/>
          </a:xfrm>
          <a:prstGeom prst="rect">
            <a:avLst/>
          </a:prstGeom>
        </p:spPr>
        <p:txBody>
          <a:bodyPr lIns="65023" tIns="65023" rIns="65023" bIns="65023"/>
          <a:lstStyle>
            <a:lvl1pPr defTabSz="650240">
              <a:defRPr sz="6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50719" y="5527040"/>
            <a:ext cx="9103361" cy="249258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0" indent="0" algn="ctr" defTabSz="65024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65024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65024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65024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65024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5791" y="9123786"/>
            <a:ext cx="368769" cy="3520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>
            <a:spLocks noGrp="1"/>
          </p:cNvSpPr>
          <p:nvPr>
            <p:ph type="title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650240">
              <a:defRPr sz="6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39" y="2275839"/>
            <a:ext cx="11704322" cy="643692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650240">
              <a:spcBef>
                <a:spcPts val="1000"/>
              </a:spcBef>
              <a:buSzPct val="100000"/>
              <a:buFont typeface="Arial"/>
              <a:defRPr sz="4400">
                <a:latin typeface="Arial"/>
                <a:ea typeface="Arial"/>
                <a:cs typeface="Arial"/>
                <a:sym typeface="Arial"/>
              </a:defRPr>
            </a:lvl1pPr>
            <a:lvl2pPr marL="906235" indent="-449035" defTabSz="65024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Arial"/>
                <a:ea typeface="Arial"/>
                <a:cs typeface="Arial"/>
                <a:sym typeface="Arial"/>
              </a:defRPr>
            </a:lvl2pPr>
            <a:lvl3pPr indent="-419100" defTabSz="650240">
              <a:spcBef>
                <a:spcPts val="1000"/>
              </a:spcBef>
              <a:buSzPct val="100000"/>
              <a:buFont typeface="Arial"/>
              <a:defRPr sz="4400">
                <a:latin typeface="Arial"/>
                <a:ea typeface="Arial"/>
                <a:cs typeface="Arial"/>
                <a:sym typeface="Arial"/>
              </a:defRPr>
            </a:lvl3pPr>
            <a:lvl4pPr marL="1874520" indent="-502920" defTabSz="65024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Arial"/>
                <a:ea typeface="Arial"/>
                <a:cs typeface="Arial"/>
                <a:sym typeface="Arial"/>
              </a:defRPr>
            </a:lvl4pPr>
            <a:lvl5pPr marL="2331720" indent="-502920" defTabSz="650240">
              <a:spcBef>
                <a:spcPts val="1000"/>
              </a:spcBef>
              <a:buSzPct val="100000"/>
              <a:buFont typeface="Arial"/>
              <a:buChar char="»"/>
              <a:defRPr sz="4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5791" y="9123786"/>
            <a:ext cx="368769" cy="3520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xfrm>
            <a:off x="1269999" y="1638300"/>
            <a:ext cx="10464801" cy="3302000"/>
          </a:xfrm>
          <a:prstGeom prst="rect">
            <a:avLst/>
          </a:prstGeom>
        </p:spPr>
        <p:txBody>
          <a:bodyPr anchor="b"/>
          <a:lstStyle>
            <a:lvl1pPr>
              <a:defRPr sz="7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69999" y="5029200"/>
            <a:ext cx="10464801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0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0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0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0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0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5920" y="9251950"/>
            <a:ext cx="34026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samsclass.info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tif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tif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t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tif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tif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tif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tif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tif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tif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he Worst Mobile Apps"/>
          <p:cNvSpPr txBox="1">
            <a:spLocks noGrp="1"/>
          </p:cNvSpPr>
          <p:nvPr>
            <p:ph type="ctrTitle"/>
          </p:nvPr>
        </p:nvSpPr>
        <p:spPr>
          <a:xfrm>
            <a:off x="2216734" y="1019429"/>
            <a:ext cx="8571332" cy="3302001"/>
          </a:xfrm>
          <a:prstGeom prst="rect">
            <a:avLst/>
          </a:prstGeom>
        </p:spPr>
        <p:txBody>
          <a:bodyPr/>
          <a:lstStyle/>
          <a:p>
            <a:r>
              <a:t>The Worst Mobile Apps</a:t>
            </a:r>
          </a:p>
        </p:txBody>
      </p:sp>
      <p:sp>
        <p:nvSpPr>
          <p:cNvPr id="156" name="DEF CON 28"/>
          <p:cNvSpPr txBox="1">
            <a:spLocks noGrp="1"/>
          </p:cNvSpPr>
          <p:nvPr>
            <p:ph type="subTitle" sz="quarter" idx="1"/>
          </p:nvPr>
        </p:nvSpPr>
        <p:spPr>
          <a:xfrm>
            <a:off x="1270000" y="4680119"/>
            <a:ext cx="10464800" cy="1130301"/>
          </a:xfrm>
          <a:prstGeom prst="rect">
            <a:avLst/>
          </a:prstGeom>
        </p:spPr>
        <p:txBody>
          <a:bodyPr/>
          <a:lstStyle/>
          <a:p>
            <a:r>
              <a:t>DEF CON 28</a:t>
            </a:r>
          </a:p>
        </p:txBody>
      </p:sp>
      <p:pic>
        <p:nvPicPr>
          <p:cNvPr id="15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996" y="3387080"/>
            <a:ext cx="2214691" cy="2214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Screen Shot 2020-08-06 at 10.59.18 AM.png" descr="Screen Shot 2020-08-06 at 10.59.1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564" y="6181809"/>
            <a:ext cx="8051801" cy="2400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 1"/>
          <p:cNvSpPr txBox="1">
            <a:spLocks noGrp="1"/>
          </p:cNvSpPr>
          <p:nvPr>
            <p:ph type="title"/>
          </p:nvPr>
        </p:nvSpPr>
        <p:spPr>
          <a:xfrm>
            <a:off x="975359" y="3831448"/>
            <a:ext cx="11054082" cy="2090703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t>Android Apps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creen Shot 2019-09-23 at 5.33.06 AM.png" descr="Screen Shot 2019-09-23 at 5.33.06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018" y="598627"/>
            <a:ext cx="10152765" cy="855634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ode Modific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Code Modification</a:t>
            </a:r>
          </a:p>
        </p:txBody>
      </p:sp>
      <p:sp>
        <p:nvSpPr>
          <p:cNvPr id="192" name="Most Android apps are easy to reverse-engineer and modify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Most Android apps are easy to reverse-engineer and modify</a:t>
            </a:r>
          </a:p>
          <a:p>
            <a:r>
              <a:t>Because their Java code is compiled to Smali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D Ameritrade Ap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TD Ameritrade App</a:t>
            </a:r>
          </a:p>
        </p:txBody>
      </p:sp>
      <p:pic>
        <p:nvPicPr>
          <p:cNvPr id="195" name="tda-login.png" descr="tda-login.png"/>
          <p:cNvPicPr>
            <a:picLocks noChangeAspect="1"/>
          </p:cNvPicPr>
          <p:nvPr/>
        </p:nvPicPr>
        <p:blipFill>
          <a:blip r:embed="rId2"/>
          <a:srcRect b="47226"/>
          <a:stretch>
            <a:fillRect/>
          </a:stretch>
        </p:blipFill>
        <p:spPr>
          <a:xfrm>
            <a:off x="522886" y="2303215"/>
            <a:ext cx="5740967" cy="514731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196" name="p3tda1.png" descr="p3tda1.png"/>
          <p:cNvPicPr>
            <a:picLocks noChangeAspect="1"/>
          </p:cNvPicPr>
          <p:nvPr/>
        </p:nvPicPr>
        <p:blipFill>
          <a:blip r:embed="rId3"/>
          <a:srcRect r="11107" b="49876"/>
          <a:stretch>
            <a:fillRect/>
          </a:stretch>
        </p:blipFill>
        <p:spPr>
          <a:xfrm>
            <a:off x="6902661" y="2272876"/>
            <a:ext cx="5489194" cy="514692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D Ameritrade Ap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TD Ameritrade App</a:t>
            </a:r>
          </a:p>
        </p:txBody>
      </p:sp>
      <p:pic>
        <p:nvPicPr>
          <p:cNvPr id="199" name="p3tda2.png" descr="p3tda2.png"/>
          <p:cNvPicPr>
            <a:picLocks noChangeAspect="1"/>
          </p:cNvPicPr>
          <p:nvPr/>
        </p:nvPicPr>
        <p:blipFill>
          <a:blip r:embed="rId2"/>
          <a:srcRect l="14908"/>
          <a:stretch>
            <a:fillRect/>
          </a:stretch>
        </p:blipFill>
        <p:spPr>
          <a:xfrm>
            <a:off x="515055" y="4235873"/>
            <a:ext cx="11974850" cy="2520516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Puts password in syslog…"/>
          <p:cNvSpPr txBox="1">
            <a:spLocks noGrp="1"/>
          </p:cNvSpPr>
          <p:nvPr>
            <p:ph type="body" idx="1"/>
          </p:nvPr>
        </p:nvSpPr>
        <p:spPr>
          <a:xfrm>
            <a:off x="830862" y="2199251"/>
            <a:ext cx="10194150" cy="6593489"/>
          </a:xfrm>
          <a:prstGeom prst="rect">
            <a:avLst/>
          </a:prstGeom>
        </p:spPr>
        <p:txBody>
          <a:bodyPr/>
          <a:lstStyle/>
          <a:p>
            <a:r>
              <a:t>Puts password in syslog</a:t>
            </a:r>
          </a:p>
          <a:p>
            <a:r>
              <a:t>Visible to all apps on the device</a:t>
            </a:r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r>
              <a:t>(Fixed in later versions)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Mayo Clinic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l" defTabSz="533196">
              <a:defRPr sz="5084"/>
            </a:pPr>
            <a:r>
              <a:t>Mayo Clinic </a:t>
            </a:r>
          </a:p>
          <a:p>
            <a:pPr algn="l" defTabSz="533196">
              <a:defRPr sz="5084"/>
            </a:pPr>
            <a:r>
              <a:t>Medical Transport</a:t>
            </a:r>
          </a:p>
        </p:txBody>
      </p:sp>
      <p:pic>
        <p:nvPicPr>
          <p:cNvPr id="203" name="Screen Shot 2018-11-09 at 9.41.47 AM.png" descr="Screen Shot 2018-11-09 at 9.41.4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201" y="2213116"/>
            <a:ext cx="5958166" cy="702789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204" name="Screen Shot 2018-11-09 at 9.42.10 AM.png" descr="Screen Shot 2018-11-09 at 9.42.1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752" y="354306"/>
            <a:ext cx="5194685" cy="904498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Mayo Clinic Medical Transpor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Mayo Clinic Medical Transport</a:t>
            </a:r>
          </a:p>
        </p:txBody>
      </p:sp>
      <p:sp>
        <p:nvSpPr>
          <p:cNvPr id="207" name="Pull app from phone with adb…"/>
          <p:cNvSpPr txBox="1">
            <a:spLocks noGrp="1"/>
          </p:cNvSpPr>
          <p:nvPr>
            <p:ph type="body" idx="1"/>
          </p:nvPr>
        </p:nvSpPr>
        <p:spPr>
          <a:xfrm>
            <a:off x="830862" y="2199251"/>
            <a:ext cx="10402289" cy="5619893"/>
          </a:xfrm>
          <a:prstGeom prst="rect">
            <a:avLst/>
          </a:prstGeom>
        </p:spPr>
        <p:txBody>
          <a:bodyPr/>
          <a:lstStyle/>
          <a:p>
            <a:r>
              <a:t>Pull app from phone with adb</a:t>
            </a:r>
          </a:p>
          <a:p>
            <a:r>
              <a:t>Unpack with apktool</a:t>
            </a:r>
          </a:p>
        </p:txBody>
      </p:sp>
      <p:pic>
        <p:nvPicPr>
          <p:cNvPr id="208" name="Screen Shot 2018-11-09 at 9.47.51 AM.png" descr="Screen Shot 2018-11-09 at 9.47.5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976" y="4120805"/>
            <a:ext cx="11276848" cy="177678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209" name="Screen Shot 2018-11-09 at 9.51.22 AM.png" descr="Screen Shot 2018-11-09 at 9.51.2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687" y="6132483"/>
            <a:ext cx="10633427" cy="314725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Mayo Clinic Medical Transpor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Mayo Clinic Medical Transport</a:t>
            </a:r>
          </a:p>
        </p:txBody>
      </p:sp>
      <p:sp>
        <p:nvSpPr>
          <p:cNvPr id="212" name="grep for secretpassword…"/>
          <p:cNvSpPr txBox="1">
            <a:spLocks noGrp="1"/>
          </p:cNvSpPr>
          <p:nvPr>
            <p:ph type="body" idx="1"/>
          </p:nvPr>
        </p:nvSpPr>
        <p:spPr>
          <a:xfrm>
            <a:off x="830862" y="2199251"/>
            <a:ext cx="10194150" cy="5355098"/>
          </a:xfrm>
          <a:prstGeom prst="rect">
            <a:avLst/>
          </a:prstGeom>
        </p:spPr>
        <p:txBody>
          <a:bodyPr/>
          <a:lstStyle/>
          <a:p>
            <a:pPr marL="419623" indent="-419623" defTabSz="578713">
              <a:spcBef>
                <a:spcPts val="900"/>
              </a:spcBef>
              <a:defRPr sz="3916"/>
            </a:pPr>
            <a:r>
              <a:t>grep for </a:t>
            </a:r>
            <a:r>
              <a:rPr b="1"/>
              <a:t>secretpassword</a:t>
            </a:r>
          </a:p>
          <a:p>
            <a:pPr marL="419623" indent="-419623" defTabSz="578713">
              <a:spcBef>
                <a:spcPts val="900"/>
              </a:spcBef>
              <a:defRPr sz="3916"/>
            </a:pPr>
            <a:endParaRPr b="1"/>
          </a:p>
          <a:p>
            <a:pPr marL="419623" indent="-419623" defTabSz="578713">
              <a:spcBef>
                <a:spcPts val="900"/>
              </a:spcBef>
              <a:defRPr sz="3916"/>
            </a:pPr>
            <a:endParaRPr b="1"/>
          </a:p>
          <a:p>
            <a:pPr marL="419623" indent="-419623" defTabSz="578713">
              <a:spcBef>
                <a:spcPts val="900"/>
              </a:spcBef>
              <a:defRPr sz="3916"/>
            </a:pPr>
            <a:endParaRPr b="1"/>
          </a:p>
          <a:p>
            <a:pPr marL="419623" indent="-419623" defTabSz="578713">
              <a:spcBef>
                <a:spcPts val="900"/>
              </a:spcBef>
              <a:defRPr sz="3916"/>
            </a:pPr>
            <a:endParaRPr b="1"/>
          </a:p>
          <a:p>
            <a:pPr marL="419623" indent="-419623" defTabSz="578713">
              <a:spcBef>
                <a:spcPts val="900"/>
              </a:spcBef>
              <a:defRPr sz="3916" b="1"/>
            </a:pPr>
            <a:r>
              <a:t>Disclosure</a:t>
            </a:r>
          </a:p>
          <a:p>
            <a:pPr marL="826531" lvl="1" indent="-419623" defTabSz="578713">
              <a:spcBef>
                <a:spcPts val="900"/>
              </a:spcBef>
              <a:buChar char="•"/>
              <a:defRPr sz="3916"/>
            </a:pPr>
            <a:r>
              <a:t>I notified the developer about this in June of 2015. He told me to get lost. </a:t>
            </a:r>
          </a:p>
        </p:txBody>
      </p:sp>
      <p:pic>
        <p:nvPicPr>
          <p:cNvPr id="213" name="Screen Shot 2018-11-09 at 9.55.28 AM.png" descr="Screen Shot 2018-11-09 at 9.55.2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13" y="3390201"/>
            <a:ext cx="11690774" cy="176721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FTC Lawsuit Settle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FTC Lawsuit Settlement</a:t>
            </a:r>
          </a:p>
        </p:txBody>
      </p:sp>
      <p:pic>
        <p:nvPicPr>
          <p:cNvPr id="216" name="Screen Shot 2018-11-09 at 10.49.34 AM.png" descr="Screen Shot 2018-11-09 at 10.49.3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846" y="1984101"/>
            <a:ext cx="11169108" cy="737447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asswords on a Pho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Passwords on a Phone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Whoami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6047907" cy="2159000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Whoami</a:t>
            </a:r>
            <a:endParaRPr dirty="0"/>
          </a:p>
        </p:txBody>
      </p:sp>
      <p:sp>
        <p:nvSpPr>
          <p:cNvPr id="161" name="Instructor, City College of San Francisco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677549" cy="6286500"/>
          </a:xfrm>
          <a:prstGeom prst="rect">
            <a:avLst/>
          </a:prstGeom>
        </p:spPr>
        <p:txBody>
          <a:bodyPr/>
          <a:lstStyle/>
          <a:p>
            <a:r>
              <a:t>Instructor, City College of San Francisco</a:t>
            </a:r>
          </a:p>
          <a:p>
            <a:r>
              <a:t>Founder, Infosec Decoded. Inc.</a:t>
            </a:r>
          </a:p>
          <a:p>
            <a:r>
              <a:t>Trainer at DEF CON, HOPE, Black Hat, etc.</a:t>
            </a:r>
          </a:p>
          <a:p>
            <a:r>
              <a:t>Web: </a:t>
            </a:r>
            <a:r>
              <a:rPr u="sng">
                <a:hlinkClick r:id="rId2"/>
              </a:rPr>
              <a:t>samsclass.info</a:t>
            </a:r>
          </a:p>
          <a:p>
            <a:r>
              <a:t>Twitter: @sambowne</a:t>
            </a:r>
          </a:p>
        </p:txBody>
      </p:sp>
      <p:pic>
        <p:nvPicPr>
          <p:cNvPr id="162" name="plBaE3c4_400x400.jpg" descr="plBaE3c4_400x4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148" y="258997"/>
            <a:ext cx="5080001" cy="508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ersistent Login"/>
          <p:cNvSpPr txBox="1">
            <a:spLocks noGrp="1"/>
          </p:cNvSpPr>
          <p:nvPr>
            <p:ph type="title"/>
          </p:nvPr>
        </p:nvSpPr>
        <p:spPr>
          <a:xfrm>
            <a:off x="952499" y="444499"/>
            <a:ext cx="11099801" cy="1515006"/>
          </a:xfrm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r>
              <a:t>Persistent Login</a:t>
            </a:r>
          </a:p>
        </p:txBody>
      </p:sp>
      <p:sp>
        <p:nvSpPr>
          <p:cNvPr id="221" name="Users remain logged in even after shutting off their phone…"/>
          <p:cNvSpPr txBox="1"/>
          <p:nvPr/>
        </p:nvSpPr>
        <p:spPr>
          <a:xfrm>
            <a:off x="507593" y="3543300"/>
            <a:ext cx="11243689" cy="266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11015" indent="-211015" algn="l">
              <a:spcBef>
                <a:spcPts val="1500"/>
              </a:spcBef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Users remain logged in even after shutting off their phone</a:t>
            </a:r>
          </a:p>
          <a:p>
            <a:pPr marL="211015" indent="-211015" algn="l">
              <a:spcBef>
                <a:spcPts val="1500"/>
              </a:spcBef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How does the app remember who you are?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arget == GOOD"/>
          <p:cNvSpPr txBox="1">
            <a:spLocks noGrp="1"/>
          </p:cNvSpPr>
          <p:nvPr>
            <p:ph type="title"/>
          </p:nvPr>
        </p:nvSpPr>
        <p:spPr>
          <a:xfrm>
            <a:off x="1269999" y="4192422"/>
            <a:ext cx="10464801" cy="1368756"/>
          </a:xfrm>
          <a:prstGeom prst="rect">
            <a:avLst/>
          </a:prstGeom>
        </p:spPr>
        <p:txBody>
          <a:bodyPr/>
          <a:lstStyle/>
          <a:p>
            <a:r>
              <a:t>Target == GOOD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arget AU Android App"/>
          <p:cNvSpPr txBox="1">
            <a:spLocks noGrp="1"/>
          </p:cNvSpPr>
          <p:nvPr>
            <p:ph type="title"/>
          </p:nvPr>
        </p:nvSpPr>
        <p:spPr>
          <a:xfrm>
            <a:off x="952499" y="444499"/>
            <a:ext cx="11099801" cy="1515006"/>
          </a:xfrm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r>
              <a:t>Target AU Android App</a:t>
            </a:r>
          </a:p>
        </p:txBody>
      </p:sp>
      <p:pic>
        <p:nvPicPr>
          <p:cNvPr id="226" name="Screen Shot 2017-05-05 at 7.36.45 PM.png" descr="Screen Shot 2017-05-05 at 7.36.4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073" y="2226621"/>
            <a:ext cx="5572331" cy="7048553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  <p:pic>
        <p:nvPicPr>
          <p:cNvPr id="227" name="Screen Shot 2017-05-05 at 7.37.04 PM.png" descr="Screen Shot 2017-05-05 at 7.37.0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660" y="2281380"/>
            <a:ext cx="5572331" cy="6943440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User Login"/>
          <p:cNvSpPr txBox="1">
            <a:spLocks noGrp="1"/>
          </p:cNvSpPr>
          <p:nvPr>
            <p:ph type="title"/>
          </p:nvPr>
        </p:nvSpPr>
        <p:spPr>
          <a:xfrm>
            <a:off x="952499" y="444499"/>
            <a:ext cx="11099801" cy="1515006"/>
          </a:xfrm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r>
              <a:t>User Login</a:t>
            </a:r>
          </a:p>
        </p:txBody>
      </p:sp>
      <p:pic>
        <p:nvPicPr>
          <p:cNvPr id="230" name="Screen Shot 2017-05-05 at 7.39.41 PM.png" descr="Screen Shot 2017-05-05 at 7.39.4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63" y="2139381"/>
            <a:ext cx="11346894" cy="722743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erver Response"/>
          <p:cNvSpPr txBox="1">
            <a:spLocks noGrp="1"/>
          </p:cNvSpPr>
          <p:nvPr>
            <p:ph type="title"/>
          </p:nvPr>
        </p:nvSpPr>
        <p:spPr>
          <a:xfrm>
            <a:off x="952499" y="444499"/>
            <a:ext cx="11099801" cy="1515006"/>
          </a:xfrm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r>
              <a:t>Server Response</a:t>
            </a:r>
          </a:p>
        </p:txBody>
      </p:sp>
      <p:pic>
        <p:nvPicPr>
          <p:cNvPr id="233" name="Screen Shot 2017-05-05 at 7.40.02 PM.png" descr="Screen Shot 2017-05-05 at 7.40.0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36" y="2410540"/>
            <a:ext cx="11484727" cy="435678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234" name="Random Number, stored in a cookie…"/>
          <p:cNvSpPr txBox="1"/>
          <p:nvPr/>
        </p:nvSpPr>
        <p:spPr>
          <a:xfrm>
            <a:off x="2569489" y="7294562"/>
            <a:ext cx="7865822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8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Random Number, stored in a cookie</a:t>
            </a:r>
          </a:p>
          <a:p>
            <a:pPr>
              <a:defRPr sz="38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  <a:p>
            <a:pPr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r>
              <a:t>THIS IS THE RIGHT WAY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taples == BAD"/>
          <p:cNvSpPr txBox="1">
            <a:spLocks noGrp="1"/>
          </p:cNvSpPr>
          <p:nvPr>
            <p:ph type="title"/>
          </p:nvPr>
        </p:nvSpPr>
        <p:spPr>
          <a:xfrm>
            <a:off x="1269999" y="4192422"/>
            <a:ext cx="10464801" cy="1368756"/>
          </a:xfrm>
          <a:prstGeom prst="rect">
            <a:avLst/>
          </a:prstGeom>
        </p:spPr>
        <p:txBody>
          <a:bodyPr/>
          <a:lstStyle/>
          <a:p>
            <a:r>
              <a:t>Staples == BAD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ested in Jan 2017"/>
          <p:cNvSpPr txBox="1">
            <a:spLocks noGrp="1"/>
          </p:cNvSpPr>
          <p:nvPr>
            <p:ph type="title"/>
          </p:nvPr>
        </p:nvSpPr>
        <p:spPr>
          <a:xfrm>
            <a:off x="952499" y="-22627"/>
            <a:ext cx="11099801" cy="1496320"/>
          </a:xfrm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r>
              <a:t>Tested in Jan 2017</a:t>
            </a:r>
          </a:p>
        </p:txBody>
      </p:sp>
      <p:pic>
        <p:nvPicPr>
          <p:cNvPr id="239" name="stap1.png" descr="stap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11" y="1713942"/>
            <a:ext cx="4880750" cy="7668290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  <p:pic>
        <p:nvPicPr>
          <p:cNvPr id="240" name="stap3.png" descr="stap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315" y="1792293"/>
            <a:ext cx="4880750" cy="7642091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Locally Stored Password"/>
          <p:cNvSpPr txBox="1">
            <a:spLocks noGrp="1"/>
          </p:cNvSpPr>
          <p:nvPr>
            <p:ph type="title"/>
          </p:nvPr>
        </p:nvSpPr>
        <p:spPr>
          <a:xfrm>
            <a:off x="952499" y="444499"/>
            <a:ext cx="11099801" cy="1515006"/>
          </a:xfrm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r>
              <a:t>Locally Stored Password</a:t>
            </a:r>
          </a:p>
        </p:txBody>
      </p:sp>
      <p:sp>
        <p:nvSpPr>
          <p:cNvPr id="243" name="Right away this shows a problem…"/>
          <p:cNvSpPr txBox="1">
            <a:spLocks noGrp="1"/>
          </p:cNvSpPr>
          <p:nvPr>
            <p:ph type="body" sz="half" idx="1"/>
          </p:nvPr>
        </p:nvSpPr>
        <p:spPr>
          <a:xfrm>
            <a:off x="521470" y="5206148"/>
            <a:ext cx="11961860" cy="3581717"/>
          </a:xfrm>
          <a:prstGeom prst="rect">
            <a:avLst/>
          </a:prstGeom>
        </p:spPr>
        <p:txBody>
          <a:bodyPr/>
          <a:lstStyle/>
          <a:p>
            <a:pPr marL="469194" indent="-469194">
              <a:spcBef>
                <a:spcPts val="1500"/>
              </a:spcBef>
              <a:defRPr sz="3800"/>
            </a:pPr>
            <a:r>
              <a:t>Right away this shows a problem</a:t>
            </a:r>
          </a:p>
          <a:p>
            <a:pPr marL="469194" indent="-469194">
              <a:spcBef>
                <a:spcPts val="1500"/>
              </a:spcBef>
              <a:defRPr sz="3800"/>
            </a:pPr>
            <a:r>
              <a:t>WHY store the password?</a:t>
            </a:r>
          </a:p>
        </p:txBody>
      </p:sp>
      <p:sp>
        <p:nvSpPr>
          <p:cNvPr id="244" name="&lt;string name=&quot;encryptedPassword&quot;&gt;…"/>
          <p:cNvSpPr txBox="1"/>
          <p:nvPr/>
        </p:nvSpPr>
        <p:spPr>
          <a:xfrm>
            <a:off x="615001" y="2640286"/>
            <a:ext cx="10677340" cy="200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200">
                <a:latin typeface="Courier"/>
                <a:ea typeface="Courier"/>
                <a:cs typeface="Courier"/>
                <a:sym typeface="Courier"/>
              </a:defRPr>
            </a:pPr>
            <a:r>
              <a:t>&lt;string name="encryptedPassword"&gt;</a:t>
            </a:r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200">
                <a:latin typeface="Courier"/>
                <a:ea typeface="Courier"/>
                <a:cs typeface="Courier"/>
                <a:sym typeface="Courier"/>
              </a:defRPr>
            </a:pPr>
            <a:r>
              <a:t>CT9SVzhhRaufBzCvmwENWQ==</a:t>
            </a:r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200">
                <a:latin typeface="Courier"/>
                <a:ea typeface="Courier"/>
                <a:cs typeface="Courier"/>
                <a:sym typeface="Courier"/>
              </a:defRPr>
            </a:pPr>
            <a:r>
              <a:t>&lt;/string&gt;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Screen Shot 2017-05-06 at 8.05.31 AM.png" descr="Screen Shot 2017-05-06 at 8.05.3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97" y="353900"/>
            <a:ext cx="12030606" cy="4095290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  <p:sp>
        <p:nvSpPr>
          <p:cNvPr id="247" name="Best way: Don't.  Use a cookie…"/>
          <p:cNvSpPr txBox="1">
            <a:spLocks noGrp="1"/>
          </p:cNvSpPr>
          <p:nvPr>
            <p:ph type="body" idx="1"/>
          </p:nvPr>
        </p:nvSpPr>
        <p:spPr>
          <a:xfrm>
            <a:off x="521471" y="4765551"/>
            <a:ext cx="11961859" cy="4608052"/>
          </a:xfrm>
          <a:prstGeom prst="rect">
            <a:avLst/>
          </a:prstGeom>
        </p:spPr>
        <p:txBody>
          <a:bodyPr/>
          <a:lstStyle/>
          <a:p>
            <a:pPr marL="569736" indent="-569736" defTabSz="496570">
              <a:spcBef>
                <a:spcPts val="1200"/>
              </a:spcBef>
              <a:buSzPct val="100000"/>
              <a:buAutoNum type="arabicPeriod"/>
              <a:defRPr sz="3230"/>
            </a:pPr>
            <a:r>
              <a:rPr dirty="0"/>
              <a:t>Best way: 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Don't</a:t>
            </a:r>
            <a:r>
              <a:rPr dirty="0"/>
              <a:t>.  Use a cookie</a:t>
            </a:r>
          </a:p>
          <a:p>
            <a:pPr marL="569736" indent="-569736" defTabSz="496570">
              <a:spcBef>
                <a:spcPts val="1200"/>
              </a:spcBef>
              <a:buSzPct val="100000"/>
              <a:buAutoNum type="arabicPeriod"/>
              <a:defRPr sz="3230"/>
            </a:pPr>
            <a:r>
              <a:rPr dirty="0"/>
              <a:t>Use 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Android </a:t>
            </a:r>
            <a:r>
              <a:rPr b="1" dirty="0" err="1">
                <a:latin typeface="Helvetica"/>
                <a:ea typeface="Helvetica"/>
                <a:cs typeface="Helvetica"/>
                <a:sym typeface="Helvetica"/>
              </a:rPr>
              <a:t>KeyChain</a:t>
            </a:r>
            <a:endParaRPr b="1" dirty="0">
              <a:latin typeface="Helvetica"/>
              <a:ea typeface="Helvetica"/>
              <a:cs typeface="Helvetica"/>
              <a:sym typeface="Helvetica"/>
            </a:endParaRPr>
          </a:p>
          <a:p>
            <a:pPr marL="569736" indent="-569736" defTabSz="496570">
              <a:spcBef>
                <a:spcPts val="1200"/>
              </a:spcBef>
              <a:buSzPct val="100000"/>
              <a:buAutoNum type="arabicPeriod"/>
              <a:defRPr sz="3230"/>
            </a:pPr>
            <a:r>
              <a:rPr dirty="0"/>
              <a:t>Encrypt with with a public key</a:t>
            </a:r>
          </a:p>
          <a:p>
            <a:pPr marL="776640" lvl="1" indent="-398815" defTabSz="496570">
              <a:spcBef>
                <a:spcPts val="1200"/>
              </a:spcBef>
              <a:defRPr sz="3230"/>
            </a:pPr>
            <a:r>
              <a:rPr dirty="0"/>
              <a:t>Private key is kept secret on a server </a:t>
            </a:r>
          </a:p>
          <a:p>
            <a:pPr marL="569736" indent="-569736" defTabSz="496570">
              <a:spcBef>
                <a:spcPts val="1200"/>
              </a:spcBef>
              <a:buSzPct val="100000"/>
              <a:buAutoNum type="arabicPeriod"/>
              <a:defRPr sz="3230"/>
            </a:pPr>
            <a:r>
              <a:rPr dirty="0"/>
              <a:t>Encrypt with with a private key</a:t>
            </a:r>
          </a:p>
          <a:p>
            <a:pPr marL="776640" lvl="1" indent="-398815" defTabSz="496570">
              <a:spcBef>
                <a:spcPts val="1200"/>
              </a:spcBef>
              <a:defRPr sz="3230"/>
            </a:pPr>
            <a:r>
              <a:rPr dirty="0"/>
              <a:t>Private key is "hidden" on the phone</a:t>
            </a:r>
          </a:p>
          <a:p>
            <a:pPr marL="569736" indent="-569736" defTabSz="496570">
              <a:spcBef>
                <a:spcPts val="1200"/>
              </a:spcBef>
              <a:buSzPct val="100000"/>
              <a:buAutoNum type="arabicPeriod"/>
              <a:defRPr sz="3230"/>
            </a:pPr>
            <a:r>
              <a:rPr dirty="0"/>
              <a:t>Store data unencrypted on the phone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pecial Passwor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r>
              <a:t>Special Password</a:t>
            </a:r>
          </a:p>
        </p:txBody>
      </p:sp>
      <p:sp>
        <p:nvSpPr>
          <p:cNvPr id="250" name="aaaaaaaaaaaaaaaaaaaaaaaaaaaaaaaaA123…"/>
          <p:cNvSpPr txBox="1">
            <a:spLocks noGrp="1"/>
          </p:cNvSpPr>
          <p:nvPr>
            <p:ph type="body" sz="half" idx="1"/>
          </p:nvPr>
        </p:nvSpPr>
        <p:spPr>
          <a:xfrm>
            <a:off x="679488" y="4818639"/>
            <a:ext cx="11645825" cy="4078721"/>
          </a:xfrm>
          <a:prstGeom prst="rect">
            <a:avLst/>
          </a:prstGeom>
        </p:spPr>
        <p:txBody>
          <a:bodyPr/>
          <a:lstStyle>
            <a:lvl1pPr marL="455897" indent="-455897">
              <a:spcBef>
                <a:spcPts val="1500"/>
              </a:spcBef>
              <a:defRPr sz="3600"/>
            </a:lvl1pPr>
            <a:lvl2pPr marL="900397" indent="-455897">
              <a:spcBef>
                <a:spcPts val="1500"/>
              </a:spcBef>
              <a:defRPr sz="3600"/>
            </a:lvl2pPr>
          </a:lstStyle>
          <a:p>
            <a:r>
              <a:t>aaaaaaaaaaaaaaaaaaaaaaaaaaaaaaaaA123</a:t>
            </a:r>
          </a:p>
          <a:p>
            <a:pPr lvl="1"/>
            <a:r>
              <a:t>32 identical characters at beginning</a:t>
            </a:r>
          </a:p>
        </p:txBody>
      </p:sp>
      <p:sp>
        <p:nvSpPr>
          <p:cNvPr id="251" name="&lt;string name=&quot;encryptedPassword&quot;&gt;…"/>
          <p:cNvSpPr txBox="1"/>
          <p:nvPr/>
        </p:nvSpPr>
        <p:spPr>
          <a:xfrm>
            <a:off x="615001" y="2299629"/>
            <a:ext cx="10788210" cy="2687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2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&lt;string name="</a:t>
            </a:r>
            <a:r>
              <a:rPr dirty="0" err="1"/>
              <a:t>encryptedPassword</a:t>
            </a:r>
            <a:r>
              <a:rPr dirty="0"/>
              <a:t>"&gt;</a:t>
            </a:r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2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5V/</a:t>
            </a:r>
            <a:r>
              <a:rPr dirty="0" err="1"/>
              <a:t>uOkjK</a:t>
            </a:r>
            <a:r>
              <a:rPr dirty="0"/>
              <a:t>/Pxnb8yo7OdXzuVf7jpIyvz8Z</a:t>
            </a:r>
            <a:br>
              <a:rPr lang="en-US" dirty="0"/>
            </a:br>
            <a:r>
              <a:rPr dirty="0"/>
              <a:t>2/MqOznV84Chyt5lFv9LDpXXmJq9fUx</a:t>
            </a:r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2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&lt;/string&gt;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Summary</a:t>
            </a:r>
          </a:p>
        </p:txBody>
      </p:sp>
      <p:sp>
        <p:nvSpPr>
          <p:cNvPr id="165" name="Mobile app security standards are poor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Mobile app security standards are poor</a:t>
            </a:r>
          </a:p>
          <a:p>
            <a:r>
              <a:rPr dirty="0"/>
              <a:t>iOS apps are just as bad as Android apps</a:t>
            </a:r>
          </a:p>
          <a:p>
            <a:r>
              <a:rPr dirty="0"/>
              <a:t>APIs are even worse</a:t>
            </a:r>
          </a:p>
          <a:p>
            <a:r>
              <a:rPr dirty="0"/>
              <a:t>Where is management?  </a:t>
            </a:r>
            <a:endParaRPr lang="en-US" dirty="0"/>
          </a:p>
          <a:p>
            <a:r>
              <a:rPr dirty="0"/>
              <a:t>Require common-sense security!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Decode"/>
          <p:cNvSpPr txBox="1">
            <a:spLocks noGrp="1"/>
          </p:cNvSpPr>
          <p:nvPr>
            <p:ph type="title"/>
          </p:nvPr>
        </p:nvSpPr>
        <p:spPr>
          <a:xfrm>
            <a:off x="952499" y="-114301"/>
            <a:ext cx="11099801" cy="2159001"/>
          </a:xfrm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r>
              <a:t>Decode</a:t>
            </a:r>
          </a:p>
        </p:txBody>
      </p:sp>
      <p:sp>
        <p:nvSpPr>
          <p:cNvPr id="254" name="p = '5V/uOkjK/Pxnb8yo7OdXzuVf7jpIyvz8Z2/MqOznV84Chyt5lFv9LDpXXmJq9fUx'…"/>
          <p:cNvSpPr txBox="1"/>
          <p:nvPr/>
        </p:nvSpPr>
        <p:spPr>
          <a:xfrm>
            <a:off x="396105" y="2236273"/>
            <a:ext cx="12212589" cy="337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 b="0">
                <a:latin typeface="Courier"/>
                <a:ea typeface="Courier"/>
                <a:cs typeface="Courier"/>
                <a:sym typeface="Courier"/>
              </a:defRPr>
            </a:pPr>
            <a:r>
              <a:t> p = '5V/uOkjK/Pxnb8yo7OdXzuVf7jpIyvz8Z2/MqOznV84Chyt5lFv9LDpXXmJq9fUx'</a:t>
            </a:r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 b="0">
                <a:latin typeface="Courier"/>
                <a:ea typeface="Courier"/>
                <a:cs typeface="Courier"/>
                <a:sym typeface="Courier"/>
              </a:defRPr>
            </a:pPr>
            <a:r>
              <a:t>&gt;&gt;&gt; p.decode("base64").encode("hex")</a:t>
            </a:r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 b="0">
                <a:latin typeface="Courier"/>
                <a:ea typeface="Courier"/>
                <a:cs typeface="Courier"/>
                <a:sym typeface="Courier"/>
              </a:defRPr>
            </a:pPr>
            <a:r>
              <a:t>'e55fee3a48cafcfc676fcca8ece757cee55fee3a48cafcfc676fcca8ece757ce02872b79945bfd2c3a575e626af5f531'</a:t>
            </a:r>
          </a:p>
        </p:txBody>
      </p:sp>
      <p:sp>
        <p:nvSpPr>
          <p:cNvPr id="255" name="e55fee3a48cafcfc676fcca8ece757cee55fee3a48cafcfc676fcca8ece757ce02872b79945bfd2c3a575e626af5f531"/>
          <p:cNvSpPr txBox="1"/>
          <p:nvPr/>
        </p:nvSpPr>
        <p:spPr>
          <a:xfrm>
            <a:off x="1631001" y="6269277"/>
            <a:ext cx="9151721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 b="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e55fee3a48cafcfc676fcca8ece757cee55fee3a48cafcfc676fcca8ece757ce02872b79945bfd2c3a575e626af5f531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Read Smali Co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Read Smali Code</a:t>
            </a:r>
          </a:p>
        </p:txBody>
      </p:sp>
      <p:pic>
        <p:nvPicPr>
          <p:cNvPr id="258" name="p6xstaples14.png" descr="p6xstaples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222" y="3183685"/>
            <a:ext cx="10833101" cy="55372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onstructing the Key"/>
          <p:cNvSpPr txBox="1">
            <a:spLocks noGrp="1"/>
          </p:cNvSpPr>
          <p:nvPr>
            <p:ph type="title"/>
          </p:nvPr>
        </p:nvSpPr>
        <p:spPr>
          <a:xfrm>
            <a:off x="952499" y="145538"/>
            <a:ext cx="11099801" cy="1573999"/>
          </a:xfrm>
          <a:prstGeom prst="rect">
            <a:avLst/>
          </a:prstGeom>
        </p:spPr>
        <p:txBody>
          <a:bodyPr/>
          <a:lstStyle/>
          <a:p>
            <a:r>
              <a:t>Constructing the Key</a:t>
            </a:r>
          </a:p>
        </p:txBody>
      </p:sp>
      <p:pic>
        <p:nvPicPr>
          <p:cNvPr id="261" name="p6xstaples15.png" descr="p6xstaples15.png"/>
          <p:cNvPicPr>
            <a:picLocks noChangeAspect="1"/>
          </p:cNvPicPr>
          <p:nvPr/>
        </p:nvPicPr>
        <p:blipFill>
          <a:blip r:embed="rId2"/>
          <a:srcRect t="24531" b="20488"/>
          <a:stretch>
            <a:fillRect/>
          </a:stretch>
        </p:blipFill>
        <p:spPr>
          <a:xfrm>
            <a:off x="554037" y="2128515"/>
            <a:ext cx="11896833" cy="5759688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Final Ke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r>
              <a:t>Final Key</a:t>
            </a:r>
          </a:p>
        </p:txBody>
      </p:sp>
      <p:pic>
        <p:nvPicPr>
          <p:cNvPr id="264" name="stap8.png" descr="stap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108" y="4194162"/>
            <a:ext cx="11850585" cy="1365276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Encryption Test"/>
          <p:cNvSpPr txBox="1">
            <a:spLocks noGrp="1"/>
          </p:cNvSpPr>
          <p:nvPr>
            <p:ph type="title"/>
          </p:nvPr>
        </p:nvSpPr>
        <p:spPr>
          <a:xfrm>
            <a:off x="357059" y="444499"/>
            <a:ext cx="3413893" cy="8499476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r>
              <a:t>Encryption Test</a:t>
            </a:r>
          </a:p>
        </p:txBody>
      </p:sp>
      <p:pic>
        <p:nvPicPr>
          <p:cNvPr id="267" name="stap6.png" descr="stap6.png"/>
          <p:cNvPicPr>
            <a:picLocks noChangeAspect="1"/>
          </p:cNvPicPr>
          <p:nvPr/>
        </p:nvPicPr>
        <p:blipFill>
          <a:blip r:embed="rId2"/>
          <a:srcRect r="34846"/>
          <a:stretch>
            <a:fillRect/>
          </a:stretch>
        </p:blipFill>
        <p:spPr>
          <a:xfrm>
            <a:off x="4413796" y="801705"/>
            <a:ext cx="7903599" cy="8489946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Notific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Notification</a:t>
            </a:r>
          </a:p>
        </p:txBody>
      </p:sp>
      <p:sp>
        <p:nvSpPr>
          <p:cNvPr id="270" name="Notified Jan 2, 2017…"/>
          <p:cNvSpPr txBox="1">
            <a:spLocks noGrp="1"/>
          </p:cNvSpPr>
          <p:nvPr>
            <p:ph type="body" sz="half" idx="1"/>
          </p:nvPr>
        </p:nvSpPr>
        <p:spPr>
          <a:xfrm>
            <a:off x="952499" y="2765169"/>
            <a:ext cx="11099801" cy="4223262"/>
          </a:xfrm>
          <a:prstGeom prst="rect">
            <a:avLst/>
          </a:prstGeom>
        </p:spPr>
        <p:txBody>
          <a:bodyPr/>
          <a:lstStyle/>
          <a:p>
            <a:r>
              <a:t>Notified Jan 2, 2017</a:t>
            </a:r>
          </a:p>
          <a:p>
            <a:r>
              <a:t>Automated response said it would be fixed</a:t>
            </a:r>
          </a:p>
          <a:p>
            <a:r>
              <a:t>No response to follow-up email</a:t>
            </a:r>
          </a:p>
          <a:p>
            <a:r>
              <a:t>April 13 -- Staples became homework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Screen Shot 2017-07-29 at 3.17.03 PM.png" descr="Screen Shot 2017-07-29 at 3.17.0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67" y="5096462"/>
            <a:ext cx="11872738" cy="4002047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  <p:pic>
        <p:nvPicPr>
          <p:cNvPr id="273" name="Screen Shot 2017-07-29 at 3.06.57 PM.png" descr="Screen Shot 2017-07-29 at 3.06.5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53" y="424835"/>
            <a:ext cx="9752365" cy="416982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Notific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Notification</a:t>
            </a:r>
          </a:p>
        </p:txBody>
      </p:sp>
      <p:sp>
        <p:nvSpPr>
          <p:cNvPr id="276" name="Fixed by May 9, 2017"/>
          <p:cNvSpPr txBox="1">
            <a:spLocks noGrp="1"/>
          </p:cNvSpPr>
          <p:nvPr>
            <p:ph type="body" sz="quarter" idx="1"/>
          </p:nvPr>
        </p:nvSpPr>
        <p:spPr>
          <a:xfrm>
            <a:off x="952499" y="2765169"/>
            <a:ext cx="11099801" cy="2285198"/>
          </a:xfrm>
          <a:prstGeom prst="rect">
            <a:avLst/>
          </a:prstGeom>
        </p:spPr>
        <p:txBody>
          <a:bodyPr/>
          <a:lstStyle/>
          <a:p>
            <a:r>
              <a:t>Fixed by May 9, 2017</a:t>
            </a:r>
          </a:p>
        </p:txBody>
      </p:sp>
      <p:pic>
        <p:nvPicPr>
          <p:cNvPr id="277" name="stap13.png" descr="stap13.png"/>
          <p:cNvPicPr>
            <a:picLocks noChangeAspect="1"/>
          </p:cNvPicPr>
          <p:nvPr/>
        </p:nvPicPr>
        <p:blipFill>
          <a:blip r:embed="rId2"/>
          <a:srcRect l="11324" t="40886" r="10489" b="40886"/>
          <a:stretch>
            <a:fillRect/>
          </a:stretch>
        </p:blipFill>
        <p:spPr>
          <a:xfrm>
            <a:off x="747606" y="5212036"/>
            <a:ext cx="11509490" cy="33498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Screen Shot 2017-07-29 at 3.00.32 PM.png" descr="Screen Shot 2017-07-29 at 3.00.3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176" y="504248"/>
            <a:ext cx="7278448" cy="874510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intext Password Storag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defRPr sz="7019"/>
            </a:lvl1pPr>
          </a:lstStyle>
          <a:p>
            <a:r>
              <a:t>Plaintext Password Storage</a:t>
            </a:r>
          </a:p>
        </p:txBody>
      </p:sp>
      <p:pic>
        <p:nvPicPr>
          <p:cNvPr id="282" name="Screen Shot 2017-07-29 at 3.18.40 PM.png" descr="Screen Shot 2017-07-29 at 3.18.4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626" y="2818849"/>
            <a:ext cx="11837549" cy="2705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Screen Shot 2017-07-29 at 3.19.50 PM.png" descr="Screen Shot 2017-07-29 at 3.19.5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26" y="5974733"/>
            <a:ext cx="11837549" cy="32410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OWASP Mobile Top Te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8358">
              <a:defRPr sz="7919"/>
            </a:lvl1pPr>
          </a:lstStyle>
          <a:p>
            <a:r>
              <a:t>OWASP Mobile Top Ten</a:t>
            </a:r>
          </a:p>
        </p:txBody>
      </p:sp>
      <p:pic>
        <p:nvPicPr>
          <p:cNvPr id="16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336" y="2616459"/>
            <a:ext cx="9828128" cy="62478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intext Logi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Plaintext Login</a:t>
            </a:r>
          </a:p>
        </p:txBody>
      </p:sp>
      <p:pic>
        <p:nvPicPr>
          <p:cNvPr id="286" name="Screen Shot 2017-07-29 at 3.21.01 PM.png" descr="Screen Shot 2017-07-29 at 3.21.0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46" y="2813875"/>
            <a:ext cx="11723658" cy="21364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711mx2h.png" descr="711mx2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369" y="857249"/>
            <a:ext cx="6553201" cy="80391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Broken SSL"/>
          <p:cNvSpPr txBox="1">
            <a:spLocks noGrp="1"/>
          </p:cNvSpPr>
          <p:nvPr>
            <p:ph type="title"/>
          </p:nvPr>
        </p:nvSpPr>
        <p:spPr>
          <a:xfrm>
            <a:off x="952499" y="444499"/>
            <a:ext cx="10968375" cy="2159001"/>
          </a:xfrm>
          <a:prstGeom prst="rect">
            <a:avLst/>
          </a:prstGeom>
        </p:spPr>
        <p:txBody>
          <a:bodyPr/>
          <a:lstStyle/>
          <a:p>
            <a:r>
              <a:t>Broken SSL</a:t>
            </a:r>
          </a:p>
        </p:txBody>
      </p:sp>
      <p:pic>
        <p:nvPicPr>
          <p:cNvPr id="291" name="apt1.png" descr="apt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178" y="2448201"/>
            <a:ext cx="5669017" cy="712959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A Feature, Not a Bu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Feature, Not a Bug</a:t>
            </a:r>
          </a:p>
        </p:txBody>
      </p:sp>
      <p:pic>
        <p:nvPicPr>
          <p:cNvPr id="294" name="Screen Shot 2017-07-28 at 6.28.38 AM.png" descr="Screen Shot 2017-07-28 at 6.28.3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004" y="3563672"/>
            <a:ext cx="11462792" cy="34088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assword Stored with Reversible Encryp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r>
              <a:t>Password Stored with Reversible Encryption</a:t>
            </a:r>
          </a:p>
        </p:txBody>
      </p:sp>
      <p:pic>
        <p:nvPicPr>
          <p:cNvPr id="297" name="Screen Shot 2017-07-29 at 3.24.31 PM.png" descr="Screen Shot 2017-07-29 at 3.24.3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242" y="3579000"/>
            <a:ext cx="11719927" cy="2595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Home Depo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Home Depot</a:t>
            </a:r>
          </a:p>
        </p:txBody>
      </p:sp>
      <p:sp>
        <p:nvSpPr>
          <p:cNvPr id="300" name="Locally stored password is encrypted"/>
          <p:cNvSpPr txBox="1">
            <a:spLocks noGrp="1"/>
          </p:cNvSpPr>
          <p:nvPr>
            <p:ph type="body" sz="quarter" idx="1"/>
          </p:nvPr>
        </p:nvSpPr>
        <p:spPr>
          <a:xfrm>
            <a:off x="952499" y="2603500"/>
            <a:ext cx="11099801" cy="2159000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Locally stored password is encrypted</a:t>
            </a:r>
          </a:p>
        </p:txBody>
      </p:sp>
      <p:pic>
        <p:nvPicPr>
          <p:cNvPr id="301" name="hd17.png" descr="hd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084" y="4901215"/>
            <a:ext cx="11090276" cy="170377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Complete Decryp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Complete Decryption</a:t>
            </a:r>
          </a:p>
        </p:txBody>
      </p:sp>
      <p:pic>
        <p:nvPicPr>
          <p:cNvPr id="304" name="hd15.png" descr="hd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62" y="3891106"/>
            <a:ext cx="11090276" cy="146555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Screen Shot 2017-07-29 at 3.38.48 PM.png" descr="Screen Shot 2017-07-29 at 3.38.4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330" y="494806"/>
            <a:ext cx="7470140" cy="87639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Walgree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Walgreens</a:t>
            </a:r>
          </a:p>
        </p:txBody>
      </p:sp>
      <p:pic>
        <p:nvPicPr>
          <p:cNvPr id="309" name="Screen Shot 2017-07-29 at 3.47.42 PM.png" descr="Screen Shot 2017-07-29 at 3.47.4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99" y="5172832"/>
            <a:ext cx="11099801" cy="3014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walgreens6.png" descr="walgreens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49" y="2655454"/>
            <a:ext cx="10604501" cy="19812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Walgree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Walgreens</a:t>
            </a:r>
          </a:p>
        </p:txBody>
      </p:sp>
      <p:pic>
        <p:nvPicPr>
          <p:cNvPr id="313" name="walgreens5.png" descr="walgreens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65" y="3175962"/>
            <a:ext cx="12030469" cy="428621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he Worst Apps"/>
          <p:cNvSpPr txBox="1">
            <a:spLocks noGrp="1"/>
          </p:cNvSpPr>
          <p:nvPr>
            <p:ph type="title"/>
          </p:nvPr>
        </p:nvSpPr>
        <p:spPr>
          <a:xfrm>
            <a:off x="952500" y="37973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The Worst Apps</a:t>
            </a:r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Multiple Vulnerabilit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Multiple Vulnerabilities</a:t>
            </a:r>
          </a:p>
        </p:txBody>
      </p:sp>
      <p:pic>
        <p:nvPicPr>
          <p:cNvPr id="316" name="Screen Shot 2017-07-29 at 3.50.34 PM.png" descr="Screen Shot 2017-07-29 at 3.50.3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08" y="3493459"/>
            <a:ext cx="12087984" cy="27666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Fixe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Fixed</a:t>
            </a:r>
          </a:p>
        </p:txBody>
      </p:sp>
      <p:pic>
        <p:nvPicPr>
          <p:cNvPr id="319" name="Screen Shot 2017-07-29 at 3.50.41 PM.png" descr="Screen Shot 2017-07-29 at 3.50.4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817" y="3876255"/>
            <a:ext cx="11463166" cy="33691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iOS Apps"/>
          <p:cNvSpPr txBox="1">
            <a:spLocks noGrp="1"/>
          </p:cNvSpPr>
          <p:nvPr>
            <p:ph type="title"/>
          </p:nvPr>
        </p:nvSpPr>
        <p:spPr>
          <a:xfrm>
            <a:off x="952500" y="37973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iOS Apps</a:t>
            </a:r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Reverse Engineering is not so hard"/>
          <p:cNvSpPr txBox="1">
            <a:spLocks noGrp="1"/>
          </p:cNvSpPr>
          <p:nvPr>
            <p:ph type="body" sz="quarter" idx="1"/>
          </p:nvPr>
        </p:nvSpPr>
        <p:spPr>
          <a:xfrm>
            <a:off x="952500" y="2603500"/>
            <a:ext cx="11099800" cy="2273225"/>
          </a:xfrm>
          <a:prstGeom prst="rect">
            <a:avLst/>
          </a:prstGeom>
        </p:spPr>
        <p:txBody>
          <a:bodyPr/>
          <a:lstStyle/>
          <a:p>
            <a:r>
              <a:t>Reverse Engineering is not so hard</a:t>
            </a:r>
          </a:p>
        </p:txBody>
      </p:sp>
      <p:pic>
        <p:nvPicPr>
          <p:cNvPr id="324" name="Screen Shot 2020-08-06 at 9.04.46 AM.png" descr="Screen Shot 2020-08-06 at 9.04.46 AM.png"/>
          <p:cNvPicPr>
            <a:picLocks noChangeAspect="1"/>
          </p:cNvPicPr>
          <p:nvPr/>
        </p:nvPicPr>
        <p:blipFill>
          <a:blip r:embed="rId2"/>
          <a:srcRect b="19164"/>
          <a:stretch>
            <a:fillRect/>
          </a:stretch>
        </p:blipFill>
        <p:spPr>
          <a:xfrm>
            <a:off x="408516" y="350077"/>
            <a:ext cx="12187768" cy="16330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Screen Shot 2020-08-06 at 9.06.12 AM.png" descr="Screen Shot 2020-08-06 at 9.06.1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424" y="5131459"/>
            <a:ext cx="8521701" cy="3835401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eorgia Weidma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Georgia Weidman</a:t>
            </a:r>
          </a:p>
        </p:txBody>
      </p:sp>
      <p:sp>
        <p:nvSpPr>
          <p:cNvPr id="328" name="Complete step-by-step to a buffer overflow that works"/>
          <p:cNvSpPr txBox="1">
            <a:spLocks noGrp="1"/>
          </p:cNvSpPr>
          <p:nvPr>
            <p:ph type="body" sz="half" idx="1"/>
          </p:nvPr>
        </p:nvSpPr>
        <p:spPr>
          <a:xfrm>
            <a:off x="952499" y="2603500"/>
            <a:ext cx="5961558" cy="6286500"/>
          </a:xfrm>
          <a:prstGeom prst="rect">
            <a:avLst/>
          </a:prstGeom>
        </p:spPr>
        <p:txBody>
          <a:bodyPr/>
          <a:lstStyle/>
          <a:p>
            <a:r>
              <a:t>Complete step-by-step to a buffer overflow that works</a:t>
            </a:r>
          </a:p>
        </p:txBody>
      </p:sp>
      <p:pic>
        <p:nvPicPr>
          <p:cNvPr id="32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893" y="2578100"/>
            <a:ext cx="4800601" cy="6337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CCSF Clas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CCSF Class</a:t>
            </a:r>
          </a:p>
        </p:txBody>
      </p:sp>
      <p:pic>
        <p:nvPicPr>
          <p:cNvPr id="332" name="Screen Shot 2020-08-06 at 9.10.44 AM.png" descr="Screen Shot 2020-08-06 at 9.10.4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603" y="3372108"/>
            <a:ext cx="11099801" cy="36019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axi0mx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axi0mx</a:t>
            </a:r>
          </a:p>
        </p:txBody>
      </p:sp>
      <p:pic>
        <p:nvPicPr>
          <p:cNvPr id="335" name="W2oaF09q_400x400.jpg" descr="W2oaF09q_400x4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8344" y="419081"/>
            <a:ext cx="3054003" cy="3054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Screen Shot 2020-08-06 at 9.01.31 AM.png" descr="Screen Shot 2020-08-06 at 9.01.31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920" y="3455180"/>
            <a:ext cx="7910573" cy="54781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2171" y="971420"/>
            <a:ext cx="4064001" cy="7213601"/>
          </a:xfrm>
          <a:prstGeom prst="rect">
            <a:avLst/>
          </a:prstGeom>
          <a:ln>
            <a:solidFill>
              <a:srgbClr val="000000"/>
            </a:solidFill>
            <a:miter lim="400000"/>
          </a:ln>
        </p:spPr>
      </p:pic>
      <p:sp>
        <p:nvSpPr>
          <p:cNvPr id="339" name="Blue Cross"/>
          <p:cNvSpPr txBox="1">
            <a:spLocks noGrp="1"/>
          </p:cNvSpPr>
          <p:nvPr>
            <p:ph type="title"/>
          </p:nvPr>
        </p:nvSpPr>
        <p:spPr>
          <a:xfrm>
            <a:off x="952499" y="444499"/>
            <a:ext cx="6888779" cy="2159001"/>
          </a:xfrm>
          <a:prstGeom prst="rect">
            <a:avLst/>
          </a:prstGeom>
        </p:spPr>
        <p:txBody>
          <a:bodyPr/>
          <a:lstStyle/>
          <a:p>
            <a:r>
              <a:t>Blue Cross</a:t>
            </a:r>
          </a:p>
        </p:txBody>
      </p:sp>
      <p:pic>
        <p:nvPicPr>
          <p:cNvPr id="340" name="Screen Shot 2020-08-06 at 9.37.54 AM.png" descr="Screen Shot 2020-08-06 at 9.37.5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138" y="3992983"/>
            <a:ext cx="7175501" cy="3860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Blue Shield"/>
          <p:cNvSpPr txBox="1">
            <a:spLocks noGrp="1"/>
          </p:cNvSpPr>
          <p:nvPr>
            <p:ph type="title"/>
          </p:nvPr>
        </p:nvSpPr>
        <p:spPr>
          <a:xfrm>
            <a:off x="952499" y="444499"/>
            <a:ext cx="7029841" cy="2159001"/>
          </a:xfrm>
          <a:prstGeom prst="rect">
            <a:avLst/>
          </a:prstGeom>
        </p:spPr>
        <p:txBody>
          <a:bodyPr/>
          <a:lstStyle/>
          <a:p>
            <a:r>
              <a:t>Blue Shield</a:t>
            </a:r>
          </a:p>
        </p:txBody>
      </p:sp>
      <p:pic>
        <p:nvPicPr>
          <p:cNvPr id="34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9469" y="1270000"/>
            <a:ext cx="4064001" cy="7213600"/>
          </a:xfrm>
          <a:prstGeom prst="rect">
            <a:avLst/>
          </a:prstGeom>
          <a:ln>
            <a:solidFill>
              <a:srgbClr val="000000"/>
            </a:solidFill>
            <a:miter lim="400000"/>
          </a:ln>
        </p:spPr>
      </p:pic>
      <p:pic>
        <p:nvPicPr>
          <p:cNvPr id="344" name="Screen Shot 2020-08-06 at 9.42.19 AM.png" descr="Screen Shot 2020-08-06 at 9.42.1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10" y="3511550"/>
            <a:ext cx="7378701" cy="4483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West Point"/>
          <p:cNvSpPr txBox="1">
            <a:spLocks noGrp="1"/>
          </p:cNvSpPr>
          <p:nvPr>
            <p:ph type="title"/>
          </p:nvPr>
        </p:nvSpPr>
        <p:spPr>
          <a:xfrm>
            <a:off x="952499" y="444499"/>
            <a:ext cx="6983900" cy="2159001"/>
          </a:xfrm>
          <a:prstGeom prst="rect">
            <a:avLst/>
          </a:prstGeom>
        </p:spPr>
        <p:txBody>
          <a:bodyPr/>
          <a:lstStyle/>
          <a:p>
            <a:r>
              <a:t>West Point</a:t>
            </a:r>
          </a:p>
        </p:txBody>
      </p:sp>
      <p:pic>
        <p:nvPicPr>
          <p:cNvPr id="34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2881" y="1270000"/>
            <a:ext cx="4064001" cy="7213600"/>
          </a:xfrm>
          <a:prstGeom prst="rect">
            <a:avLst/>
          </a:prstGeom>
          <a:ln>
            <a:solidFill>
              <a:srgbClr val="000000"/>
            </a:solidFill>
            <a:miter lim="400000"/>
          </a:ln>
        </p:spPr>
      </p:pic>
      <p:pic>
        <p:nvPicPr>
          <p:cNvPr id="348" name="Screen Shot 2020-08-06 at 9.38.31 AM.png" descr="Screen Shot 2020-08-06 at 9.38.31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299" y="3994798"/>
            <a:ext cx="6972301" cy="2438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Equity Pan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Equity Pandit</a:t>
            </a:r>
          </a:p>
        </p:txBody>
      </p:sp>
      <p:pic>
        <p:nvPicPr>
          <p:cNvPr id="17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2991" y="977899"/>
            <a:ext cx="1651001" cy="109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Screen Shot 2020-08-06 at 9.27.42 AM.png" descr="Screen Shot 2020-08-06 at 9.27.4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708" y="2984500"/>
            <a:ext cx="8699501" cy="378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Screen Shot 2020-08-06 at 9.28.31 AM.png" descr="Screen Shot 2020-08-06 at 9.28.31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7606" y="7571046"/>
            <a:ext cx="5444023" cy="10369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Air Force"/>
          <p:cNvSpPr txBox="1">
            <a:spLocks noGrp="1"/>
          </p:cNvSpPr>
          <p:nvPr>
            <p:ph type="title"/>
          </p:nvPr>
        </p:nvSpPr>
        <p:spPr>
          <a:xfrm>
            <a:off x="952499" y="444499"/>
            <a:ext cx="6976124" cy="2159001"/>
          </a:xfrm>
          <a:prstGeom prst="rect">
            <a:avLst/>
          </a:prstGeom>
        </p:spPr>
        <p:txBody>
          <a:bodyPr/>
          <a:lstStyle/>
          <a:p>
            <a:r>
              <a:t>Air Force</a:t>
            </a:r>
          </a:p>
        </p:txBody>
      </p:sp>
      <p:pic>
        <p:nvPicPr>
          <p:cNvPr id="35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8522" y="1452465"/>
            <a:ext cx="4064001" cy="7213601"/>
          </a:xfrm>
          <a:prstGeom prst="rect">
            <a:avLst/>
          </a:prstGeom>
          <a:ln>
            <a:solidFill>
              <a:srgbClr val="000000"/>
            </a:solidFill>
            <a:miter lim="400000"/>
          </a:ln>
        </p:spPr>
      </p:pic>
      <p:pic>
        <p:nvPicPr>
          <p:cNvPr id="352" name="Screen Shot 2020-08-06 at 9.39.53 AM.png" descr="Screen Shot 2020-08-06 at 9.39.53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911" y="4053308"/>
            <a:ext cx="6845301" cy="2451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Zillow"/>
          <p:cNvSpPr txBox="1">
            <a:spLocks noGrp="1"/>
          </p:cNvSpPr>
          <p:nvPr>
            <p:ph type="title"/>
          </p:nvPr>
        </p:nvSpPr>
        <p:spPr>
          <a:xfrm>
            <a:off x="952499" y="444499"/>
            <a:ext cx="6866490" cy="2159001"/>
          </a:xfrm>
          <a:prstGeom prst="rect">
            <a:avLst/>
          </a:prstGeom>
        </p:spPr>
        <p:txBody>
          <a:bodyPr/>
          <a:lstStyle/>
          <a:p>
            <a:r>
              <a:t>Zillow</a:t>
            </a:r>
          </a:p>
        </p:txBody>
      </p:sp>
      <p:pic>
        <p:nvPicPr>
          <p:cNvPr id="35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1698" y="1270000"/>
            <a:ext cx="4064001" cy="7213600"/>
          </a:xfrm>
          <a:prstGeom prst="rect">
            <a:avLst/>
          </a:prstGeom>
          <a:ln>
            <a:solidFill>
              <a:srgbClr val="000000"/>
            </a:solidFill>
            <a:miter lim="400000"/>
          </a:ln>
        </p:spPr>
      </p:pic>
      <p:pic>
        <p:nvPicPr>
          <p:cNvPr id="356" name="Screen Shot 2020-08-06 at 9.43.12 AM.png" descr="Screen Shot 2020-08-06 at 9.43.1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49" y="4010025"/>
            <a:ext cx="7404101" cy="2717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intext Transmission"/>
          <p:cNvSpPr txBox="1">
            <a:spLocks noGrp="1"/>
          </p:cNvSpPr>
          <p:nvPr>
            <p:ph type="title"/>
          </p:nvPr>
        </p:nvSpPr>
        <p:spPr>
          <a:xfrm>
            <a:off x="952499" y="295210"/>
            <a:ext cx="6602252" cy="1945109"/>
          </a:xfrm>
          <a:prstGeom prst="rect">
            <a:avLst/>
          </a:prstGeom>
        </p:spPr>
        <p:txBody>
          <a:bodyPr/>
          <a:lstStyle>
            <a:lvl1pPr defTabSz="449833">
              <a:defRPr sz="6006"/>
            </a:lvl1pPr>
          </a:lstStyle>
          <a:p>
            <a:r>
              <a:t>Plaintext Transmission</a:t>
            </a:r>
          </a:p>
        </p:txBody>
      </p:sp>
      <p:pic>
        <p:nvPicPr>
          <p:cNvPr id="35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3592" y="1270000"/>
            <a:ext cx="4064001" cy="7213600"/>
          </a:xfrm>
          <a:prstGeom prst="rect">
            <a:avLst/>
          </a:prstGeom>
          <a:ln>
            <a:solidFill>
              <a:srgbClr val="000000"/>
            </a:solidFill>
            <a:miter lim="400000"/>
          </a:ln>
        </p:spPr>
      </p:pic>
      <p:pic>
        <p:nvPicPr>
          <p:cNvPr id="360" name="Screen Shot 2020-08-06 at 9.44.27 AM.png" descr="Screen Shot 2020-08-06 at 9.44.27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270" y="2582183"/>
            <a:ext cx="6206711" cy="67239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Screen Shot 2020-08-06 at 9.47.49 AM.png" descr="Screen Shot 2020-08-06 at 9.47.4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021" y="523356"/>
            <a:ext cx="10528301" cy="4889501"/>
          </a:xfrm>
          <a:prstGeom prst="rect">
            <a:avLst/>
          </a:prstGeom>
          <a:ln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Screen Shot 2020-08-06 at 9.48.05 AM.png" descr="Screen Shot 2020-08-06 at 9.48.0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887" y="2133574"/>
            <a:ext cx="10797967" cy="5826022"/>
          </a:xfrm>
          <a:prstGeom prst="rect">
            <a:avLst/>
          </a:prstGeom>
          <a:ln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0988" y="1270000"/>
            <a:ext cx="4064001" cy="7213600"/>
          </a:xfrm>
          <a:prstGeom prst="rect">
            <a:avLst/>
          </a:prstGeom>
          <a:ln>
            <a:solidFill>
              <a:srgbClr val="000000"/>
            </a:solidFill>
            <a:miter lim="400000"/>
          </a:ln>
        </p:spPr>
      </p:pic>
      <p:pic>
        <p:nvPicPr>
          <p:cNvPr id="367" name="Screen Shot 2020-08-06 at 9.50.52 AM.png" descr="Screen Shot 2020-08-06 at 9.50.5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378" y="1428750"/>
            <a:ext cx="6667501" cy="6896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8996" y="1270000"/>
            <a:ext cx="4064001" cy="7213600"/>
          </a:xfrm>
          <a:prstGeom prst="rect">
            <a:avLst/>
          </a:prstGeom>
          <a:ln>
            <a:solidFill>
              <a:srgbClr val="000000"/>
            </a:solidFill>
            <a:miter lim="400000"/>
          </a:ln>
        </p:spPr>
      </p:pic>
      <p:pic>
        <p:nvPicPr>
          <p:cNvPr id="370" name="Screen Shot 2020-08-06 at 9.51.15 AM.png" descr="Screen Shot 2020-08-06 at 9.51.1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66" y="1320800"/>
            <a:ext cx="6756401" cy="711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0416" y="1270000"/>
            <a:ext cx="4064001" cy="7213600"/>
          </a:xfrm>
          <a:prstGeom prst="rect">
            <a:avLst/>
          </a:prstGeom>
          <a:ln>
            <a:solidFill>
              <a:srgbClr val="000000"/>
            </a:solidFill>
            <a:miter lim="400000"/>
          </a:ln>
        </p:spPr>
      </p:pic>
      <p:pic>
        <p:nvPicPr>
          <p:cNvPr id="373" name="Screen Shot 2020-08-06 at 9.52.04 AM.png" descr="Screen Shot 2020-08-06 at 9.52.0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93" y="1682750"/>
            <a:ext cx="6705601" cy="6388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Screen Shot 2020-08-06 at 9.54.12 AM.png" descr="Screen Shot 2020-08-06 at 9.54.1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71" y="942338"/>
            <a:ext cx="11579058" cy="3449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Screen Shot 2020-08-06 at 9.54.54 AM.png" descr="Screen Shot 2020-08-06 at 9.54.5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243" y="4780383"/>
            <a:ext cx="10516314" cy="43150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Management Review…"/>
          <p:cNvSpPr txBox="1">
            <a:spLocks noGrp="1"/>
          </p:cNvSpPr>
          <p:nvPr>
            <p:ph type="body" sz="half" idx="1"/>
          </p:nvPr>
        </p:nvSpPr>
        <p:spPr>
          <a:xfrm>
            <a:off x="952499" y="4730326"/>
            <a:ext cx="11099801" cy="419579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2200"/>
              </a:spcBef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Management Review</a:t>
            </a:r>
          </a:p>
          <a:p>
            <a:pPr marL="839611" lvl="1" indent="-395111">
              <a:spcBef>
                <a:spcPts val="2200"/>
              </a:spcBef>
              <a:defRPr sz="2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Do you need this data?</a:t>
            </a:r>
          </a:p>
          <a:p>
            <a:pPr marL="839611" lvl="1" indent="-395111">
              <a:spcBef>
                <a:spcPts val="2200"/>
              </a:spcBef>
              <a:defRPr sz="2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Is it encrypted?</a:t>
            </a:r>
          </a:p>
          <a:p>
            <a:pPr marL="839611" lvl="1" indent="-395111">
              <a:spcBef>
                <a:spcPts val="2200"/>
              </a:spcBef>
              <a:defRPr sz="2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What algorithm?</a:t>
            </a:r>
          </a:p>
          <a:p>
            <a:pPr marL="839611" lvl="1" indent="-395111">
              <a:spcBef>
                <a:spcPts val="2200"/>
              </a:spcBef>
              <a:defRPr sz="2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Where is the key?</a:t>
            </a:r>
          </a:p>
        </p:txBody>
      </p:sp>
      <p:sp>
        <p:nvSpPr>
          <p:cNvPr id="379" name="All materials freely available at samsclass.info"/>
          <p:cNvSpPr txBox="1"/>
          <p:nvPr/>
        </p:nvSpPr>
        <p:spPr>
          <a:xfrm>
            <a:off x="666840" y="8890388"/>
            <a:ext cx="11374911" cy="71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algn="l">
              <a:spcBef>
                <a:spcPts val="4200"/>
              </a:spcBef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All materials freely available at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samsclass.info</a:t>
            </a:r>
          </a:p>
        </p:txBody>
      </p:sp>
      <p:pic>
        <p:nvPicPr>
          <p:cNvPr id="380" name="MV5BMzRhYThlMzAtMDZkYy00NzkxLTkwZmEtNTRjZWUxZTY4ZjcwXkEyXkFqcGdeQXVyNTc3MjUzNTI@._V1_.jpg" descr="MV5BMzRhYThlMzAtMDZkYy00NzkxLTkwZmEtNTRjZWUxZTY4ZjcwXkEyXkFqcGdeQXVyNTc3MjUzNTI@._V1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089" y="262347"/>
            <a:ext cx="9438622" cy="4424355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creen Shot 2019-09-23 at 6.36.05 AM.png" descr="Screen Shot 2019-09-23 at 6.36.0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47" y="631029"/>
            <a:ext cx="5295067" cy="884810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178" name="Screen Shot 2019-09-23 at 6.36.13 AM.png" descr="Screen Shot 2019-09-23 at 6.36.13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667" y="274463"/>
            <a:ext cx="8109283" cy="1761762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tores passwords locally…"/>
          <p:cNvSpPr txBox="1">
            <a:spLocks noGrp="1"/>
          </p:cNvSpPr>
          <p:nvPr>
            <p:ph type="body" sz="quarter" idx="1"/>
          </p:nvPr>
        </p:nvSpPr>
        <p:spPr>
          <a:xfrm>
            <a:off x="6315730" y="2652783"/>
            <a:ext cx="5661619" cy="4448034"/>
          </a:xfrm>
          <a:prstGeom prst="rect">
            <a:avLst/>
          </a:prstGeom>
        </p:spPr>
        <p:txBody>
          <a:bodyPr/>
          <a:lstStyle/>
          <a:p>
            <a:r>
              <a:rPr dirty="0"/>
              <a:t>Stores passwords locally</a:t>
            </a:r>
          </a:p>
          <a:p>
            <a:r>
              <a:rPr dirty="0"/>
              <a:t>Transmits them in plaintext</a:t>
            </a:r>
          </a:p>
          <a:p>
            <a:r>
              <a:rPr dirty="0"/>
              <a:t>Exposes every user's password in the API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Screen Shot 2019-09-23 at 6.39.29 AM.png" descr="Screen Shot 2019-09-23 at 6.39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20" y="1613506"/>
            <a:ext cx="11947160" cy="652658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ransmits Entire Databas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54990">
              <a:defRPr sz="7410"/>
            </a:lvl1pPr>
          </a:lstStyle>
          <a:p>
            <a:r>
              <a:t>Transmits Entire Database</a:t>
            </a:r>
          </a:p>
        </p:txBody>
      </p:sp>
      <p:sp>
        <p:nvSpPr>
          <p:cNvPr id="18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588" y="2434074"/>
            <a:ext cx="10933624" cy="6955560"/>
          </a:xfrm>
          <a:prstGeom prst="rect">
            <a:avLst/>
          </a:prstGeom>
          <a:ln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498</Words>
  <Application>Microsoft Macintosh PowerPoint</Application>
  <PresentationFormat>Custom</PresentationFormat>
  <Paragraphs>126</Paragraphs>
  <Slides>69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8" baseType="lpstr">
      <vt:lpstr>Arial</vt:lpstr>
      <vt:lpstr>Courier</vt:lpstr>
      <vt:lpstr>Helvetica</vt:lpstr>
      <vt:lpstr>Helvetica Light</vt:lpstr>
      <vt:lpstr>Helvetica Neue</vt:lpstr>
      <vt:lpstr>Helvetica Neue Light</vt:lpstr>
      <vt:lpstr>Helvetica Neue Medium</vt:lpstr>
      <vt:lpstr>Helvetica Neue Thin</vt:lpstr>
      <vt:lpstr>White</vt:lpstr>
      <vt:lpstr>The Worst Mobile Apps</vt:lpstr>
      <vt:lpstr>Whoami</vt:lpstr>
      <vt:lpstr>Summary</vt:lpstr>
      <vt:lpstr>OWASP Mobile Top Ten</vt:lpstr>
      <vt:lpstr>The Worst Apps</vt:lpstr>
      <vt:lpstr>Equity Pandit</vt:lpstr>
      <vt:lpstr>PowerPoint Presentation</vt:lpstr>
      <vt:lpstr>PowerPoint Presentation</vt:lpstr>
      <vt:lpstr>Transmits Entire Database</vt:lpstr>
      <vt:lpstr>Android Apps</vt:lpstr>
      <vt:lpstr>PowerPoint Presentation</vt:lpstr>
      <vt:lpstr>Code Modification</vt:lpstr>
      <vt:lpstr>TD Ameritrade App</vt:lpstr>
      <vt:lpstr>TD Ameritrade App</vt:lpstr>
      <vt:lpstr>Mayo Clinic  Medical Transport</vt:lpstr>
      <vt:lpstr>Mayo Clinic Medical Transport</vt:lpstr>
      <vt:lpstr>Mayo Clinic Medical Transport</vt:lpstr>
      <vt:lpstr>FTC Lawsuit Settlement</vt:lpstr>
      <vt:lpstr>Passwords on a Phone</vt:lpstr>
      <vt:lpstr>Persistent Login</vt:lpstr>
      <vt:lpstr>Target == GOOD</vt:lpstr>
      <vt:lpstr>Target AU Android App</vt:lpstr>
      <vt:lpstr>User Login</vt:lpstr>
      <vt:lpstr>Server Response</vt:lpstr>
      <vt:lpstr>Staples == BAD</vt:lpstr>
      <vt:lpstr>Tested in Jan 2017</vt:lpstr>
      <vt:lpstr>Locally Stored Password</vt:lpstr>
      <vt:lpstr>PowerPoint Presentation</vt:lpstr>
      <vt:lpstr>Special Password</vt:lpstr>
      <vt:lpstr>Decode</vt:lpstr>
      <vt:lpstr>Read Smali Code</vt:lpstr>
      <vt:lpstr>Constructing the Key</vt:lpstr>
      <vt:lpstr>Final Key</vt:lpstr>
      <vt:lpstr>Encryption Test</vt:lpstr>
      <vt:lpstr>Notification</vt:lpstr>
      <vt:lpstr>PowerPoint Presentation</vt:lpstr>
      <vt:lpstr>Notification</vt:lpstr>
      <vt:lpstr>PowerPoint Presentation</vt:lpstr>
      <vt:lpstr>Plaintext Password Storage</vt:lpstr>
      <vt:lpstr>Plaintext Login</vt:lpstr>
      <vt:lpstr>PowerPoint Presentation</vt:lpstr>
      <vt:lpstr>Broken SSL</vt:lpstr>
      <vt:lpstr>A Feature, Not a Bug</vt:lpstr>
      <vt:lpstr>Password Stored with Reversible Encryption</vt:lpstr>
      <vt:lpstr>Home Depot</vt:lpstr>
      <vt:lpstr>Complete Decryption</vt:lpstr>
      <vt:lpstr>PowerPoint Presentation</vt:lpstr>
      <vt:lpstr>Walgreens</vt:lpstr>
      <vt:lpstr>Walgreens</vt:lpstr>
      <vt:lpstr>Multiple Vulnerabilities</vt:lpstr>
      <vt:lpstr>Fixed</vt:lpstr>
      <vt:lpstr>iOS Apps</vt:lpstr>
      <vt:lpstr>PowerPoint Presentation</vt:lpstr>
      <vt:lpstr>Georgia Weidman</vt:lpstr>
      <vt:lpstr>CCSF Class</vt:lpstr>
      <vt:lpstr>axi0mx</vt:lpstr>
      <vt:lpstr>Blue Cross</vt:lpstr>
      <vt:lpstr>Blue Shield</vt:lpstr>
      <vt:lpstr>West Point</vt:lpstr>
      <vt:lpstr>Air Force</vt:lpstr>
      <vt:lpstr>Zillow</vt:lpstr>
      <vt:lpstr>Plaintext Transmission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Worst Mobile Apps</dc:title>
  <cp:lastModifiedBy>Samuel Bowne</cp:lastModifiedBy>
  <cp:revision>2</cp:revision>
  <dcterms:modified xsi:type="dcterms:W3CDTF">2020-08-06T19:53:23Z</dcterms:modified>
</cp:coreProperties>
</file>