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0" r:id="rId3"/>
    <p:sldId id="257" r:id="rId4"/>
    <p:sldId id="258" r:id="rId5"/>
    <p:sldId id="30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99" r:id="rId27"/>
    <p:sldId id="280" r:id="rId28"/>
    <p:sldId id="288" r:id="rId29"/>
    <p:sldId id="289" r:id="rId30"/>
    <p:sldId id="287" r:id="rId31"/>
    <p:sldId id="290" r:id="rId32"/>
    <p:sldId id="291" r:id="rId33"/>
    <p:sldId id="292" r:id="rId34"/>
    <p:sldId id="293" r:id="rId35"/>
    <p:sldId id="294" r:id="rId36"/>
    <p:sldId id="286" r:id="rId37"/>
    <p:sldId id="295" r:id="rId38"/>
    <p:sldId id="296" r:id="rId39"/>
    <p:sldId id="297" r:id="rId40"/>
    <p:sldId id="285" r:id="rId41"/>
    <p:sldId id="298" r:id="rId42"/>
    <p:sldId id="284" r:id="rId43"/>
    <p:sldId id="302" r:id="rId44"/>
    <p:sldId id="303" r:id="rId45"/>
    <p:sldId id="283" r:id="rId46"/>
    <p:sldId id="304" r:id="rId47"/>
    <p:sldId id="282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37" autoAdjust="0"/>
  </p:normalViewPr>
  <p:slideViewPr>
    <p:cSldViewPr snapToGrid="0" snapToObjects="1">
      <p:cViewPr varScale="1">
        <p:scale>
          <a:sx n="65" d="100"/>
          <a:sy n="65" d="100"/>
        </p:scale>
        <p:origin x="-104" y="-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12/24/14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1: The Mobile Risk 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stakeholders</a:t>
            </a:r>
          </a:p>
          <a:p>
            <a:r>
              <a:rPr lang="en-US" dirty="0" smtClean="0"/>
              <a:t>Enumerate assets</a:t>
            </a:r>
            <a:endParaRPr lang="en-US" dirty="0"/>
          </a:p>
          <a:p>
            <a:r>
              <a:rPr lang="en-US" dirty="0" smtClean="0"/>
              <a:t>Find relevant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6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2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93" y="1600200"/>
            <a:ext cx="6540500" cy="5130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8794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146"/>
          </a:xfrm>
        </p:spPr>
        <p:txBody>
          <a:bodyPr/>
          <a:lstStyle/>
          <a:p>
            <a:r>
              <a:rPr lang="en-US" dirty="0" smtClean="0"/>
              <a:t>OS manufacturer values phone as a source of revenue</a:t>
            </a:r>
          </a:p>
          <a:p>
            <a:pPr lvl="1"/>
            <a:r>
              <a:rPr lang="en-US" dirty="0" smtClean="0"/>
              <a:t>Threats include</a:t>
            </a:r>
          </a:p>
          <a:p>
            <a:pPr lvl="2"/>
            <a:r>
              <a:rPr lang="en-US" dirty="0" smtClean="0"/>
              <a:t>Apps that may crash the OS</a:t>
            </a:r>
          </a:p>
          <a:p>
            <a:pPr lvl="2"/>
            <a:r>
              <a:rPr lang="en-US" dirty="0" smtClean="0"/>
              <a:t>Users who may jailbreak the phone</a:t>
            </a:r>
          </a:p>
          <a:p>
            <a:r>
              <a:rPr lang="en-US" dirty="0" smtClean="0"/>
              <a:t>Users value their privacy</a:t>
            </a:r>
          </a:p>
          <a:p>
            <a:pPr lvl="1"/>
            <a:r>
              <a:rPr lang="en-US" dirty="0" smtClean="0"/>
              <a:t>Threats include</a:t>
            </a:r>
          </a:p>
          <a:p>
            <a:pPr lvl="2"/>
            <a:r>
              <a:rPr lang="en-US" dirty="0" smtClean="0"/>
              <a:t>The OS which may send data back to the carrier for "statistical purposes"</a:t>
            </a:r>
          </a:p>
          <a:p>
            <a:pPr lvl="2"/>
            <a:r>
              <a:rPr lang="en-US" dirty="0" smtClean="0"/>
              <a:t>Apps preloaded by the MNO which might send data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2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30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5" y="1308100"/>
            <a:ext cx="7670800" cy="5549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427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13"/>
          </a:xfrm>
        </p:spPr>
        <p:txBody>
          <a:bodyPr/>
          <a:lstStyle/>
          <a:p>
            <a:r>
              <a:rPr lang="en-US" dirty="0" smtClean="0"/>
              <a:t>Attack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90"/>
            <a:ext cx="8229600" cy="4856074"/>
          </a:xfrm>
        </p:spPr>
        <p:txBody>
          <a:bodyPr/>
          <a:lstStyle/>
          <a:p>
            <a:r>
              <a:rPr lang="en-US" dirty="0" smtClean="0"/>
              <a:t>Physical theft</a:t>
            </a:r>
          </a:p>
          <a:p>
            <a:pPr lvl="1"/>
            <a:r>
              <a:rPr lang="en-US" dirty="0" smtClean="0"/>
              <a:t>Access to the </a:t>
            </a:r>
            <a:r>
              <a:rPr lang="en-US" b="1" dirty="0" smtClean="0"/>
              <a:t>user interface</a:t>
            </a:r>
            <a:r>
              <a:rPr lang="en-US" dirty="0" smtClean="0"/>
              <a:t>, </a:t>
            </a:r>
            <a:r>
              <a:rPr lang="en-US" b="1" dirty="0" smtClean="0"/>
              <a:t>physical storage</a:t>
            </a:r>
            <a:r>
              <a:rPr lang="en-US" dirty="0" smtClean="0"/>
              <a:t>, </a:t>
            </a:r>
            <a:r>
              <a:rPr lang="en-US" b="1" dirty="0" smtClean="0"/>
              <a:t>IO Bus</a:t>
            </a:r>
            <a:r>
              <a:rPr lang="en-US" dirty="0" smtClean="0"/>
              <a:t>, and </a:t>
            </a:r>
            <a:r>
              <a:rPr lang="en-US" b="1" dirty="0" smtClean="0"/>
              <a:t>radios</a:t>
            </a:r>
          </a:p>
          <a:p>
            <a:r>
              <a:rPr lang="en-US" dirty="0" smtClean="0"/>
              <a:t>App publication</a:t>
            </a:r>
          </a:p>
          <a:p>
            <a:pPr lvl="1"/>
            <a:r>
              <a:rPr lang="en-US" dirty="0" smtClean="0"/>
              <a:t>Trojan horse or other malware</a:t>
            </a:r>
          </a:p>
          <a:p>
            <a:pPr lvl="1"/>
            <a:r>
              <a:rPr lang="en-US" dirty="0" smtClean="0"/>
              <a:t>Access to OS resources</a:t>
            </a:r>
          </a:p>
          <a:p>
            <a:pPr lvl="1"/>
            <a:r>
              <a:rPr lang="en-US" dirty="0" smtClean="0"/>
              <a:t>Interprocess communication</a:t>
            </a:r>
          </a:p>
          <a:p>
            <a:pPr lvl="1"/>
            <a:r>
              <a:rPr lang="en-US" dirty="0" smtClean="0"/>
              <a:t>Phone may be jailbroken/rooted</a:t>
            </a:r>
          </a:p>
          <a:p>
            <a:pPr lvl="1"/>
            <a:r>
              <a:rPr lang="en-US" dirty="0" smtClean="0"/>
              <a:t>App permissions may be weak</a:t>
            </a:r>
          </a:p>
          <a:p>
            <a:pPr lvl="1"/>
            <a:r>
              <a:rPr lang="en-US" dirty="0" smtClean="0"/>
              <a:t>User may allow excessive permissions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5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Development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3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11" y="1630363"/>
            <a:ext cx="6096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devices are connected to many networks</a:t>
            </a:r>
          </a:p>
          <a:p>
            <a:pPr lvl="1"/>
            <a:r>
              <a:rPr lang="en-US" dirty="0" smtClean="0"/>
              <a:t>Often insecure or unknown ones</a:t>
            </a:r>
          </a:p>
          <a:p>
            <a:r>
              <a:rPr lang="en-US" dirty="0" smtClean="0"/>
              <a:t>Mobile devices are used for personal, private purposes</a:t>
            </a:r>
          </a:p>
          <a:p>
            <a:pPr lvl="1"/>
            <a:r>
              <a:rPr lang="en-US" dirty="0" smtClean="0"/>
              <a:t>Banking, </a:t>
            </a:r>
            <a:r>
              <a:rPr lang="en-US" dirty="0" err="1" smtClean="0"/>
              <a:t>selfies</a:t>
            </a:r>
            <a:r>
              <a:rPr lang="en-US" dirty="0" smtClean="0"/>
              <a:t>, SMS messages, phone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79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Anthony Weiner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2650" cy="4525963"/>
          </a:xfrm>
        </p:spPr>
        <p:txBody>
          <a:bodyPr/>
          <a:lstStyle/>
          <a:p>
            <a:r>
              <a:rPr lang="en-US" dirty="0" smtClean="0"/>
              <a:t>Member of US House of Reps.</a:t>
            </a:r>
          </a:p>
          <a:p>
            <a:r>
              <a:rPr lang="en-US" dirty="0" smtClean="0"/>
              <a:t>Destroyed his political career with </a:t>
            </a:r>
            <a:r>
              <a:rPr lang="en-US" dirty="0" err="1" smtClean="0"/>
              <a:t>sexting</a:t>
            </a:r>
            <a:r>
              <a:rPr lang="en-US" dirty="0" smtClean="0"/>
              <a:t> scandals</a:t>
            </a:r>
          </a:p>
          <a:p>
            <a:pPr lvl="1"/>
            <a:r>
              <a:rPr lang="en-US" dirty="0" smtClean="0"/>
              <a:t>Link Ch 1a</a:t>
            </a:r>
            <a:endParaRPr lang="en-US" dirty="0"/>
          </a:p>
        </p:txBody>
      </p:sp>
      <p:pic>
        <p:nvPicPr>
          <p:cNvPr id="4" name="Picture 3" descr="330px-Anthonywei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94" y="1417638"/>
            <a:ext cx="4191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</a:t>
            </a:r>
            <a:r>
              <a:rPr lang="en-US" dirty="0" err="1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40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2" y="1600200"/>
            <a:ext cx="7085277" cy="49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Physical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with physical access to the device can overcome almost any security barrier</a:t>
            </a:r>
          </a:p>
          <a:p>
            <a:r>
              <a:rPr lang="en-US" dirty="0" smtClean="0"/>
              <a:t>Rooting/Jailbreaking continues to be popular</a:t>
            </a:r>
          </a:p>
          <a:p>
            <a:r>
              <a:rPr lang="en-US" dirty="0" smtClean="0"/>
              <a:t>Neither Apple nor Google can stop it</a:t>
            </a:r>
          </a:p>
          <a:p>
            <a:r>
              <a:rPr lang="en-US" dirty="0" smtClean="0"/>
              <a:t>No information stored indefinitely on a mobile device can be regarded as secure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Mobile Ecosystem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7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 Laws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1451"/>
            <a:ext cx="8229600" cy="564712"/>
          </a:xfrm>
        </p:spPr>
        <p:txBody>
          <a:bodyPr/>
          <a:lstStyle/>
          <a:p>
            <a:r>
              <a:rPr lang="en-US" dirty="0" smtClean="0"/>
              <a:t>Link Ch 1b</a:t>
            </a:r>
            <a:endParaRPr lang="en-US" dirty="0"/>
          </a:p>
        </p:txBody>
      </p:sp>
      <p:pic>
        <p:nvPicPr>
          <p:cNvPr id="4" name="Picture 3" descr="Screen Shot 2014-12-24 at 8.4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5890"/>
            <a:ext cx="7950168" cy="3118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29481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USB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connection gives direct access to the phone's storage, in "debug" mode</a:t>
            </a:r>
          </a:p>
          <a:p>
            <a:r>
              <a:rPr lang="en-US" dirty="0" smtClean="0"/>
              <a:t>Commonly used by law enforcement to collect all data from a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8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Baseband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attacker can get close to your phone, she can:</a:t>
            </a:r>
          </a:p>
          <a:p>
            <a:pPr lvl="1"/>
            <a:r>
              <a:rPr lang="en-US" dirty="0" smtClean="0"/>
              <a:t>Trick your </a:t>
            </a:r>
            <a:r>
              <a:rPr lang="en-US" dirty="0"/>
              <a:t>p</a:t>
            </a:r>
            <a:r>
              <a:rPr lang="en-US" dirty="0" smtClean="0"/>
              <a:t>hone into connecting to a rogue cellu</a:t>
            </a:r>
            <a:r>
              <a:rPr lang="en-US" dirty="0"/>
              <a:t>l</a:t>
            </a:r>
            <a:r>
              <a:rPr lang="en-US" dirty="0" smtClean="0"/>
              <a:t>ar base station</a:t>
            </a:r>
          </a:p>
          <a:p>
            <a:r>
              <a:rPr lang="en-US" dirty="0" smtClean="0"/>
              <a:t>Baseband stack of radio chip hardware and firmware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, Bluetooth, GPS, Near Field Communication (NFC),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Web, Email, Contacts, </a:t>
            </a:r>
            <a:r>
              <a:rPr lang="en-US" dirty="0" smtClean="0"/>
              <a:t>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8. Most code is on the server side of apps</a:t>
            </a:r>
          </a:p>
          <a:p>
            <a:r>
              <a:rPr lang="en-US" dirty="0" smtClean="0"/>
              <a:t>Most bugs and security errors are there too</a:t>
            </a:r>
          </a:p>
          <a:p>
            <a:r>
              <a:rPr lang="en-US" dirty="0" smtClean="0"/>
              <a:t>9. Tech support will often give attackers access to your account or device with a phone call</a:t>
            </a:r>
          </a:p>
          <a:p>
            <a:pPr lvl="1"/>
            <a:r>
              <a:rPr lang="en-US" dirty="0" smtClean="0"/>
              <a:t>Social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 Honan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4638"/>
            <a:ext cx="5013569" cy="3311525"/>
          </a:xfrm>
        </p:spPr>
        <p:txBody>
          <a:bodyPr>
            <a:noAutofit/>
          </a:bodyPr>
          <a:lstStyle/>
          <a:p>
            <a:r>
              <a:rPr lang="en-US" sz="2800" dirty="0" smtClean="0"/>
              <a:t>Hackers social-engineered Amazon and Apple for password resets</a:t>
            </a:r>
          </a:p>
          <a:p>
            <a:r>
              <a:rPr lang="en-US" sz="2800" dirty="0" smtClean="0"/>
              <a:t>Google account deleted</a:t>
            </a:r>
          </a:p>
          <a:p>
            <a:r>
              <a:rPr lang="en-US" sz="2800" dirty="0" err="1" smtClean="0"/>
              <a:t>AppleID</a:t>
            </a:r>
            <a:r>
              <a:rPr lang="en-US" sz="2800" dirty="0" smtClean="0"/>
              <a:t> broken into</a:t>
            </a:r>
          </a:p>
          <a:p>
            <a:pPr lvl="1"/>
            <a:r>
              <a:rPr lang="en-US" sz="2400" dirty="0" smtClean="0"/>
              <a:t>Wiped iPhone, </a:t>
            </a:r>
            <a:r>
              <a:rPr lang="en-US" sz="2400" dirty="0" err="1" smtClean="0"/>
              <a:t>iPad</a:t>
            </a:r>
            <a:r>
              <a:rPr lang="en-US" sz="2400" dirty="0" smtClean="0"/>
              <a:t>, and MacBook</a:t>
            </a:r>
          </a:p>
          <a:p>
            <a:pPr lvl="1"/>
            <a:r>
              <a:rPr lang="en-US" sz="2400" dirty="0" smtClean="0"/>
              <a:t>Link Ch 1c</a:t>
            </a:r>
            <a:endParaRPr lang="en-US" sz="2400" dirty="0"/>
          </a:p>
        </p:txBody>
      </p:sp>
      <p:pic>
        <p:nvPicPr>
          <p:cNvPr id="4" name="Picture 3" descr="matHonan_v4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29" y="2814638"/>
            <a:ext cx="3028809" cy="3868615"/>
          </a:xfrm>
          <a:prstGeom prst="rect">
            <a:avLst/>
          </a:prstGeom>
        </p:spPr>
      </p:pic>
      <p:pic>
        <p:nvPicPr>
          <p:cNvPr id="5" name="Picture 4" descr="Screen Shot 2014-12-24 at 9.0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429020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4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Axway</a:t>
            </a:r>
            <a:r>
              <a:rPr lang="en-US" dirty="0" smtClean="0"/>
              <a:t> API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Linux-based server</a:t>
            </a:r>
          </a:p>
          <a:p>
            <a:r>
              <a:rPr lang="en-US" dirty="0" smtClean="0"/>
              <a:t>Performs protocol translation</a:t>
            </a:r>
          </a:p>
          <a:p>
            <a:r>
              <a:rPr lang="en-US" dirty="0" smtClean="0"/>
              <a:t>Can block attacks</a:t>
            </a:r>
          </a:p>
          <a:p>
            <a:r>
              <a:rPr lang="en-US" dirty="0" smtClean="0"/>
              <a:t>Recommended by author</a:t>
            </a:r>
          </a:p>
          <a:p>
            <a:pPr lvl="1"/>
            <a:r>
              <a:rPr lang="en-US" dirty="0" smtClean="0"/>
              <a:t>Links Ch 1d, 1e</a:t>
            </a:r>
            <a:endParaRPr lang="en-US" dirty="0"/>
          </a:p>
        </p:txBody>
      </p:sp>
      <p:pic>
        <p:nvPicPr>
          <p:cNvPr id="4" name="Picture 3" descr="axway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30" y="165100"/>
            <a:ext cx="22733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 Risks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4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are the primary attack surface for mobile devices</a:t>
            </a:r>
          </a:p>
          <a:p>
            <a:r>
              <a:rPr lang="en-US" dirty="0" smtClean="0"/>
              <a:t>Major security issues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Sensitive information leakage</a:t>
            </a:r>
          </a:p>
          <a:p>
            <a:pPr lvl="1"/>
            <a:r>
              <a:rPr lang="en-US" dirty="0" smtClean="0"/>
              <a:t>"Secure" on-device storage</a:t>
            </a:r>
          </a:p>
          <a:p>
            <a:pPr lvl="1"/>
            <a:r>
              <a:rPr lang="en-US" dirty="0" smtClean="0"/>
              <a:t>Weak authentication</a:t>
            </a:r>
          </a:p>
          <a:p>
            <a:pPr lvl="1"/>
            <a:r>
              <a:rPr lang="en-US" dirty="0" smtClean="0"/>
              <a:t>Failure to properly implement specs</a:t>
            </a:r>
          </a:p>
          <a:p>
            <a:pPr lvl="1"/>
            <a:r>
              <a:rPr lang="en-US" dirty="0" smtClean="0"/>
              <a:t>BYOD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2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v. Closed Platforms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12-24 at 9.4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577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7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v. Closed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is closed and more secure</a:t>
            </a:r>
          </a:p>
          <a:p>
            <a:pPr lvl="1"/>
            <a:r>
              <a:rPr lang="en-US" dirty="0" smtClean="0"/>
              <a:t>Code must be signed by Apple to run</a:t>
            </a:r>
          </a:p>
          <a:p>
            <a:pPr lvl="1"/>
            <a:r>
              <a:rPr lang="en-US" dirty="0" smtClean="0"/>
              <a:t>Has Address Space Layout Randomization (ASLR)</a:t>
            </a:r>
          </a:p>
          <a:p>
            <a:pPr lvl="1"/>
            <a:r>
              <a:rPr lang="en-US" dirty="0" smtClean="0"/>
              <a:t>Better code sandbox</a:t>
            </a:r>
          </a:p>
          <a:p>
            <a:pPr lvl="1"/>
            <a:r>
              <a:rPr lang="en-US" dirty="0" smtClean="0"/>
              <a:t>No shell</a:t>
            </a:r>
          </a:p>
          <a:p>
            <a:r>
              <a:rPr lang="en-US" dirty="0" smtClean="0"/>
              <a:t>Android is open and less secure</a:t>
            </a:r>
          </a:p>
          <a:p>
            <a:pPr lvl="1"/>
            <a:r>
              <a:rPr lang="en-US" dirty="0" smtClean="0"/>
              <a:t>Custom OS versions for each device manufacturer</a:t>
            </a:r>
          </a:p>
          <a:p>
            <a:pPr lvl="1"/>
            <a:r>
              <a:rPr lang="en-US" dirty="0" smtClean="0"/>
              <a:t>Updates often blocked by MNOs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6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09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4" y="1600200"/>
            <a:ext cx="8932356" cy="331801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2794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16"/>
          </a:xfrm>
        </p:spPr>
        <p:txBody>
          <a:bodyPr/>
          <a:lstStyle/>
          <a:p>
            <a:pPr lvl="0"/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846"/>
            <a:ext cx="8229600" cy="4934317"/>
          </a:xfrm>
        </p:spPr>
        <p:txBody>
          <a:bodyPr/>
          <a:lstStyle/>
          <a:p>
            <a:r>
              <a:rPr lang="en-US" dirty="0" smtClean="0"/>
              <a:t>Updates are essential for security</a:t>
            </a:r>
          </a:p>
          <a:p>
            <a:r>
              <a:rPr lang="en-US" dirty="0" smtClean="0"/>
              <a:t>Very big problem for Android</a:t>
            </a:r>
          </a:p>
          <a:p>
            <a:pPr lvl="1"/>
            <a:r>
              <a:rPr lang="en-US" dirty="0" smtClean="0"/>
              <a:t>Link Ch 1f</a:t>
            </a:r>
          </a:p>
          <a:p>
            <a:endParaRPr lang="en-US" dirty="0"/>
          </a:p>
        </p:txBody>
      </p:sp>
      <p:pic>
        <p:nvPicPr>
          <p:cNvPr id="4" name="Picture 3" descr="iOS-fragmenta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8436"/>
          <a:stretch/>
        </p:blipFill>
        <p:spPr>
          <a:xfrm>
            <a:off x="457200" y="3165153"/>
            <a:ext cx="347784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ndroid-fragment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3035"/>
          <a:stretch/>
        </p:blipFill>
        <p:spPr>
          <a:xfrm>
            <a:off x="4276457" y="3165153"/>
            <a:ext cx="4242306" cy="354787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108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appearing in the App Store, apps are</a:t>
            </a:r>
          </a:p>
          <a:p>
            <a:pPr lvl="1"/>
            <a:r>
              <a:rPr lang="en-US" dirty="0" smtClean="0"/>
              <a:t>Manually reviewed by Apple for flaws and malware</a:t>
            </a:r>
          </a:p>
          <a:p>
            <a:pPr lvl="1"/>
            <a:r>
              <a:rPr lang="en-US" dirty="0" smtClean="0"/>
              <a:t>Screened with a static analyzer</a:t>
            </a:r>
          </a:p>
          <a:p>
            <a:r>
              <a:rPr lang="en-US" dirty="0" smtClean="0"/>
              <a:t>Apps run in a sandbox</a:t>
            </a:r>
          </a:p>
          <a:p>
            <a:r>
              <a:rPr lang="en-US" dirty="0" smtClean="0"/>
              <a:t>Memory is segmented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3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Marketplace "Security"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4769"/>
            <a:ext cx="8229600" cy="1671394"/>
          </a:xfrm>
        </p:spPr>
        <p:txBody>
          <a:bodyPr/>
          <a:lstStyle/>
          <a:p>
            <a:r>
              <a:rPr lang="en-US" dirty="0" smtClean="0"/>
              <a:t>More than 42,000 apps in Google Play contain information-stealing trojans as of 2013</a:t>
            </a:r>
          </a:p>
          <a:p>
            <a:pPr lvl="1"/>
            <a:r>
              <a:rPr lang="en-US" dirty="0" smtClean="0"/>
              <a:t>Link Ch 1h</a:t>
            </a:r>
            <a:endParaRPr lang="en-US" dirty="0"/>
          </a:p>
        </p:txBody>
      </p:sp>
      <p:pic>
        <p:nvPicPr>
          <p:cNvPr id="4" name="Picture 3" descr="Screen Shot 2014-12-24 at 10.0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2" y="1600200"/>
            <a:ext cx="6443785" cy="252447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28524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7824"/>
          </a:xfrm>
        </p:spPr>
        <p:txBody>
          <a:bodyPr/>
          <a:lstStyle/>
          <a:p>
            <a:r>
              <a:rPr lang="en-US" dirty="0" smtClean="0"/>
              <a:t>Installing Apps from Untrusted Sources (Side-Loading)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2769"/>
            <a:ext cx="8229600" cy="3703394"/>
          </a:xfrm>
        </p:spPr>
        <p:txBody>
          <a:bodyPr/>
          <a:lstStyle/>
          <a:p>
            <a:r>
              <a:rPr lang="en-US" dirty="0" smtClean="0"/>
              <a:t>Android devices can install apps posted directly to the Web by developers</a:t>
            </a:r>
          </a:p>
          <a:p>
            <a:r>
              <a:rPr lang="en-US" dirty="0" smtClean="0"/>
              <a:t>Not screened by Google at all</a:t>
            </a:r>
          </a:p>
        </p:txBody>
      </p:sp>
    </p:spTree>
    <p:extLst>
      <p:ext uri="{BB962C8B-B14F-4D97-AF65-F5344CB8AC3E}">
        <p14:creationId xmlns:p14="http://schemas.microsoft.com/office/powerpoint/2010/main" val="3358681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Antivirus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8769"/>
            <a:ext cx="8229600" cy="2687394"/>
          </a:xfrm>
        </p:spPr>
        <p:txBody>
          <a:bodyPr/>
          <a:lstStyle/>
          <a:p>
            <a:r>
              <a:rPr lang="en-US" dirty="0" smtClean="0"/>
              <a:t>Many options</a:t>
            </a:r>
          </a:p>
          <a:p>
            <a:r>
              <a:rPr lang="en-US" dirty="0" smtClean="0"/>
              <a:t>Pick one and use it</a:t>
            </a:r>
          </a:p>
          <a:p>
            <a:pPr lvl="1"/>
            <a:r>
              <a:rPr lang="en-US" dirty="0" smtClean="0"/>
              <a:t>Link Ch 1i</a:t>
            </a:r>
            <a:endParaRPr lang="en-US" dirty="0"/>
          </a:p>
        </p:txBody>
      </p:sp>
      <p:pic>
        <p:nvPicPr>
          <p:cNvPr id="4" name="Picture 3" descr="Screen Shot 2014-12-24 at 10.0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53990"/>
            <a:ext cx="8229600" cy="15308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98678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Software from Device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923"/>
            <a:ext cx="8229600" cy="4133240"/>
          </a:xfrm>
        </p:spPr>
        <p:txBody>
          <a:bodyPr/>
          <a:lstStyle/>
          <a:p>
            <a:r>
              <a:rPr lang="en-US" dirty="0" smtClean="0"/>
              <a:t>Samsung added a </a:t>
            </a:r>
            <a:r>
              <a:rPr lang="en-US" dirty="0" err="1" smtClean="0"/>
              <a:t>TouchWiz</a:t>
            </a:r>
            <a:r>
              <a:rPr lang="en-US" dirty="0" smtClean="0"/>
              <a:t> overlay to some Android devices</a:t>
            </a:r>
          </a:p>
          <a:p>
            <a:r>
              <a:rPr lang="en-US" dirty="0" smtClean="0"/>
              <a:t>Introduced a serious vulnerability</a:t>
            </a:r>
          </a:p>
          <a:p>
            <a:pPr lvl="1"/>
            <a:r>
              <a:rPr lang="en-US" dirty="0" smtClean="0"/>
              <a:t>Link Ch 1j</a:t>
            </a:r>
            <a:endParaRPr lang="en-US" dirty="0"/>
          </a:p>
        </p:txBody>
      </p:sp>
      <p:pic>
        <p:nvPicPr>
          <p:cNvPr id="4" name="Picture 3" descr="Screen Shot 2014-12-24 at 10.0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83" y="4357076"/>
            <a:ext cx="5937716" cy="23836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5232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Sensitive Information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issues found in mobile devices</a:t>
            </a:r>
            <a:endParaRPr lang="en-US" dirty="0"/>
          </a:p>
        </p:txBody>
      </p:sp>
      <p:pic>
        <p:nvPicPr>
          <p:cNvPr id="4" name="Picture 3" descr="Screen Shot 2014-12-24 at 10.11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7" y="2643554"/>
            <a:ext cx="7658100" cy="3784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1200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dmesg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Samsung devices stored sensitive user-input data into device driver logs (the "</a:t>
            </a:r>
            <a:r>
              <a:rPr lang="en-US" dirty="0" err="1" smtClean="0"/>
              <a:t>dmesg</a:t>
            </a:r>
            <a:r>
              <a:rPr lang="en-US" dirty="0" smtClean="0"/>
              <a:t>" buffer)</a:t>
            </a:r>
          </a:p>
          <a:p>
            <a:r>
              <a:rPr lang="en-US" dirty="0" smtClean="0"/>
              <a:t>Those logs could be read by non-root users and other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18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8923"/>
            <a:ext cx="8229600" cy="3117240"/>
          </a:xfrm>
        </p:spPr>
        <p:txBody>
          <a:bodyPr/>
          <a:lstStyle/>
          <a:p>
            <a:r>
              <a:rPr lang="en-US" dirty="0" smtClean="0"/>
              <a:t>Software that sends information about device usage back to the carrier for "quality of service monitoring"</a:t>
            </a:r>
          </a:p>
          <a:p>
            <a:pPr lvl="1"/>
            <a:r>
              <a:rPr lang="en-US" dirty="0" smtClean="0"/>
              <a:t>Apparently including </a:t>
            </a:r>
            <a:r>
              <a:rPr lang="en-US" dirty="0" err="1" smtClean="0"/>
              <a:t>keylogging</a:t>
            </a:r>
            <a:endParaRPr lang="en-US" dirty="0" smtClean="0"/>
          </a:p>
          <a:p>
            <a:r>
              <a:rPr lang="en-US" dirty="0" smtClean="0"/>
              <a:t>Concerns emerged that this data was excessive and not handled properly</a:t>
            </a:r>
          </a:p>
          <a:p>
            <a:pPr lvl="1"/>
            <a:r>
              <a:rPr lang="en-US" dirty="0" smtClean="0"/>
              <a:t>Link Ch 1l</a:t>
            </a:r>
            <a:endParaRPr lang="en-US" dirty="0"/>
          </a:p>
        </p:txBody>
      </p:sp>
      <p:pic>
        <p:nvPicPr>
          <p:cNvPr id="4" name="Picture 3" descr="carrier-iq-1201-13227375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2" y="274638"/>
            <a:ext cx="7620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6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attacks rely on input to one app that does unexpected things when passed on to another app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injection to run code, including "</a:t>
            </a:r>
            <a:r>
              <a:rPr lang="en-US" dirty="0" err="1" smtClean="0"/>
              <a:t>eval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URL query strings that execute application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6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Insecurity of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1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3727"/>
            <a:ext cx="8229600" cy="346563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4580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"Secure" On-Device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on a mobile device is at risk</a:t>
            </a:r>
          </a:p>
          <a:p>
            <a:r>
              <a:rPr lang="en-US" dirty="0" smtClean="0"/>
              <a:t>Balance value of data with the risk</a:t>
            </a:r>
          </a:p>
          <a:p>
            <a:r>
              <a:rPr lang="en-US" dirty="0" smtClean="0"/>
              <a:t>Poor software has stored </a:t>
            </a:r>
          </a:p>
          <a:p>
            <a:pPr lvl="1"/>
            <a:r>
              <a:rPr lang="en-US" dirty="0" smtClean="0"/>
              <a:t>Hard-coded passwords</a:t>
            </a:r>
          </a:p>
          <a:p>
            <a:pPr lvl="1"/>
            <a:r>
              <a:rPr lang="en-US" dirty="0" smtClean="0"/>
              <a:t>AES encryption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054"/>
          </a:xfrm>
        </p:spPr>
        <p:txBody>
          <a:bodyPr/>
          <a:lstStyle/>
          <a:p>
            <a:r>
              <a:rPr lang="en-US" dirty="0" smtClean="0"/>
              <a:t>Advice for Storing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232"/>
            <a:ext cx="8229600" cy="4738932"/>
          </a:xfrm>
        </p:spPr>
        <p:txBody>
          <a:bodyPr/>
          <a:lstStyle/>
          <a:p>
            <a:r>
              <a:rPr lang="en-US" dirty="0" smtClean="0"/>
              <a:t>Don't do it (if possible)</a:t>
            </a:r>
          </a:p>
          <a:p>
            <a:r>
              <a:rPr lang="en-US" dirty="0" smtClean="0"/>
              <a:t>Use existing storage facilities</a:t>
            </a:r>
          </a:p>
          <a:p>
            <a:pPr lvl="1"/>
            <a:r>
              <a:rPr lang="en-US" dirty="0" smtClean="0"/>
              <a:t>Like iOS </a:t>
            </a:r>
            <a:r>
              <a:rPr lang="en-US" dirty="0" err="1" smtClean="0"/>
              <a:t>KeyChain</a:t>
            </a:r>
            <a:endParaRPr lang="en-US" dirty="0" smtClean="0"/>
          </a:p>
          <a:p>
            <a:pPr lvl="1"/>
            <a:r>
              <a:rPr lang="en-US" dirty="0" smtClean="0"/>
              <a:t>Much safer than custom code</a:t>
            </a:r>
          </a:p>
          <a:p>
            <a:r>
              <a:rPr lang="en-US" dirty="0" smtClean="0"/>
              <a:t>Use specially designed hardware to store secrets</a:t>
            </a:r>
          </a:p>
          <a:p>
            <a:pPr lvl="1"/>
            <a:r>
              <a:rPr lang="en-US" dirty="0" smtClean="0"/>
              <a:t>SE (Secure Element) chip can be embedded in device, or on a SIM or SD card</a:t>
            </a:r>
          </a:p>
          <a:p>
            <a:pPr lvl="1"/>
            <a:r>
              <a:rPr lang="en-US" dirty="0" smtClean="0"/>
              <a:t>Good security, if implemented correctly</a:t>
            </a:r>
          </a:p>
          <a:p>
            <a:pPr lvl="2"/>
            <a:r>
              <a:rPr lang="en-US" dirty="0" smtClean="0"/>
              <a:t>Link Ch 1m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35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Weak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Falsely assume that tokens on the mobile device are secret</a:t>
            </a:r>
          </a:p>
          <a:p>
            <a:pPr lvl="1"/>
            <a:r>
              <a:rPr lang="en-US" dirty="0" smtClean="0"/>
              <a:t>Mobile Device Number (MDN)</a:t>
            </a:r>
          </a:p>
          <a:p>
            <a:pPr lvl="1"/>
            <a:r>
              <a:rPr lang="en-US" dirty="0" smtClean="0"/>
              <a:t>Allowed password resets without a security question</a:t>
            </a:r>
          </a:p>
          <a:p>
            <a:r>
              <a:rPr lang="en-US" dirty="0" smtClean="0"/>
              <a:t>Popular authentication standards</a:t>
            </a:r>
          </a:p>
          <a:p>
            <a:pPr lvl="1"/>
            <a:r>
              <a:rPr lang="en-US" dirty="0" err="1" smtClean="0"/>
              <a:t>Oauth</a:t>
            </a:r>
            <a:endParaRPr lang="en-US" dirty="0" smtClean="0"/>
          </a:p>
          <a:p>
            <a:pPr lvl="1"/>
            <a:r>
              <a:rPr lang="en-US" dirty="0" smtClean="0"/>
              <a:t>SAML</a:t>
            </a:r>
          </a:p>
          <a:p>
            <a:r>
              <a:rPr lang="en-US" dirty="0" smtClean="0"/>
              <a:t>Security will be analyzed in 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Exposed ICC-ID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2615"/>
            <a:ext cx="8229600" cy="733548"/>
          </a:xfrm>
        </p:spPr>
        <p:txBody>
          <a:bodyPr/>
          <a:lstStyle/>
          <a:p>
            <a:r>
              <a:rPr lang="en-US" dirty="0" smtClean="0"/>
              <a:t>Ch 1n</a:t>
            </a:r>
            <a:endParaRPr lang="en-US" dirty="0"/>
          </a:p>
        </p:txBody>
      </p:sp>
      <p:pic>
        <p:nvPicPr>
          <p:cNvPr id="4" name="Picture 3" descr="Screen Shot 2014-12-24 at 10.3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8" y="1600200"/>
            <a:ext cx="8077200" cy="208064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18k3boqo0j58p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8" y="3963188"/>
            <a:ext cx="7870090" cy="11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0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208"/>
          </a:xfrm>
        </p:spPr>
        <p:txBody>
          <a:bodyPr/>
          <a:lstStyle/>
          <a:p>
            <a:r>
              <a:rPr lang="en-US" dirty="0" err="1" smtClean="0"/>
              <a:t>Weev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5262" cy="4525963"/>
          </a:xfrm>
        </p:spPr>
        <p:txBody>
          <a:bodyPr/>
          <a:lstStyle/>
          <a:p>
            <a:r>
              <a:rPr lang="en-US" dirty="0" smtClean="0"/>
              <a:t>Sentenced to 41 months in prison for the AT&amp;T "hack"</a:t>
            </a:r>
          </a:p>
          <a:p>
            <a:r>
              <a:rPr lang="en-US" dirty="0" smtClean="0"/>
              <a:t>Released early because the venue (New Jersey) was improper </a:t>
            </a:r>
          </a:p>
          <a:p>
            <a:pPr lvl="1"/>
            <a:r>
              <a:rPr lang="en-US" dirty="0" smtClean="0"/>
              <a:t>Link Ch 1o</a:t>
            </a:r>
            <a:endParaRPr lang="en-US" dirty="0"/>
          </a:p>
        </p:txBody>
      </p:sp>
      <p:pic>
        <p:nvPicPr>
          <p:cNvPr id="4" name="Picture 3" descr="Screen Shot 2014-12-24 at 10.4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191846"/>
            <a:ext cx="4749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16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Failure to Properly Implement Specs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cleartext username and password in a "WS-Security" header (link Ch 1p)</a:t>
            </a:r>
          </a:p>
          <a:p>
            <a:r>
              <a:rPr lang="en-US" dirty="0" smtClean="0"/>
              <a:t> Leaving debug mode on in production systems</a:t>
            </a:r>
          </a:p>
          <a:p>
            <a:pPr lvl="1"/>
            <a:r>
              <a:rPr lang="en-US" dirty="0" smtClean="0"/>
              <a:t>SSL certificate validation disabled</a:t>
            </a:r>
          </a:p>
          <a:p>
            <a:r>
              <a:rPr lang="en-US" dirty="0" smtClean="0"/>
              <a:t>Fast development leads to insecure code</a:t>
            </a:r>
          </a:p>
          <a:p>
            <a:pPr lvl="1"/>
            <a:r>
              <a:rPr lang="en-US" dirty="0" smtClean="0"/>
              <a:t>Speed to market is valued more highly than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8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Tablet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76461"/>
            <a:ext cx="8229600" cy="538163"/>
          </a:xfrm>
        </p:spPr>
        <p:txBody>
          <a:bodyPr>
            <a:normAutofit/>
          </a:bodyPr>
          <a:lstStyle/>
          <a:p>
            <a:r>
              <a:rPr lang="en-US" dirty="0" smtClean="0"/>
              <a:t>Link Ch 1q</a:t>
            </a:r>
            <a:endParaRPr lang="en-US" dirty="0"/>
          </a:p>
        </p:txBody>
      </p:sp>
      <p:pic>
        <p:nvPicPr>
          <p:cNvPr id="4" name="Picture 3" descr="Screen-Shot-2014-11-24-at-4.06.09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" y="1535104"/>
            <a:ext cx="8225692" cy="43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BYOD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Your Own Device to work</a:t>
            </a:r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dirty="0" smtClean="0"/>
              <a:t>Keep sensitive data on servers</a:t>
            </a:r>
          </a:p>
          <a:p>
            <a:pPr lvl="1"/>
            <a:r>
              <a:rPr lang="en-US" dirty="0" smtClean="0"/>
              <a:t>Only put </a:t>
            </a:r>
            <a:r>
              <a:rPr lang="en-US" dirty="0" err="1" smtClean="0"/>
              <a:t>nonsensitive</a:t>
            </a:r>
            <a:r>
              <a:rPr lang="en-US" dirty="0" smtClean="0"/>
              <a:t> data on mobile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2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Mobile Device Management (MDM)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6" y="1600200"/>
            <a:ext cx="3118338" cy="4525963"/>
          </a:xfrm>
        </p:spPr>
        <p:txBody>
          <a:bodyPr/>
          <a:lstStyle/>
          <a:p>
            <a:r>
              <a:rPr lang="en-US" dirty="0" smtClean="0"/>
              <a:t>Enterprise solutions to centrally administer mobile devices</a:t>
            </a:r>
          </a:p>
          <a:p>
            <a:r>
              <a:rPr lang="en-US" dirty="0" smtClean="0"/>
              <a:t>Important but  immature field</a:t>
            </a:r>
          </a:p>
          <a:p>
            <a:pPr lvl="1"/>
            <a:r>
              <a:rPr lang="en-US" dirty="0" smtClean="0"/>
              <a:t>Link Ch 1r</a:t>
            </a:r>
            <a:endParaRPr lang="en-US" dirty="0"/>
          </a:p>
        </p:txBody>
      </p:sp>
      <p:pic>
        <p:nvPicPr>
          <p:cNvPr id="4" name="Picture 3" descr="Gartner_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23" y="1484923"/>
            <a:ext cx="5373077" cy="53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Countermeasures for App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769"/>
            <a:ext cx="8229600" cy="4211394"/>
          </a:xfrm>
        </p:spPr>
        <p:txBody>
          <a:bodyPr/>
          <a:lstStyle/>
          <a:p>
            <a:r>
              <a:rPr lang="en-US" dirty="0" smtClean="0"/>
              <a:t>Architecture and design</a:t>
            </a:r>
          </a:p>
          <a:p>
            <a:pPr lvl="1"/>
            <a:r>
              <a:rPr lang="en-US" dirty="0" smtClean="0"/>
              <a:t>Align architecture with value of assets in play</a:t>
            </a:r>
          </a:p>
          <a:p>
            <a:r>
              <a:rPr lang="en-US" dirty="0" err="1" smtClean="0"/>
              <a:t>Input/Output</a:t>
            </a:r>
            <a:r>
              <a:rPr lang="en-US" dirty="0" smtClean="0"/>
              <a:t> validation</a:t>
            </a:r>
          </a:p>
          <a:p>
            <a:r>
              <a:rPr lang="en-US" dirty="0" smtClean="0"/>
              <a:t>Caching and logging</a:t>
            </a:r>
          </a:p>
          <a:p>
            <a:pPr lvl="1"/>
            <a:r>
              <a:rPr lang="en-US" dirty="0" smtClean="0"/>
              <a:t>Disable or mitigate logging of confidential data</a:t>
            </a:r>
          </a:p>
          <a:p>
            <a:r>
              <a:rPr lang="en-US" dirty="0" smtClean="0"/>
              <a:t>Error handling</a:t>
            </a:r>
          </a:p>
          <a:p>
            <a:pPr lvl="1"/>
            <a:r>
              <a:rPr lang="en-US" dirty="0" smtClean="0"/>
              <a:t>Don't just fail-open; enforce security checks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8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Mobile Risk 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9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Countermeasures for App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4769"/>
            <a:ext cx="8229600" cy="4211394"/>
          </a:xfrm>
        </p:spPr>
        <p:txBody>
          <a:bodyPr/>
          <a:lstStyle/>
          <a:p>
            <a:r>
              <a:rPr lang="en-US" dirty="0" smtClean="0"/>
              <a:t>Device loss or capture</a:t>
            </a:r>
          </a:p>
          <a:p>
            <a:pPr lvl="1"/>
            <a:r>
              <a:rPr lang="en-US" dirty="0" smtClean="0"/>
              <a:t>Prepare for phone theft</a:t>
            </a:r>
          </a:p>
          <a:p>
            <a:pPr lvl="1"/>
            <a:r>
              <a:rPr lang="en-US" dirty="0" smtClean="0"/>
              <a:t>Enable remote wipe of your data</a:t>
            </a:r>
          </a:p>
          <a:p>
            <a:r>
              <a:rPr lang="en-US" dirty="0" smtClean="0"/>
              <a:t>Server-side strength</a:t>
            </a:r>
          </a:p>
          <a:p>
            <a:pPr lvl="1"/>
            <a:r>
              <a:rPr lang="en-US" dirty="0" smtClean="0"/>
              <a:t>Implement strong controls </a:t>
            </a:r>
          </a:p>
          <a:p>
            <a:pPr lvl="1"/>
            <a:r>
              <a:rPr lang="en-US" dirty="0" smtClean="0"/>
              <a:t>Application-level protections</a:t>
            </a:r>
          </a:p>
          <a:p>
            <a:pPr lvl="1"/>
            <a:r>
              <a:rPr lang="en-US" dirty="0" smtClean="0"/>
              <a:t>Strengthen self-help password reset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8.1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6877"/>
            <a:ext cx="8229600" cy="304800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9808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Native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languages like Java operate in a virtual machine</a:t>
            </a:r>
          </a:p>
          <a:p>
            <a:pPr lvl="1"/>
            <a:r>
              <a:rPr lang="en-US" dirty="0" smtClean="0"/>
              <a:t>Run in a sandbox</a:t>
            </a:r>
          </a:p>
          <a:p>
            <a:pPr lvl="1"/>
            <a:r>
              <a:rPr lang="en-US" dirty="0" smtClean="0"/>
              <a:t>Limited access to resources</a:t>
            </a:r>
          </a:p>
          <a:p>
            <a:r>
              <a:rPr lang="en-US" dirty="0" smtClean="0"/>
              <a:t>Other languages like Objective-C run directly on the OS</a:t>
            </a:r>
          </a:p>
          <a:p>
            <a:pPr lvl="1"/>
            <a:r>
              <a:rPr lang="en-US" dirty="0" smtClean="0"/>
              <a:t>More access to resources</a:t>
            </a:r>
          </a:p>
          <a:p>
            <a:pPr lvl="1"/>
            <a:r>
              <a:rPr lang="en-US" dirty="0" smtClean="0"/>
              <a:t>Less safe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OS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running in a browser has limited access to the OS</a:t>
            </a:r>
          </a:p>
          <a:p>
            <a:pPr lvl="1"/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File system access</a:t>
            </a:r>
          </a:p>
          <a:p>
            <a:pPr lvl="1"/>
            <a:r>
              <a:rPr lang="en-US" dirty="0" smtClean="0"/>
              <a:t>Interprocess communications</a:t>
            </a:r>
          </a:p>
          <a:p>
            <a:pPr lvl="1"/>
            <a:r>
              <a:rPr lang="en-US" dirty="0" smtClean="0"/>
              <a:t>System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9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Internet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devices commonly use the mobile carrier's network and public </a:t>
            </a:r>
            <a:r>
              <a:rPr lang="en-US" dirty="0" err="1" smtClean="0"/>
              <a:t>WiFi</a:t>
            </a:r>
            <a:r>
              <a:rPr lang="en-US" dirty="0" smtClean="0"/>
              <a:t> networks to connect to the Internet</a:t>
            </a:r>
          </a:p>
          <a:p>
            <a:r>
              <a:rPr lang="en-US" dirty="0" smtClean="0"/>
              <a:t>Increased opportunity for Man-in-the-Middle (</a:t>
            </a:r>
            <a:r>
              <a:rPr lang="en-US" dirty="0" err="1" smtClean="0"/>
              <a:t>MiTM</a:t>
            </a:r>
            <a:r>
              <a:rPr lang="en-US" dirty="0" smtClean="0"/>
              <a:t>) attacks</a:t>
            </a:r>
          </a:p>
          <a:p>
            <a:r>
              <a:rPr lang="en-US" dirty="0" smtClean="0"/>
              <a:t>Most mobile threats are variations on </a:t>
            </a:r>
            <a:r>
              <a:rPr lang="en-US" dirty="0" err="1" smtClean="0"/>
              <a:t>MiTM</a:t>
            </a:r>
            <a:endParaRPr lang="en-US" dirty="0" smtClean="0"/>
          </a:p>
          <a:p>
            <a:pPr lvl="1"/>
            <a:r>
              <a:rPr lang="en-US" dirty="0" err="1" smtClean="0"/>
              <a:t>MiTB</a:t>
            </a:r>
            <a:r>
              <a:rPr lang="en-US" dirty="0" smtClean="0"/>
              <a:t> (Man in the Browser)</a:t>
            </a:r>
          </a:p>
          <a:p>
            <a:pPr lvl="1"/>
            <a:r>
              <a:rPr lang="en-US" dirty="0" err="1" smtClean="0"/>
              <a:t>MiTOS</a:t>
            </a:r>
            <a:r>
              <a:rPr lang="en-US" dirty="0" smtClean="0"/>
              <a:t> (Man in the 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1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1226</Words>
  <Application>Microsoft Macintosh PowerPoint</Application>
  <PresentationFormat>On-screen Show (4:3)</PresentationFormat>
  <Paragraphs>214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Ch 1: The Mobile Risk Ecosystem</vt:lpstr>
      <vt:lpstr>The Mobile Ecosystem</vt:lpstr>
      <vt:lpstr>Popularity of Mobile Devices</vt:lpstr>
      <vt:lpstr>Insecurity of Mobile Devices</vt:lpstr>
      <vt:lpstr>The Mobile Risk Model</vt:lpstr>
      <vt:lpstr>Mobile Network Architecture</vt:lpstr>
      <vt:lpstr>1. Native Code</vt:lpstr>
      <vt:lpstr>2. OS Access</vt:lpstr>
      <vt:lpstr>3. Internet Access</vt:lpstr>
      <vt:lpstr>Risk Model</vt:lpstr>
      <vt:lpstr>Stakeholders</vt:lpstr>
      <vt:lpstr>Assets</vt:lpstr>
      <vt:lpstr>Attack Surfaces</vt:lpstr>
      <vt:lpstr>Attack Surface</vt:lpstr>
      <vt:lpstr>Security in Development Lifecycle</vt:lpstr>
      <vt:lpstr>Special Risks</vt:lpstr>
      <vt:lpstr>Anthony Weiner</vt:lpstr>
      <vt:lpstr>Areas of RIsk</vt:lpstr>
      <vt:lpstr>1. Physical Access</vt:lpstr>
      <vt:lpstr>The 10 Laws of Security</vt:lpstr>
      <vt:lpstr>5. USB Port</vt:lpstr>
      <vt:lpstr>4. Baseband Attack</vt:lpstr>
      <vt:lpstr>2. Web, Email, Contacts, SMS</vt:lpstr>
      <vt:lpstr>Mat Honan</vt:lpstr>
      <vt:lpstr>Axway API Gateway</vt:lpstr>
      <vt:lpstr>App Risks</vt:lpstr>
      <vt:lpstr>App Risks</vt:lpstr>
      <vt:lpstr>Open v. Closed Platforms</vt:lpstr>
      <vt:lpstr>Open v. Closed Platforms</vt:lpstr>
      <vt:lpstr>Fragmentation</vt:lpstr>
      <vt:lpstr>App Store Security</vt:lpstr>
      <vt:lpstr>Google Marketplace "Security"</vt:lpstr>
      <vt:lpstr>Installing Apps from Untrusted Sources (Side-Loading)</vt:lpstr>
      <vt:lpstr>Android Antivirus</vt:lpstr>
      <vt:lpstr>Custom Software from Device Manufacturers</vt:lpstr>
      <vt:lpstr>Sensitive Information Leakage</vt:lpstr>
      <vt:lpstr>dmesg</vt:lpstr>
      <vt:lpstr>PowerPoint Presentation</vt:lpstr>
      <vt:lpstr>Input Validation</vt:lpstr>
      <vt:lpstr>"Secure" On-Device Storage</vt:lpstr>
      <vt:lpstr>Advice for Storing Sensitive Data</vt:lpstr>
      <vt:lpstr>Weak Authentication</vt:lpstr>
      <vt:lpstr>Exposed ICC-ID Numbers</vt:lpstr>
      <vt:lpstr>Weev</vt:lpstr>
      <vt:lpstr>Failure to Properly Implement Specs</vt:lpstr>
      <vt:lpstr>Android Tablet Vulnerabilities</vt:lpstr>
      <vt:lpstr>BYOD</vt:lpstr>
      <vt:lpstr>Mobile Device Management (MDM)</vt:lpstr>
      <vt:lpstr>Key Countermeasures for App Developers</vt:lpstr>
      <vt:lpstr>Key Countermeasures for App Developers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112</cp:revision>
  <dcterms:created xsi:type="dcterms:W3CDTF">2014-12-24T16:02:14Z</dcterms:created>
  <dcterms:modified xsi:type="dcterms:W3CDTF">2014-12-24T19:06:39Z</dcterms:modified>
</cp:coreProperties>
</file>