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1"/>
  </p:notes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4" r:id="rId9"/>
    <p:sldId id="260" r:id="rId10"/>
    <p:sldId id="265" r:id="rId11"/>
    <p:sldId id="266" r:id="rId12"/>
    <p:sldId id="267" r:id="rId13"/>
    <p:sldId id="366" r:id="rId14"/>
    <p:sldId id="367" r:id="rId15"/>
    <p:sldId id="268" r:id="rId16"/>
    <p:sldId id="270" r:id="rId17"/>
    <p:sldId id="272" r:id="rId18"/>
    <p:sldId id="271" r:id="rId19"/>
    <p:sldId id="273" r:id="rId20"/>
    <p:sldId id="269" r:id="rId21"/>
    <p:sldId id="274" r:id="rId22"/>
    <p:sldId id="275" r:id="rId23"/>
    <p:sldId id="276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379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85" r:id="rId63"/>
    <p:sldId id="386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FF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9" autoAdjust="0"/>
    <p:restoredTop sz="94737" autoAdjust="0"/>
  </p:normalViewPr>
  <p:slideViewPr>
    <p:cSldViewPr snapToGrid="0" snapToObjects="1">
      <p:cViewPr varScale="1">
        <p:scale>
          <a:sx n="72" d="100"/>
          <a:sy n="72" d="100"/>
        </p:scale>
        <p:origin x="-26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4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slide" Target="slides/slide109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openxmlformats.org/officeDocument/2006/relationships/notesMaster" Target="notesMasters/notesMaster1.xml"/><Relationship Id="rId112" Type="http://schemas.openxmlformats.org/officeDocument/2006/relationships/printerSettings" Target="printerSettings/printerSettings1.bin"/><Relationship Id="rId113" Type="http://schemas.openxmlformats.org/officeDocument/2006/relationships/presProps" Target="presProps.xml"/><Relationship Id="rId114" Type="http://schemas.openxmlformats.org/officeDocument/2006/relationships/viewProps" Target="viewProps.xml"/><Relationship Id="rId115" Type="http://schemas.openxmlformats.org/officeDocument/2006/relationships/theme" Target="theme/theme1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27377-594C-6F44-97BE-8EF931D5164D}" type="datetimeFigureOut">
              <a:rPr lang="en-US" smtClean="0"/>
              <a:t>2/18/15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09F34-723A-054B-9E24-730575998F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639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09F34-723A-054B-9E24-730575998FD3}" type="slidenum">
              <a:rPr lang="en-US" smtClean="0"/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838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2/18/15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989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2/18/15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050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2/18/15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6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2/18/15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12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2/18/15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629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2/18/15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1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2/18/15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00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2/18/15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180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2/18/15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854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2/18/15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783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2/18/15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887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C2C47-2840-9045-93D0-9E56F1EDACA4}" type="datetimeFigureOut">
              <a:rPr lang="en-US" smtClean="0"/>
              <a:t>2/18/15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86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6217"/>
            <a:ext cx="7772400" cy="1470025"/>
          </a:xfrm>
        </p:spPr>
        <p:txBody>
          <a:bodyPr/>
          <a:lstStyle/>
          <a:p>
            <a:r>
              <a:rPr lang="en-US" dirty="0" smtClean="0"/>
              <a:t>Ch 4: Android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06052" y="3886199"/>
            <a:ext cx="4052148" cy="2483489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CNIT 128:</a:t>
            </a:r>
          </a:p>
          <a:p>
            <a:r>
              <a:rPr lang="en-US" sz="4400" dirty="0" smtClean="0">
                <a:solidFill>
                  <a:schemeClr val="tx1"/>
                </a:solidFill>
              </a:rPr>
              <a:t>Hacking Mobile </a:t>
            </a:r>
            <a:r>
              <a:rPr lang="en-US" sz="4400" dirty="0" smtClean="0">
                <a:solidFill>
                  <a:schemeClr val="tx1"/>
                </a:solidFill>
              </a:rPr>
              <a:t>Devices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rev. 2-18-15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 descr="tex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657" y="3153819"/>
            <a:ext cx="2844800" cy="34925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4024669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Security Model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04153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Information Leakage via Insecure Components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523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63799"/>
            <a:ext cx="8229600" cy="762364"/>
          </a:xfrm>
        </p:spPr>
        <p:txBody>
          <a:bodyPr/>
          <a:lstStyle/>
          <a:p>
            <a:r>
              <a:rPr lang="en-US" dirty="0" smtClean="0"/>
              <a:t>Link Ch 4z70</a:t>
            </a:r>
            <a:endParaRPr lang="en-US" dirty="0"/>
          </a:p>
        </p:txBody>
      </p:sp>
      <p:pic>
        <p:nvPicPr>
          <p:cNvPr id="4" name="Picture 3" descr="Screen Shot 2015-02-10 at 8.18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61" y="123393"/>
            <a:ext cx="6426200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809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content:// URI Scheme Leaks Contents of SD Card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63221"/>
            <a:ext cx="8229600" cy="1462942"/>
          </a:xfrm>
        </p:spPr>
        <p:txBody>
          <a:bodyPr/>
          <a:lstStyle/>
          <a:p>
            <a:r>
              <a:rPr lang="en-US" dirty="0" smtClean="0"/>
              <a:t>Link Ch 4z71</a:t>
            </a:r>
            <a:endParaRPr lang="en-US" dirty="0"/>
          </a:p>
        </p:txBody>
      </p:sp>
      <p:pic>
        <p:nvPicPr>
          <p:cNvPr id="4" name="Picture 3" descr="Screen Shot 2015-02-10 at 8.21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85841"/>
            <a:ext cx="8038153" cy="201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01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content:// URI Scheme Information Disclosure Countermeasures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5067"/>
            <a:ext cx="8229600" cy="4111096"/>
          </a:xfrm>
        </p:spPr>
        <p:txBody>
          <a:bodyPr/>
          <a:lstStyle/>
          <a:p>
            <a:r>
              <a:rPr lang="en-US" dirty="0" smtClean="0"/>
              <a:t>Patched poorly in 2.3, and re-patched in 2.3.4</a:t>
            </a:r>
          </a:p>
          <a:p>
            <a:r>
              <a:rPr lang="en-US" dirty="0" smtClean="0"/>
              <a:t>End user can do these things:</a:t>
            </a:r>
          </a:p>
          <a:p>
            <a:pPr lvl="1"/>
            <a:r>
              <a:rPr lang="en-US" dirty="0" smtClean="0"/>
              <a:t>Use a different browser, such as Opera</a:t>
            </a:r>
          </a:p>
          <a:p>
            <a:pPr lvl="1"/>
            <a:r>
              <a:rPr lang="en-US" dirty="0" smtClean="0"/>
              <a:t>Disable JavaScript in the Android browser (impractical)</a:t>
            </a:r>
          </a:p>
          <a:p>
            <a:pPr lvl="1"/>
            <a:r>
              <a:rPr lang="en-US" dirty="0" smtClean="0"/>
              <a:t>Unmount the SD card (impractical because many apps need it)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057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Mitigation v. </a:t>
            </a:r>
            <a:br>
              <a:rPr lang="en-US" dirty="0" smtClean="0"/>
            </a:br>
            <a:r>
              <a:rPr lang="en-US" dirty="0" smtClean="0"/>
              <a:t>Information Leakage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2000"/>
            <a:ext cx="8229600" cy="4094163"/>
          </a:xfrm>
        </p:spPr>
        <p:txBody>
          <a:bodyPr/>
          <a:lstStyle/>
          <a:p>
            <a:r>
              <a:rPr lang="en-US" dirty="0" smtClean="0"/>
              <a:t>Logs</a:t>
            </a:r>
          </a:p>
          <a:p>
            <a:pPr lvl="1"/>
            <a:r>
              <a:rPr lang="en-US" dirty="0" smtClean="0"/>
              <a:t>Don't log sensitive info.</a:t>
            </a:r>
          </a:p>
          <a:p>
            <a:r>
              <a:rPr lang="en-US" dirty="0" smtClean="0"/>
              <a:t>Files, shared preferences, and SQLite databases</a:t>
            </a:r>
          </a:p>
          <a:p>
            <a:pPr lvl="1"/>
            <a:r>
              <a:rPr lang="en-US" dirty="0" smtClean="0"/>
              <a:t>Don't store sensitive info. in plaintext</a:t>
            </a:r>
          </a:p>
          <a:p>
            <a:pPr lvl="1"/>
            <a:r>
              <a:rPr lang="en-US" dirty="0" smtClean="0"/>
              <a:t>Don't create globally readable or writeable files</a:t>
            </a:r>
          </a:p>
          <a:p>
            <a:pPr lvl="1"/>
            <a:r>
              <a:rPr lang="en-US" dirty="0" smtClean="0"/>
              <a:t>Don't store sensitive info. on SD card without encrypting it properly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020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7895"/>
          </a:xfrm>
        </p:spPr>
        <p:txBody>
          <a:bodyPr>
            <a:noAutofit/>
          </a:bodyPr>
          <a:lstStyle/>
          <a:p>
            <a:r>
              <a:rPr lang="en-US" dirty="0"/>
              <a:t>General Mitigation v. </a:t>
            </a:r>
            <a:br>
              <a:rPr lang="en-US" dirty="0"/>
            </a:br>
            <a:r>
              <a:rPr lang="en-US" dirty="0"/>
              <a:t>Information Leakage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dirty="0" smtClean="0"/>
              <a:t>WebKit (WebView)</a:t>
            </a:r>
          </a:p>
          <a:p>
            <a:pPr lvl="1"/>
            <a:r>
              <a:rPr lang="en-US" dirty="0" smtClean="0"/>
              <a:t>WebView is the Android class that displays Web pages in WebKit</a:t>
            </a:r>
            <a:endParaRPr lang="en-US" dirty="0"/>
          </a:p>
          <a:p>
            <a:pPr lvl="1"/>
            <a:r>
              <a:rPr lang="en-US" dirty="0" smtClean="0"/>
              <a:t>Apps should clear the cache periodically if it's used to view sensitive websites</a:t>
            </a:r>
          </a:p>
          <a:p>
            <a:pPr lvl="1"/>
            <a:r>
              <a:rPr lang="en-US" dirty="0" smtClean="0"/>
              <a:t>App can disable caching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635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7762"/>
          </a:xfrm>
        </p:spPr>
        <p:txBody>
          <a:bodyPr>
            <a:noAutofit/>
          </a:bodyPr>
          <a:lstStyle/>
          <a:p>
            <a:r>
              <a:rPr lang="en-US" dirty="0" smtClean="0"/>
              <a:t>General Mitigation v. </a:t>
            </a:r>
            <a:br>
              <a:rPr lang="en-US" dirty="0" smtClean="0"/>
            </a:br>
            <a:r>
              <a:rPr lang="en-US" dirty="0" smtClean="0"/>
              <a:t>Information Leakage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0267"/>
            <a:ext cx="8229600" cy="4415896"/>
          </a:xfrm>
        </p:spPr>
        <p:txBody>
          <a:bodyPr/>
          <a:lstStyle/>
          <a:p>
            <a:r>
              <a:rPr lang="en-US" dirty="0" smtClean="0"/>
              <a:t>WebKit (WebView) continued</a:t>
            </a:r>
          </a:p>
          <a:p>
            <a:pPr lvl="1"/>
            <a:r>
              <a:rPr lang="en-US" dirty="0"/>
              <a:t>WebKit stores sensitive data in the app's data directory, including</a:t>
            </a:r>
          </a:p>
          <a:p>
            <a:pPr lvl="2"/>
            <a:r>
              <a:rPr lang="en-US" dirty="0"/>
              <a:t>Previously entered form data</a:t>
            </a:r>
          </a:p>
          <a:p>
            <a:pPr lvl="2"/>
            <a:r>
              <a:rPr lang="en-US" dirty="0"/>
              <a:t>HTTP authentication credentials</a:t>
            </a:r>
          </a:p>
          <a:p>
            <a:pPr lvl="2"/>
            <a:r>
              <a:rPr lang="en-US" dirty="0"/>
              <a:t>Cookies</a:t>
            </a:r>
          </a:p>
          <a:p>
            <a:pPr lvl="1"/>
            <a:r>
              <a:rPr lang="en-US" dirty="0" smtClean="0"/>
              <a:t>On a non-rooted device, other apps won't be able to steal data from the WebKit data store</a:t>
            </a:r>
          </a:p>
          <a:p>
            <a:pPr lvl="1"/>
            <a:r>
              <a:rPr lang="en-US" dirty="0" smtClean="0"/>
              <a:t>But if a phone is stolen and rooted, that data can be taken</a:t>
            </a:r>
          </a:p>
        </p:txBody>
      </p:sp>
    </p:spTree>
    <p:extLst>
      <p:ext uri="{BB962C8B-B14F-4D97-AF65-F5344CB8AC3E}">
        <p14:creationId xmlns:p14="http://schemas.microsoft.com/office/powerpoint/2010/main" val="318079200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Autofit/>
          </a:bodyPr>
          <a:lstStyle/>
          <a:p>
            <a:r>
              <a:rPr lang="en-US" dirty="0" smtClean="0"/>
              <a:t>General Mitigation v. </a:t>
            </a:r>
            <a:br>
              <a:rPr lang="en-US" dirty="0" smtClean="0"/>
            </a:br>
            <a:r>
              <a:rPr lang="en-US" dirty="0" smtClean="0"/>
              <a:t>Information Leakage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2667"/>
            <a:ext cx="8229600" cy="4263496"/>
          </a:xfrm>
        </p:spPr>
        <p:txBody>
          <a:bodyPr/>
          <a:lstStyle/>
          <a:p>
            <a:r>
              <a:rPr lang="en-US" dirty="0" smtClean="0"/>
              <a:t>Inter-Process Communication (IPC)</a:t>
            </a:r>
          </a:p>
          <a:p>
            <a:pPr lvl="1"/>
            <a:r>
              <a:rPr lang="en-US" dirty="0" smtClean="0"/>
              <a:t>Don't expose sensitive info. via broadcast receivers, activities, and services exposed to other apps</a:t>
            </a:r>
          </a:p>
          <a:p>
            <a:pPr lvl="1"/>
            <a:r>
              <a:rPr lang="en-US" dirty="0" smtClean="0"/>
              <a:t>Don't send sensitive data in intents to other processes</a:t>
            </a:r>
          </a:p>
          <a:p>
            <a:pPr lvl="1"/>
            <a:r>
              <a:rPr lang="en-US" dirty="0" smtClean="0"/>
              <a:t>Make components nonexportable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2289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Autofit/>
          </a:bodyPr>
          <a:lstStyle/>
          <a:p>
            <a:r>
              <a:rPr lang="en-US" dirty="0" smtClean="0"/>
              <a:t>General Mitigation v. </a:t>
            </a:r>
            <a:br>
              <a:rPr lang="en-US" dirty="0" smtClean="0"/>
            </a:br>
            <a:r>
              <a:rPr lang="en-US" dirty="0" smtClean="0"/>
              <a:t>Information Leakage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2667"/>
            <a:ext cx="8229600" cy="4263496"/>
          </a:xfrm>
        </p:spPr>
        <p:txBody>
          <a:bodyPr/>
          <a:lstStyle/>
          <a:p>
            <a:r>
              <a:rPr lang="en-US" dirty="0" smtClean="0"/>
              <a:t>Networking</a:t>
            </a:r>
          </a:p>
          <a:p>
            <a:pPr lvl="1"/>
            <a:r>
              <a:rPr lang="en-US" dirty="0" smtClean="0"/>
              <a:t>Don't use network sockets for IPC</a:t>
            </a:r>
          </a:p>
          <a:p>
            <a:pPr lvl="1"/>
            <a:r>
              <a:rPr lang="en-US" dirty="0" smtClean="0"/>
              <a:t>Use TLS to transmit sensitive data</a:t>
            </a:r>
          </a:p>
          <a:p>
            <a:pPr lvl="1"/>
            <a:r>
              <a:rPr lang="en-US" dirty="0" smtClean="0"/>
              <a:t>CarrierIQ did this (next slide)</a:t>
            </a:r>
          </a:p>
          <a:p>
            <a:pPr lvl="2"/>
            <a:r>
              <a:rPr lang="en-US" dirty="0"/>
              <a:t>Link Ch 4z72</a:t>
            </a:r>
          </a:p>
        </p:txBody>
      </p:sp>
    </p:spTree>
    <p:extLst>
      <p:ext uri="{BB962C8B-B14F-4D97-AF65-F5344CB8AC3E}">
        <p14:creationId xmlns:p14="http://schemas.microsoft.com/office/powerpoint/2010/main" val="202360610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HTC </a:t>
            </a:r>
            <a:r>
              <a:rPr lang="en-US" dirty="0"/>
              <a:t>IQRD Android Permission Leakage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5-02-11 at 10.08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66" y="1600200"/>
            <a:ext cx="7302500" cy="52070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524951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Permission Based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Apps must be explicitly granted permission to take action</a:t>
            </a:r>
          </a:p>
          <a:p>
            <a:r>
              <a:rPr lang="en-US" dirty="0" smtClean="0"/>
              <a:t>Permissions enforced in two places</a:t>
            </a:r>
          </a:p>
          <a:p>
            <a:pPr lvl="1"/>
            <a:r>
              <a:rPr lang="en-US" dirty="0" smtClean="0"/>
              <a:t>Kernel level</a:t>
            </a:r>
          </a:p>
          <a:p>
            <a:pPr lvl="1"/>
            <a:r>
              <a:rPr lang="en-US" dirty="0" smtClean="0"/>
              <a:t>Application Framework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458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Permissions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app has a unique user ID</a:t>
            </a:r>
          </a:p>
          <a:p>
            <a:pPr lvl="1"/>
            <a:r>
              <a:rPr lang="en-US" dirty="0" smtClean="0"/>
              <a:t>File ownership based on User ID</a:t>
            </a:r>
          </a:p>
          <a:p>
            <a:r>
              <a:rPr lang="en-US" dirty="0" smtClean="0"/>
              <a:t>Can only access the resources and functionality it has explicit permissions for</a:t>
            </a:r>
          </a:p>
          <a:p>
            <a:r>
              <a:rPr lang="en-US" dirty="0" smtClean="0"/>
              <a:t>This is "sandboxing"</a:t>
            </a:r>
          </a:p>
          <a:p>
            <a:pPr lvl="1"/>
            <a:r>
              <a:rPr lang="en-US" dirty="0" smtClean="0"/>
              <a:t>Apps cannot access resources of other apps</a:t>
            </a:r>
          </a:p>
          <a:p>
            <a:pPr lvl="1"/>
            <a:r>
              <a:rPr lang="en-US" dirty="0" smtClean="0"/>
              <a:t>Apps cannot access hardware components they have not been given permission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79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Viewing Users with 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processes run as root</a:t>
            </a:r>
            <a:endParaRPr lang="en-US" dirty="0"/>
          </a:p>
        </p:txBody>
      </p:sp>
      <p:pic>
        <p:nvPicPr>
          <p:cNvPr id="4" name="Picture 3" descr="Screen Shot 2015-02-11 at 1.37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72" y="2597431"/>
            <a:ext cx="8182428" cy="3528732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056266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Viewing Users with 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Apps run as u0_a1, u0_a2, etc.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Permissions for data directories</a:t>
            </a:r>
            <a:endParaRPr lang="en-US" dirty="0"/>
          </a:p>
        </p:txBody>
      </p:sp>
      <p:pic>
        <p:nvPicPr>
          <p:cNvPr id="5" name="Picture 4" descr="Screen Shot 2015-02-11 at 1.37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92282"/>
            <a:ext cx="8229600" cy="2231042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6" name="Picture 5" descr="Screen Shot 2015-02-11 at 1.41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03579"/>
            <a:ext cx="7892143" cy="596083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525783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993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Application Framework Access Control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3092"/>
            <a:ext cx="4423229" cy="49650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App must declare a permission for each component it accesses in its manifest file</a:t>
            </a:r>
          </a:p>
          <a:p>
            <a:pPr lvl="1"/>
            <a:r>
              <a:rPr lang="en-US" sz="2000" dirty="0" smtClean="0"/>
              <a:t>AndroidManifest.xml</a:t>
            </a:r>
          </a:p>
          <a:p>
            <a:r>
              <a:rPr lang="en-US" sz="2400" dirty="0" smtClean="0"/>
              <a:t>Permissions are shown to the user at install time</a:t>
            </a:r>
          </a:p>
          <a:p>
            <a:pPr lvl="1"/>
            <a:r>
              <a:rPr lang="en-US" sz="2000" dirty="0" smtClean="0"/>
              <a:t>User can chose whether to allow the permissions</a:t>
            </a:r>
          </a:p>
          <a:p>
            <a:pPr lvl="1"/>
            <a:r>
              <a:rPr lang="en-US" sz="2000" dirty="0" smtClean="0"/>
              <a:t>If not, the app can't be installed</a:t>
            </a:r>
          </a:p>
          <a:p>
            <a:r>
              <a:rPr lang="en-US" sz="2400" dirty="0" smtClean="0"/>
              <a:t>Once installed, the app has only those permissions, such as android.permission.INTERNET</a:t>
            </a:r>
            <a:endParaRPr lang="en-US" sz="2400" dirty="0"/>
          </a:p>
        </p:txBody>
      </p:sp>
      <p:pic>
        <p:nvPicPr>
          <p:cNvPr id="4" name="Picture 3" descr="Screen Shot 2015-02-11 at 1.45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86" y="1433091"/>
            <a:ext cx="3646714" cy="488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28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Permissions are Available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50482"/>
            <a:ext cx="8229600" cy="588289"/>
          </a:xfrm>
        </p:spPr>
        <p:txBody>
          <a:bodyPr/>
          <a:lstStyle/>
          <a:p>
            <a:r>
              <a:rPr lang="en-US" dirty="0" smtClean="0"/>
              <a:t>Link Ch 4d</a:t>
            </a:r>
            <a:endParaRPr lang="en-US" dirty="0"/>
          </a:p>
        </p:txBody>
      </p:sp>
      <p:pic>
        <p:nvPicPr>
          <p:cNvPr id="4" name="Picture 3" descr="Screen Shot 2014-12-29 at 8.32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229600" cy="412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74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Permission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</a:t>
            </a:r>
          </a:p>
          <a:p>
            <a:pPr lvl="1"/>
            <a:r>
              <a:rPr lang="en-US" dirty="0" smtClean="0"/>
              <a:t>Low-risk</a:t>
            </a:r>
          </a:p>
          <a:p>
            <a:pPr lvl="1"/>
            <a:r>
              <a:rPr lang="en-US" dirty="0" smtClean="0"/>
              <a:t>Don't require explicit approval from users at install time</a:t>
            </a:r>
          </a:p>
          <a:p>
            <a:r>
              <a:rPr lang="en-US" dirty="0" smtClean="0"/>
              <a:t>Dangerous</a:t>
            </a:r>
          </a:p>
          <a:p>
            <a:pPr lvl="1"/>
            <a:r>
              <a:rPr lang="en-US" dirty="0" smtClean="0"/>
              <a:t>Require </a:t>
            </a:r>
            <a:r>
              <a:rPr lang="en-US" dirty="0"/>
              <a:t>explicit approval from users at install </a:t>
            </a:r>
            <a:r>
              <a:rPr lang="en-US" dirty="0" smtClean="0"/>
              <a:t>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023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Permission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Signature</a:t>
            </a:r>
          </a:p>
          <a:p>
            <a:pPr lvl="1"/>
            <a:r>
              <a:rPr lang="en-US" dirty="0" smtClean="0"/>
              <a:t>Defined by an application in its manifest</a:t>
            </a:r>
          </a:p>
          <a:p>
            <a:pPr lvl="1"/>
            <a:r>
              <a:rPr lang="en-US" dirty="0" smtClean="0"/>
              <a:t>Functionality exposed by applications that declare this permission can only be accessed by other applications that were signed by the same certificate</a:t>
            </a:r>
          </a:p>
          <a:p>
            <a:r>
              <a:rPr lang="en-US" dirty="0" smtClean="0"/>
              <a:t>signatureOrSystem</a:t>
            </a:r>
          </a:p>
          <a:p>
            <a:pPr lvl="1"/>
            <a:r>
              <a:rPr lang="en-US" dirty="0" smtClean="0"/>
              <a:t>Same as Signature, but applications installed on the /system partition can also access this functionality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187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 Signing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apps must be signed to be installed</a:t>
            </a:r>
          </a:p>
          <a:p>
            <a:r>
              <a:rPr lang="en-US" dirty="0" smtClean="0"/>
              <a:t>Android allows self-signed certificates</a:t>
            </a:r>
          </a:p>
          <a:p>
            <a:pPr lvl="1"/>
            <a:r>
              <a:rPr lang="en-US" dirty="0" smtClean="0"/>
              <a:t>Developers can generate their own signing certificates</a:t>
            </a:r>
          </a:p>
          <a:p>
            <a:r>
              <a:rPr lang="en-US" dirty="0" smtClean="0"/>
              <a:t>The only security mechanisms that use signatures are the </a:t>
            </a:r>
            <a:r>
              <a:rPr lang="en-US" i="1" dirty="0" smtClean="0"/>
              <a:t>signature</a:t>
            </a:r>
            <a:r>
              <a:rPr lang="en-US" dirty="0" smtClean="0"/>
              <a:t> or </a:t>
            </a:r>
            <a:r>
              <a:rPr lang="en-US" i="1" dirty="0" smtClean="0"/>
              <a:t>signatureOrSystem</a:t>
            </a:r>
            <a:r>
              <a:rPr lang="en-US" dirty="0" smtClean="0"/>
              <a:t> permissions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523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is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600200"/>
            <a:ext cx="2872154" cy="4525963"/>
          </a:xfrm>
        </p:spPr>
        <p:txBody>
          <a:bodyPr/>
          <a:lstStyle/>
          <a:p>
            <a:r>
              <a:rPr lang="en-US" dirty="0" smtClean="0"/>
              <a:t>80% market share in 2014</a:t>
            </a:r>
          </a:p>
          <a:p>
            <a:pPr lvl="1"/>
            <a:r>
              <a:rPr lang="en-US" dirty="0" smtClean="0"/>
              <a:t>Link Ch 4a</a:t>
            </a:r>
            <a:endParaRPr lang="en-US" dirty="0"/>
          </a:p>
        </p:txBody>
      </p:sp>
      <p:pic>
        <p:nvPicPr>
          <p:cNvPr id="4" name="Picture 3" descr="smartphoneosmarketsha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385" y="1935165"/>
            <a:ext cx="5587998" cy="419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37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 Space Layout Randomization (ASLR)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3385"/>
            <a:ext cx="8229600" cy="4152778"/>
          </a:xfrm>
        </p:spPr>
        <p:txBody>
          <a:bodyPr/>
          <a:lstStyle/>
          <a:p>
            <a:r>
              <a:rPr lang="en-US" dirty="0" smtClean="0"/>
              <a:t>Added in Android 4.0</a:t>
            </a:r>
          </a:p>
          <a:p>
            <a:r>
              <a:rPr lang="en-US" dirty="0" smtClean="0"/>
              <a:t>Makes it more difficult to exploit memory corruption issues</a:t>
            </a:r>
          </a:p>
          <a:p>
            <a:r>
              <a:rPr lang="en-US" dirty="0" smtClean="0"/>
              <a:t>Randomizes locations of key memory sections</a:t>
            </a:r>
          </a:p>
          <a:p>
            <a:pPr lvl="1"/>
            <a:r>
              <a:rPr lang="en-US" dirty="0" smtClean="0"/>
              <a:t>Such as stack and heap</a:t>
            </a:r>
          </a:p>
          <a:p>
            <a:r>
              <a:rPr lang="en-US" dirty="0" smtClean="0"/>
              <a:t>In 4.0, several locations, including the heap were not randomized</a:t>
            </a:r>
          </a:p>
          <a:p>
            <a:r>
              <a:rPr lang="en-US" dirty="0" smtClean="0"/>
              <a:t>Android 4.1 has full ASLR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9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eXecute (NX) Bit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Added in Android 2.3</a:t>
            </a:r>
          </a:p>
          <a:p>
            <a:r>
              <a:rPr lang="en-US" dirty="0" smtClean="0"/>
              <a:t>Allows you to set the heap and stack as nonexecutable</a:t>
            </a:r>
          </a:p>
          <a:p>
            <a:pPr lvl="1"/>
            <a:r>
              <a:rPr lang="en-US" dirty="0" smtClean="0"/>
              <a:t>Helps prevent memory corruption attacks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545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Application Components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933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Activities, Content providers, Broadcast receivers, Services</a:t>
            </a:r>
          </a:p>
          <a:p>
            <a:pPr lvl="1"/>
            <a:r>
              <a:rPr lang="en-US" dirty="0" smtClean="0"/>
              <a:t>Entry points: ways the user or another app on the same device can enter</a:t>
            </a:r>
          </a:p>
          <a:p>
            <a:r>
              <a:rPr lang="en-US" dirty="0" smtClean="0"/>
              <a:t>The more components that are exported, the larger the attack surface</a:t>
            </a:r>
          </a:p>
          <a:p>
            <a:pPr lvl="1"/>
            <a:r>
              <a:rPr lang="en-US" dirty="0" smtClean="0"/>
              <a:t>Component header will contain this line:</a:t>
            </a:r>
            <a:br>
              <a:rPr lang="en-US" dirty="0" smtClean="0"/>
            </a:br>
            <a:r>
              <a:rPr lang="en-US" dirty="0" smtClean="0"/>
              <a:t>android:exported="true'</a:t>
            </a:r>
          </a:p>
        </p:txBody>
      </p:sp>
    </p:spTree>
    <p:extLst>
      <p:ext uri="{BB962C8B-B14F-4D97-AF65-F5344CB8AC3E}">
        <p14:creationId xmlns:p14="http://schemas.microsoft.com/office/powerpoint/2010/main" val="4036300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Applications </a:t>
            </a:r>
            <a:r>
              <a:rPr lang="en-US" dirty="0" smtClean="0"/>
              <a:t>primarily use </a:t>
            </a:r>
            <a:r>
              <a:rPr lang="en-US" i="1" dirty="0" smtClean="0"/>
              <a:t>intents</a:t>
            </a:r>
            <a:endParaRPr lang="en-US" dirty="0" smtClean="0"/>
          </a:p>
          <a:p>
            <a:pPr lvl="1"/>
            <a:r>
              <a:rPr lang="en-US" dirty="0" smtClean="0"/>
              <a:t>Asynchronous messages</a:t>
            </a:r>
          </a:p>
          <a:p>
            <a:r>
              <a:rPr lang="en-US" dirty="0" smtClean="0"/>
              <a:t>To perform interprocess, or intercomponent, communication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662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a single screen of an applications user interface</a:t>
            </a:r>
          </a:p>
          <a:p>
            <a:r>
              <a:rPr lang="en-US" dirty="0" smtClean="0"/>
              <a:t>Android promotes reusability of activities</a:t>
            </a:r>
          </a:p>
          <a:p>
            <a:r>
              <a:rPr lang="en-US" dirty="0" smtClean="0"/>
              <a:t>This saves developers time and work</a:t>
            </a:r>
          </a:p>
          <a:p>
            <a:r>
              <a:rPr lang="en-US" dirty="0" smtClean="0"/>
              <a:t>Increases the attack surface of an app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533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Providers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3800"/>
          </a:xfrm>
        </p:spPr>
        <p:txBody>
          <a:bodyPr/>
          <a:lstStyle/>
          <a:p>
            <a:r>
              <a:rPr lang="en-US" dirty="0" smtClean="0"/>
              <a:t>Exposes ability to query, insert, update, or delete application-specific data</a:t>
            </a:r>
          </a:p>
          <a:p>
            <a:pPr lvl="1"/>
            <a:r>
              <a:rPr lang="en-US" dirty="0" smtClean="0"/>
              <a:t>to other apps and internal components</a:t>
            </a:r>
          </a:p>
          <a:p>
            <a:r>
              <a:rPr lang="en-US" dirty="0" smtClean="0"/>
              <a:t>App might store data in SQLite database or a flat file</a:t>
            </a:r>
          </a:p>
          <a:p>
            <a:r>
              <a:rPr lang="en-US" dirty="0" smtClean="0"/>
              <a:t>Calling component won't know what storage method is used</a:t>
            </a:r>
          </a:p>
          <a:p>
            <a:r>
              <a:rPr lang="en-US" dirty="0" smtClean="0"/>
              <a:t>Poorly written content providers may expose data or be vulnerable to SQL injection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1191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Broadcast Receivers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Respond to broadcast intents</a:t>
            </a:r>
          </a:p>
          <a:p>
            <a:r>
              <a:rPr lang="en-US" dirty="0" smtClean="0"/>
              <a:t>Apps should not blindly trust data from broadcast intents</a:t>
            </a:r>
          </a:p>
          <a:p>
            <a:pPr lvl="1"/>
            <a:r>
              <a:rPr lang="en-US" dirty="0" smtClean="0"/>
              <a:t>It could be from a hostile app or a remote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6394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in the background</a:t>
            </a:r>
          </a:p>
          <a:p>
            <a:r>
              <a:rPr lang="en-US" dirty="0" smtClean="0"/>
              <a:t>Perform lengthy operations</a:t>
            </a:r>
          </a:p>
          <a:p>
            <a:r>
              <a:rPr lang="en-US" dirty="0" smtClean="0"/>
              <a:t>Started by another component when it sends an intent</a:t>
            </a:r>
          </a:p>
          <a:p>
            <a:r>
              <a:rPr lang="en-US" dirty="0" smtClean="0"/>
              <a:t>Services should not blindly trust the data contained within the intent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0565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615" y="1600200"/>
            <a:ext cx="5428155" cy="4525963"/>
          </a:xfrm>
        </p:spPr>
        <p:txBody>
          <a:bodyPr/>
          <a:lstStyle/>
          <a:p>
            <a:r>
              <a:rPr lang="en-US" dirty="0" smtClean="0"/>
              <a:t>Internal storage in nonvolatile memory (NAND flash)</a:t>
            </a:r>
          </a:p>
          <a:p>
            <a:pPr lvl="1"/>
            <a:r>
              <a:rPr lang="en-US" dirty="0" smtClean="0"/>
              <a:t>Private to one app</a:t>
            </a:r>
          </a:p>
          <a:p>
            <a:r>
              <a:rPr lang="en-US" dirty="0" smtClean="0"/>
              <a:t>External storage on an SD card</a:t>
            </a:r>
          </a:p>
          <a:p>
            <a:pPr lvl="1"/>
            <a:r>
              <a:rPr lang="en-US" dirty="0" smtClean="0"/>
              <a:t>Also NAND flash, but removable</a:t>
            </a:r>
          </a:p>
          <a:p>
            <a:pPr lvl="1"/>
            <a:r>
              <a:rPr lang="en-US" dirty="0" smtClean="0"/>
              <a:t>Available to all apps</a:t>
            </a:r>
          </a:p>
          <a:p>
            <a:pPr lvl="1"/>
            <a:r>
              <a:rPr lang="en-US" dirty="0" smtClean="0"/>
              <a:t>Image from amazon.com</a:t>
            </a:r>
            <a:endParaRPr lang="en-US" dirty="0"/>
          </a:p>
        </p:txBody>
      </p:sp>
      <p:pic>
        <p:nvPicPr>
          <p:cNvPr id="4" name="Picture 3" descr="Screen Shot 2014-12-30 at 9.58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770" y="1600200"/>
            <a:ext cx="3403230" cy="357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43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Android itself is open source (Link Ch 4b)</a:t>
            </a:r>
          </a:p>
          <a:p>
            <a:r>
              <a:rPr lang="en-US" dirty="0" smtClean="0"/>
              <a:t>But the Google apps included with most Android phones are closed-source</a:t>
            </a:r>
          </a:p>
          <a:p>
            <a:r>
              <a:rPr lang="en-US" dirty="0" smtClean="0"/>
              <a:t>Many device manufacturers and carriers modify Android</a:t>
            </a:r>
          </a:p>
          <a:p>
            <a:pPr lvl="1"/>
            <a:r>
              <a:rPr lang="en-US" dirty="0" smtClean="0"/>
              <a:t>Closed-source device drivers and apps</a:t>
            </a:r>
          </a:p>
          <a:p>
            <a:pPr lvl="1"/>
            <a:r>
              <a:rPr lang="en-US" dirty="0" smtClean="0"/>
              <a:t>Leads to fragmentation: two devices with the same hardware but different carriers can be running very different software</a:t>
            </a:r>
          </a:p>
          <a:p>
            <a:pPr lvl="1"/>
            <a:r>
              <a:rPr lang="en-US" dirty="0" smtClean="0"/>
              <a:t>More total sales, many different Android devices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19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Apps are free to create any type of file, but the API comes with support for</a:t>
            </a:r>
          </a:p>
          <a:p>
            <a:pPr lvl="1"/>
            <a:r>
              <a:rPr lang="en-US" dirty="0" smtClean="0"/>
              <a:t>SQLite databases</a:t>
            </a:r>
          </a:p>
          <a:p>
            <a:pPr lvl="1"/>
            <a:r>
              <a:rPr lang="en-US" dirty="0" smtClean="0"/>
              <a:t>Shared preference files in an XML-based format</a:t>
            </a:r>
          </a:p>
          <a:p>
            <a:r>
              <a:rPr lang="en-US" dirty="0" smtClean="0"/>
              <a:t>SQL injection attacks are a risk, via intents or other input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466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NFC (Near Field Communication)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Radio communication, including</a:t>
            </a:r>
          </a:p>
          <a:p>
            <a:pPr lvl="1"/>
            <a:r>
              <a:rPr lang="en-US" dirty="0" smtClean="0"/>
              <a:t>NFC tags</a:t>
            </a:r>
          </a:p>
          <a:p>
            <a:pPr lvl="1"/>
            <a:r>
              <a:rPr lang="en-US" dirty="0" smtClean="0"/>
              <a:t>Some RFID tag  protocols</a:t>
            </a:r>
          </a:p>
          <a:p>
            <a:pPr lvl="1"/>
            <a:r>
              <a:rPr lang="en-US" dirty="0" smtClean="0"/>
              <a:t>Contactless smart cards</a:t>
            </a:r>
          </a:p>
          <a:p>
            <a:pPr lvl="1"/>
            <a:r>
              <a:rPr lang="en-US" dirty="0" smtClean="0"/>
              <a:t>Mobile devices</a:t>
            </a:r>
          </a:p>
          <a:p>
            <a:r>
              <a:rPr lang="en-US" dirty="0" smtClean="0"/>
              <a:t>Short range: a few cm</a:t>
            </a:r>
          </a:p>
          <a:p>
            <a:pPr lvl="1"/>
            <a:r>
              <a:rPr lang="en-US" dirty="0" smtClean="0"/>
              <a:t>image from newegg.com</a:t>
            </a:r>
            <a:endParaRPr lang="en-US" dirty="0"/>
          </a:p>
        </p:txBody>
      </p:sp>
      <p:pic>
        <p:nvPicPr>
          <p:cNvPr id="4" name="Picture 3" descr="A4W8_130608329996875000JaWUScX6R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5" t="16582" r="10769" b="21880"/>
          <a:stretch/>
        </p:blipFill>
        <p:spPr>
          <a:xfrm>
            <a:off x="6193693" y="1847484"/>
            <a:ext cx="2950307" cy="175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78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NFC in Android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Introduced in 2010 with Gingerbread</a:t>
            </a:r>
          </a:p>
          <a:p>
            <a:r>
              <a:rPr lang="en-US" dirty="0" smtClean="0"/>
              <a:t>Expanded in 2.3.3 to support a variety of NFC formats</a:t>
            </a:r>
          </a:p>
          <a:p>
            <a:r>
              <a:rPr lang="en-US" dirty="0" smtClean="0"/>
              <a:t>Card Emulation mode came In 2.3.4</a:t>
            </a:r>
          </a:p>
          <a:p>
            <a:pPr lvl="1"/>
            <a:r>
              <a:rPr lang="en-US" dirty="0" smtClean="0"/>
              <a:t>An NFC reader can read data from the Secure Element (SE) within the phone</a:t>
            </a:r>
          </a:p>
          <a:p>
            <a:pPr lvl="1"/>
            <a:r>
              <a:rPr lang="en-US" dirty="0" smtClean="0"/>
              <a:t>Card emulation is not exposed via the Android SDK</a:t>
            </a:r>
          </a:p>
          <a:p>
            <a:pPr lvl="1"/>
            <a:r>
              <a:rPr lang="en-US" dirty="0" smtClean="0"/>
              <a:t>Only Google or carriers have this capability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3903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Wallet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23877" cy="4525963"/>
          </a:xfrm>
        </p:spPr>
        <p:txBody>
          <a:bodyPr/>
          <a:lstStyle/>
          <a:p>
            <a:r>
              <a:rPr lang="en-US" dirty="0" smtClean="0"/>
              <a:t>Lets you use your phone for a credit card</a:t>
            </a:r>
          </a:p>
          <a:p>
            <a:r>
              <a:rPr lang="en-US" dirty="0" smtClean="0"/>
              <a:t>Released with Android 2.3.4</a:t>
            </a:r>
          </a:p>
          <a:p>
            <a:endParaRPr lang="en-US" dirty="0"/>
          </a:p>
        </p:txBody>
      </p:sp>
      <p:pic>
        <p:nvPicPr>
          <p:cNvPr id="4" name="Picture 3" descr="spend-anywhe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803" y="1964715"/>
            <a:ext cx="3991196" cy="438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078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NFC Peer-to-Peer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two NFC-enabled devices to communicate directly</a:t>
            </a:r>
          </a:p>
          <a:p>
            <a:r>
              <a:rPr lang="en-US" dirty="0" smtClean="0"/>
              <a:t>Android Beam allows users to share data by tapping their devices together</a:t>
            </a:r>
          </a:p>
          <a:p>
            <a:r>
              <a:rPr lang="en-US" dirty="0" smtClean="0"/>
              <a:t>NFC tags are also used in advertisements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871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Android Development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1732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SDK (Software Development Kit)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developers to build and debug Android apps</a:t>
            </a:r>
          </a:p>
          <a:p>
            <a:pPr lvl="1"/>
            <a:r>
              <a:rPr lang="en-US" dirty="0" smtClean="0"/>
              <a:t>Runs on Windows, Mac OS X, or Linux</a:t>
            </a:r>
          </a:p>
          <a:p>
            <a:r>
              <a:rPr lang="en-US" dirty="0" smtClean="0"/>
              <a:t>In Dec., 2014, Google released Android Studio</a:t>
            </a:r>
          </a:p>
          <a:p>
            <a:pPr lvl="1"/>
            <a:r>
              <a:rPr lang="en-US" dirty="0" smtClean="0"/>
              <a:t>A full IDE (Integrated Development Environment)</a:t>
            </a:r>
          </a:p>
          <a:p>
            <a:pPr lvl="1"/>
            <a:r>
              <a:rPr lang="en-US" dirty="0" smtClean="0"/>
              <a:t>Links Ch 4e, 4f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0712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Emulator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846" y="1600200"/>
            <a:ext cx="3279114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Helps developers test apps without an actual mobile device</a:t>
            </a:r>
          </a:p>
          <a:p>
            <a:r>
              <a:rPr lang="en-US" sz="2800" dirty="0" smtClean="0"/>
              <a:t>Simulates common hardware</a:t>
            </a:r>
          </a:p>
          <a:p>
            <a:pPr lvl="1"/>
            <a:r>
              <a:rPr lang="en-US" sz="2400" dirty="0" smtClean="0"/>
              <a:t>ARMv5 CPU</a:t>
            </a:r>
          </a:p>
          <a:p>
            <a:pPr lvl="1"/>
            <a:r>
              <a:rPr lang="en-US" sz="2400" dirty="0" smtClean="0"/>
              <a:t>SIM card</a:t>
            </a:r>
          </a:p>
          <a:p>
            <a:pPr lvl="1"/>
            <a:r>
              <a:rPr lang="en-US" sz="2400" dirty="0" smtClean="0"/>
              <a:t>Flash memory partitions</a:t>
            </a:r>
          </a:p>
          <a:p>
            <a:endParaRPr lang="en-US" sz="2800" dirty="0"/>
          </a:p>
        </p:txBody>
      </p:sp>
      <p:pic>
        <p:nvPicPr>
          <p:cNvPr id="4" name="Picture 3" descr="Screen Shot 2014-12-30 at 10.41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960" y="1600200"/>
            <a:ext cx="5689040" cy="472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098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of the Emulator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developers and researchers to test Android apps quickly in different versions of Android</a:t>
            </a:r>
          </a:p>
          <a:p>
            <a:r>
              <a:rPr lang="en-US" dirty="0" smtClean="0"/>
              <a:t>Drawbacks</a:t>
            </a:r>
          </a:p>
          <a:p>
            <a:pPr lvl="1"/>
            <a:r>
              <a:rPr lang="en-US" dirty="0" smtClean="0"/>
              <a:t>Android Virtual Device (AVD) cannot send or receive phone calls or SMS messages</a:t>
            </a:r>
          </a:p>
          <a:p>
            <a:pPr lvl="1"/>
            <a:r>
              <a:rPr lang="en-US" dirty="0" smtClean="0"/>
              <a:t>But it can emulate them, and send them to other AVDs</a:t>
            </a:r>
          </a:p>
          <a:p>
            <a:r>
              <a:rPr lang="en-US" dirty="0" smtClean="0"/>
              <a:t>Can define an HTTP/HTTPS proxy to intercept and manipulate Web traffic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2714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40200" cy="1143000"/>
          </a:xfrm>
        </p:spPr>
        <p:txBody>
          <a:bodyPr/>
          <a:lstStyle/>
          <a:p>
            <a:r>
              <a:rPr lang="en-US" dirty="0" smtClean="0"/>
              <a:t>Android Debug Bridge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2338"/>
            <a:ext cx="8229600" cy="3933825"/>
          </a:xfrm>
        </p:spPr>
        <p:txBody>
          <a:bodyPr/>
          <a:lstStyle/>
          <a:p>
            <a:r>
              <a:rPr lang="en-US" dirty="0" smtClean="0"/>
              <a:t>Command-line tool</a:t>
            </a:r>
          </a:p>
          <a:p>
            <a:r>
              <a:rPr lang="en-US" dirty="0" smtClean="0"/>
              <a:t>Allows you to communicate with a mobile device via a USB cable or an SVD running within an emulator</a:t>
            </a:r>
          </a:p>
          <a:p>
            <a:r>
              <a:rPr lang="en-US" dirty="0" smtClean="0"/>
              <a:t>Connects to device's daemon running on TCP port 5037</a:t>
            </a:r>
          </a:p>
          <a:p>
            <a:endParaRPr lang="en-US" dirty="0"/>
          </a:p>
        </p:txBody>
      </p:sp>
      <p:pic>
        <p:nvPicPr>
          <p:cNvPr id="4" name="Picture 3" descr="Screen Shot 2014-12-30 at 12.35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939" y="274638"/>
            <a:ext cx="40894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38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516"/>
          </a:xfrm>
        </p:spPr>
        <p:txBody>
          <a:bodyPr/>
          <a:lstStyle/>
          <a:p>
            <a:pPr lvl="0"/>
            <a:r>
              <a:rPr lang="en-US" dirty="0" smtClean="0"/>
              <a:t>Fragmentation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1846"/>
            <a:ext cx="8229600" cy="4934317"/>
          </a:xfrm>
        </p:spPr>
        <p:txBody>
          <a:bodyPr/>
          <a:lstStyle/>
          <a:p>
            <a:r>
              <a:rPr lang="en-US" dirty="0" smtClean="0"/>
              <a:t>Updates are essential for security</a:t>
            </a:r>
          </a:p>
          <a:p>
            <a:r>
              <a:rPr lang="en-US" dirty="0" smtClean="0"/>
              <a:t>Very big problem for Android</a:t>
            </a:r>
          </a:p>
          <a:p>
            <a:pPr lvl="1"/>
            <a:r>
              <a:rPr lang="en-US" dirty="0" smtClean="0"/>
              <a:t>Link Ch 1f</a:t>
            </a:r>
          </a:p>
          <a:p>
            <a:endParaRPr lang="en-US" dirty="0"/>
          </a:p>
        </p:txBody>
      </p:sp>
      <p:pic>
        <p:nvPicPr>
          <p:cNvPr id="4" name="Picture 3" descr="iOS-fragmentatio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2" r="8436"/>
          <a:stretch/>
        </p:blipFill>
        <p:spPr>
          <a:xfrm>
            <a:off x="457200" y="3165153"/>
            <a:ext cx="3477846" cy="3547872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Picture 4" descr="Android-fragmentation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1" r="13035"/>
          <a:stretch/>
        </p:blipFill>
        <p:spPr>
          <a:xfrm>
            <a:off x="4276457" y="3165153"/>
            <a:ext cx="4242306" cy="3547872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088657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ADB 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push</a:t>
            </a:r>
          </a:p>
          <a:p>
            <a:pPr lvl="1"/>
            <a:r>
              <a:rPr lang="en-US" dirty="0" smtClean="0"/>
              <a:t>Copies a file from your computer to the mobile device</a:t>
            </a:r>
          </a:p>
          <a:p>
            <a:r>
              <a:rPr lang="en-US" dirty="0" smtClean="0"/>
              <a:t>pull</a:t>
            </a:r>
          </a:p>
          <a:p>
            <a:pPr lvl="1"/>
            <a:r>
              <a:rPr lang="en-US" dirty="0" smtClean="0"/>
              <a:t>Copies a file from the mobile device to your computer</a:t>
            </a:r>
          </a:p>
          <a:p>
            <a:r>
              <a:rPr lang="en-US" dirty="0" smtClean="0"/>
              <a:t>logcat</a:t>
            </a:r>
          </a:p>
          <a:p>
            <a:pPr lvl="1"/>
            <a:r>
              <a:rPr lang="en-US" dirty="0" smtClean="0"/>
              <a:t>Shows logging information on the console</a:t>
            </a:r>
          </a:p>
          <a:p>
            <a:pPr lvl="1"/>
            <a:r>
              <a:rPr lang="en-US" dirty="0" smtClean="0"/>
              <a:t>Useful to see if an app or the OS is logging sensitive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6926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ADB 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</a:t>
            </a:r>
          </a:p>
          <a:p>
            <a:pPr lvl="1"/>
            <a:r>
              <a:rPr lang="en-US" dirty="0" smtClean="0"/>
              <a:t>Copies an application package file (APK) to the mobile device and installs the app</a:t>
            </a:r>
          </a:p>
          <a:p>
            <a:pPr lvl="1"/>
            <a:r>
              <a:rPr lang="en-US" dirty="0" smtClean="0"/>
              <a:t>Useful for side-loading apps (so you don't have to use Google Play)</a:t>
            </a:r>
          </a:p>
          <a:p>
            <a:r>
              <a:rPr lang="en-US" dirty="0" smtClean="0"/>
              <a:t>shell</a:t>
            </a:r>
          </a:p>
          <a:p>
            <a:pPr lvl="1"/>
            <a:r>
              <a:rPr lang="en-US" dirty="0" smtClean="0"/>
              <a:t>Starts a remote shell on the mobile device</a:t>
            </a:r>
          </a:p>
          <a:p>
            <a:pPr lvl="1"/>
            <a:r>
              <a:rPr lang="en-US" dirty="0" smtClean="0"/>
              <a:t>Allows you to execute arbitrary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1045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 OF PART 1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295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Rooting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2516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root </a:t>
            </a:r>
            <a:r>
              <a:rPr lang="en-US" dirty="0"/>
              <a:t>u</a:t>
            </a:r>
            <a:r>
              <a:rPr lang="en-US" dirty="0" smtClean="0"/>
              <a:t>ser can directly access system resources</a:t>
            </a:r>
          </a:p>
          <a:p>
            <a:r>
              <a:rPr lang="en-US" dirty="0" smtClean="0"/>
              <a:t>Bypassing the permissions checks normally required</a:t>
            </a:r>
          </a:p>
          <a:p>
            <a:r>
              <a:rPr lang="en-US" dirty="0" smtClean="0"/>
              <a:t>Giving the app that runs as root full control over the device and other apps running on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57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GingerBreak (CVE-2011-1823)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Gains root on</a:t>
            </a:r>
          </a:p>
          <a:p>
            <a:pPr lvl="1"/>
            <a:r>
              <a:rPr lang="en-US" dirty="0" smtClean="0"/>
              <a:t>Many Gingerbread (Android 2.3.x) devices</a:t>
            </a:r>
          </a:p>
          <a:p>
            <a:pPr lvl="1"/>
            <a:r>
              <a:rPr lang="en-US" dirty="0" smtClean="0"/>
              <a:t>Some Froyo (2.2.x)</a:t>
            </a:r>
          </a:p>
          <a:p>
            <a:pPr lvl="1"/>
            <a:r>
              <a:rPr lang="en-US" dirty="0" smtClean="0"/>
              <a:t>Some Honeycomb (3.x.x)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8398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Gingerbreak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Vulnerability in volume manager daemon</a:t>
            </a:r>
          </a:p>
          <a:p>
            <a:pPr lvl="1"/>
            <a:r>
              <a:rPr lang="en-US" dirty="0" smtClean="0"/>
              <a:t>/system/bin/vold</a:t>
            </a:r>
          </a:p>
          <a:p>
            <a:r>
              <a:rPr lang="en-US" dirty="0" smtClean="0"/>
              <a:t>Method </a:t>
            </a:r>
            <a:r>
              <a:rPr lang="en-US" b="1" dirty="0" smtClean="0"/>
              <a:t>DirectVolume::handlePartitionAdded</a:t>
            </a:r>
          </a:p>
          <a:p>
            <a:pPr lvl="1"/>
            <a:r>
              <a:rPr lang="en-US" dirty="0" smtClean="0"/>
              <a:t>Sets an array index using an integer passed in</a:t>
            </a:r>
          </a:p>
          <a:p>
            <a:pPr lvl="1"/>
            <a:r>
              <a:rPr lang="en-US" dirty="0" smtClean="0"/>
              <a:t>Does not check for negative integers</a:t>
            </a:r>
          </a:p>
          <a:p>
            <a:pPr lvl="1"/>
            <a:r>
              <a:rPr lang="en-US" dirty="0" smtClean="0"/>
              <a:t>Using negative values, exploit can access arbitrary memory locations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3934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Gingerbreak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Exploit writes to </a:t>
            </a:r>
            <a:r>
              <a:rPr lang="en-US" b="1" dirty="0" smtClean="0"/>
              <a:t>vold</a:t>
            </a:r>
            <a:r>
              <a:rPr lang="en-US" dirty="0" smtClean="0"/>
              <a:t>'s global offset table (GOT)</a:t>
            </a:r>
          </a:p>
          <a:p>
            <a:r>
              <a:rPr lang="en-US" dirty="0" smtClean="0"/>
              <a:t>Overwrites several function calls </a:t>
            </a:r>
          </a:p>
          <a:p>
            <a:pPr lvl="1"/>
            <a:r>
              <a:rPr lang="en-US" dirty="0" smtClean="0"/>
              <a:t>such as strcmp() and atoi()</a:t>
            </a:r>
          </a:p>
          <a:p>
            <a:r>
              <a:rPr lang="en-US" dirty="0" smtClean="0"/>
              <a:t>With calls to system()</a:t>
            </a:r>
          </a:p>
          <a:p>
            <a:r>
              <a:rPr lang="en-US" dirty="0" smtClean="0"/>
              <a:t>Then another call to </a:t>
            </a:r>
            <a:r>
              <a:rPr lang="en-US" b="1" dirty="0" smtClean="0"/>
              <a:t>vold </a:t>
            </a:r>
            <a:r>
              <a:rPr lang="en-US" dirty="0" smtClean="0"/>
              <a:t>to execute an app via system(), with vold's elevated privileges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8467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GingerBreak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Packaged into several rooting tools</a:t>
            </a:r>
          </a:p>
          <a:p>
            <a:pPr lvl="1"/>
            <a:r>
              <a:rPr lang="en-US" dirty="0" smtClean="0"/>
              <a:t>Such as SuperOneClick</a:t>
            </a:r>
          </a:p>
          <a:p>
            <a:r>
              <a:rPr lang="en-US" dirty="0" smtClean="0"/>
              <a:t>And some one-click rooting APKs</a:t>
            </a:r>
          </a:p>
          <a:p>
            <a:pPr lvl="1"/>
            <a:r>
              <a:rPr lang="en-US" dirty="0" smtClean="0"/>
              <a:t>Malicious app could include GingerBreak as a way to gain elevated privileges on a device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3329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GingerBreak Countermeasures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Update your device</a:t>
            </a:r>
          </a:p>
          <a:p>
            <a:pPr lvl="1"/>
            <a:r>
              <a:rPr lang="en-US" dirty="0" smtClean="0"/>
              <a:t>GingerBreak exploit was fixed in Android 2.3.4</a:t>
            </a:r>
          </a:p>
          <a:p>
            <a:r>
              <a:rPr lang="en-US" dirty="0" smtClean="0"/>
              <a:t>But some manufacturers/carriers allow updates</a:t>
            </a:r>
          </a:p>
          <a:p>
            <a:r>
              <a:rPr lang="en-US" dirty="0" smtClean="0"/>
              <a:t>Antivirus apps should detect the presence of GingerBreak</a:t>
            </a:r>
          </a:p>
          <a:p>
            <a:pPr lvl="1"/>
            <a:r>
              <a:rPr lang="en-US" dirty="0" smtClean="0"/>
              <a:t>An alternative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977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ndroid-architecture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30" y="1484346"/>
            <a:ext cx="7483231" cy="537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87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 Cream Sandwich </a:t>
            </a:r>
            <a:br>
              <a:rPr lang="en-US" dirty="0" smtClean="0"/>
            </a:br>
            <a:r>
              <a:rPr lang="en-US" dirty="0" smtClean="0"/>
              <a:t>init chmod/chown Vuln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6154"/>
            <a:ext cx="8229600" cy="4270009"/>
          </a:xfrm>
        </p:spPr>
        <p:txBody>
          <a:bodyPr/>
          <a:lstStyle/>
          <a:p>
            <a:r>
              <a:rPr lang="en-US" dirty="0" smtClean="0"/>
              <a:t>Vuln introduced with Ice Cream Sandwich (4.0.x) in </a:t>
            </a:r>
            <a:r>
              <a:rPr lang="en-US" b="1" dirty="0" smtClean="0"/>
              <a:t>init</a:t>
            </a:r>
            <a:endParaRPr lang="en-US" dirty="0" smtClean="0"/>
          </a:p>
          <a:p>
            <a:r>
              <a:rPr lang="en-US" dirty="0" smtClean="0"/>
              <a:t>If the </a:t>
            </a:r>
            <a:r>
              <a:rPr lang="en-US" b="1" dirty="0" smtClean="0"/>
              <a:t>init.rc </a:t>
            </a:r>
            <a:r>
              <a:rPr lang="en-US" dirty="0" smtClean="0"/>
              <a:t>script has an entry like this</a:t>
            </a:r>
          </a:p>
          <a:p>
            <a:pPr lvl="1"/>
            <a:r>
              <a:rPr lang="en-US" b="1" dirty="0" smtClean="0"/>
              <a:t>mkdir /data/local/tmp 0771 shell shell</a:t>
            </a:r>
          </a:p>
          <a:p>
            <a:r>
              <a:rPr lang="en-US" dirty="0" smtClean="0"/>
              <a:t>Even if the mkdir failed, init would set the ownership and permissions for the shell user</a:t>
            </a:r>
          </a:p>
          <a:p>
            <a:pPr lvl="1"/>
            <a:r>
              <a:rPr lang="en-US" dirty="0" smtClean="0"/>
              <a:t>The ADB user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6174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Symlink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n-US" b="1" dirty="0" smtClean="0"/>
              <a:t>/data/local  </a:t>
            </a:r>
            <a:r>
              <a:rPr lang="en-US" dirty="0" smtClean="0"/>
              <a:t>is writable by the shell user,</a:t>
            </a:r>
          </a:p>
          <a:p>
            <a:r>
              <a:rPr lang="en-US" dirty="0" smtClean="0"/>
              <a:t>Creating a symlink to</a:t>
            </a:r>
            <a:r>
              <a:rPr lang="en-US" b="1" dirty="0" smtClean="0"/>
              <a:t> /system </a:t>
            </a:r>
            <a:r>
              <a:rPr lang="en-US" dirty="0" smtClean="0"/>
              <a:t>there allows the ADB user read/write access to the </a:t>
            </a:r>
            <a:r>
              <a:rPr lang="en-US" b="1" dirty="0" smtClean="0"/>
              <a:t>/system</a:t>
            </a:r>
            <a:r>
              <a:rPr lang="en-US" dirty="0" smtClean="0"/>
              <a:t> partition</a:t>
            </a:r>
          </a:p>
          <a:p>
            <a:r>
              <a:rPr lang="en-US" dirty="0" smtClean="0"/>
              <a:t>ADB user can add files to </a:t>
            </a:r>
            <a:r>
              <a:rPr lang="en-US" b="1" dirty="0" smtClean="0"/>
              <a:t>/system</a:t>
            </a:r>
            <a:r>
              <a:rPr lang="en-US" dirty="0" smtClean="0"/>
              <a:t>, such as su</a:t>
            </a:r>
          </a:p>
          <a:p>
            <a:r>
              <a:rPr lang="en-US" dirty="0" smtClean="0"/>
              <a:t>Thus gaining root access to a device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6190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Ice Cream Sandwich </a:t>
            </a:r>
            <a:br>
              <a:rPr lang="en-US" sz="4000" dirty="0"/>
            </a:br>
            <a:r>
              <a:rPr lang="en-US" sz="4000" dirty="0"/>
              <a:t>init chmod/chown </a:t>
            </a:r>
            <a:r>
              <a:rPr lang="en-US" sz="4000" dirty="0" smtClean="0"/>
              <a:t>Countermeasures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6154"/>
            <a:ext cx="8229600" cy="4270009"/>
          </a:xfrm>
        </p:spPr>
        <p:txBody>
          <a:bodyPr/>
          <a:lstStyle/>
          <a:p>
            <a:r>
              <a:rPr lang="en-US" dirty="0" smtClean="0"/>
              <a:t>Keep devices updated</a:t>
            </a:r>
          </a:p>
          <a:p>
            <a:r>
              <a:rPr lang="en-US" dirty="0" smtClean="0"/>
              <a:t>Make sure Android debugging is turned off</a:t>
            </a:r>
          </a:p>
          <a:p>
            <a:r>
              <a:rPr lang="en-US" dirty="0" smtClean="0"/>
              <a:t>And keep device locked, so attacker can't turn it 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090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Decompiling and Disassembly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1875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 code is generally kept confidential by app developers</a:t>
            </a:r>
          </a:p>
          <a:p>
            <a:r>
              <a:rPr lang="en-US" dirty="0" smtClean="0"/>
              <a:t>A binary, compiled app can be analyzed by disassembling or decompiling them, into</a:t>
            </a:r>
          </a:p>
          <a:p>
            <a:pPr lvl="1"/>
            <a:r>
              <a:rPr lang="en-US" dirty="0" smtClean="0"/>
              <a:t>Smali assembly code (used by Dalvik VM), or</a:t>
            </a:r>
          </a:p>
          <a:p>
            <a:pPr lvl="1"/>
            <a:r>
              <a:rPr lang="en-US" dirty="0" smtClean="0"/>
              <a:t>Java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5475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5-02-09 at 1.47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93982"/>
            <a:ext cx="8229601" cy="942449"/>
          </a:xfrm>
          <a:prstGeom prst="rect">
            <a:avLst/>
          </a:prstGeom>
        </p:spPr>
      </p:pic>
      <p:pic>
        <p:nvPicPr>
          <p:cNvPr id="5" name="Picture 4" descr="p9-decom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48" y="2034400"/>
            <a:ext cx="8208083" cy="371491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551578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v. Smali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9-decom1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28"/>
          <a:stretch/>
        </p:blipFill>
        <p:spPr>
          <a:xfrm>
            <a:off x="457200" y="3500567"/>
            <a:ext cx="8108517" cy="2511926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6" name="Picture 5" descr="Screen Shot 2015-02-09 at 1.52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7848600" cy="17018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140363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&amp; Signing an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5-02-09 at 1.53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8419"/>
            <a:ext cx="7200900" cy="673100"/>
          </a:xfrm>
          <a:prstGeom prst="rect">
            <a:avLst/>
          </a:prstGeom>
        </p:spPr>
      </p:pic>
      <p:pic>
        <p:nvPicPr>
          <p:cNvPr id="5" name="Picture 4" descr="Screen Shot 2015-02-09 at 1.53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30906"/>
            <a:ext cx="8229600" cy="48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the 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9-decom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008"/>
            <a:ext cx="9144000" cy="377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395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 via Decompiling and Disassembly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2926"/>
            <a:ext cx="8229600" cy="4213237"/>
          </a:xfrm>
        </p:spPr>
        <p:txBody>
          <a:bodyPr/>
          <a:lstStyle/>
          <a:p>
            <a:r>
              <a:rPr lang="en-US" dirty="0" smtClean="0"/>
              <a:t>Insert Trojan code, like keyloggers</a:t>
            </a:r>
          </a:p>
          <a:p>
            <a:r>
              <a:rPr lang="en-US" dirty="0" smtClean="0"/>
              <a:t>Find encryption methods &amp; keys</a:t>
            </a:r>
          </a:p>
          <a:p>
            <a:r>
              <a:rPr lang="en-US" dirty="0" smtClean="0"/>
              <a:t>Change variables to bypass client-side authentication or input validation</a:t>
            </a:r>
          </a:p>
          <a:p>
            <a:r>
              <a:rPr lang="en-US" dirty="0" smtClean="0"/>
              <a:t>Cheat at games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544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 Kernel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way for applications to interact with devices</a:t>
            </a:r>
          </a:p>
          <a:p>
            <a:r>
              <a:rPr lang="en-US" dirty="0" smtClean="0"/>
              <a:t>Manages processes and memory</a:t>
            </a:r>
          </a:p>
          <a:p>
            <a:r>
              <a:rPr lang="en-US" dirty="0" smtClean="0"/>
              <a:t>Android versions prior to 4.0 used 2.6 Linux kernel</a:t>
            </a:r>
          </a:p>
          <a:p>
            <a:r>
              <a:rPr lang="en-US" dirty="0" smtClean="0"/>
              <a:t>Later versions use 3.x Linux Kernel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352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62642"/>
            <a:ext cx="8229600" cy="597489"/>
          </a:xfrm>
        </p:spPr>
        <p:txBody>
          <a:bodyPr/>
          <a:lstStyle/>
          <a:p>
            <a:r>
              <a:rPr lang="en-US" dirty="0" smtClean="0"/>
              <a:t>Link Ch 4z43</a:t>
            </a:r>
            <a:endParaRPr lang="en-US" dirty="0"/>
          </a:p>
        </p:txBody>
      </p:sp>
      <p:pic>
        <p:nvPicPr>
          <p:cNvPr id="4" name="Picture 3" descr="Screen Shot 2015-02-09 at 1.59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211" y="274638"/>
            <a:ext cx="5994396" cy="1998132"/>
          </a:xfrm>
          <a:prstGeom prst="rect">
            <a:avLst/>
          </a:prstGeom>
        </p:spPr>
      </p:pic>
      <p:pic>
        <p:nvPicPr>
          <p:cNvPr id="5" name="Picture 4" descr="Screen Shot 2015-02-09 at 1.59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07" y="2436133"/>
            <a:ext cx="5384475" cy="3092541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32916099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Decompiling, Disassembly, and Repackaging Countermeasures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5251"/>
            <a:ext cx="8229600" cy="4170912"/>
          </a:xfrm>
        </p:spPr>
        <p:txBody>
          <a:bodyPr/>
          <a:lstStyle/>
          <a:p>
            <a:r>
              <a:rPr lang="en-US" dirty="0" smtClean="0"/>
              <a:t>Every binary can be reverse-engineered</a:t>
            </a:r>
          </a:p>
          <a:p>
            <a:pPr lvl="1"/>
            <a:r>
              <a:rPr lang="en-US" dirty="0" smtClean="0"/>
              <a:t>Given enough time and effort</a:t>
            </a:r>
          </a:p>
          <a:p>
            <a:r>
              <a:rPr lang="en-US" dirty="0" smtClean="0"/>
              <a:t>Never store secrets on the client-side</a:t>
            </a:r>
          </a:p>
          <a:p>
            <a:r>
              <a:rPr lang="en-US" dirty="0" smtClean="0"/>
              <a:t>Never rely on client-side authentication or client-side validation</a:t>
            </a:r>
          </a:p>
          <a:p>
            <a:r>
              <a:rPr lang="en-US" dirty="0" smtClean="0"/>
              <a:t>Obfuscate source code</a:t>
            </a:r>
          </a:p>
          <a:p>
            <a:pPr lvl="1"/>
            <a:r>
              <a:rPr lang="en-US" dirty="0" smtClean="0"/>
              <a:t>ProGuard (free) or Arxan (commercial)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129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DashO – Powerful Obfuscator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6x-dasho1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09"/>
          <a:stretch/>
        </p:blipFill>
        <p:spPr>
          <a:xfrm>
            <a:off x="317515" y="1417638"/>
            <a:ext cx="1453074" cy="442593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Picture 4" descr="p6x-dasho1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8" b="45724"/>
          <a:stretch/>
        </p:blipFill>
        <p:spPr>
          <a:xfrm>
            <a:off x="2416644" y="1600200"/>
            <a:ext cx="6321809" cy="4243368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818622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Strings Concealed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 it costs $2000</a:t>
            </a:r>
            <a:endParaRPr lang="en-US" dirty="0"/>
          </a:p>
        </p:txBody>
      </p:sp>
      <p:pic>
        <p:nvPicPr>
          <p:cNvPr id="4" name="Picture 3" descr="p6x-dasho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12" y="2570163"/>
            <a:ext cx="7369188" cy="3093512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0802115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48807"/>
          </a:xfrm>
        </p:spPr>
        <p:txBody>
          <a:bodyPr/>
          <a:lstStyle/>
          <a:p>
            <a:r>
              <a:rPr lang="en-US" dirty="0" smtClean="0"/>
              <a:t>Intercepting Network Traffic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"Man in the Middle" (MITM) Attacks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729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Traffic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Trivial to intercept</a:t>
            </a:r>
          </a:p>
          <a:p>
            <a:r>
              <a:rPr lang="en-US" dirty="0" smtClean="0"/>
              <a:t>No protections</a:t>
            </a:r>
          </a:p>
          <a:p>
            <a:r>
              <a:rPr lang="en-US" dirty="0" smtClean="0"/>
              <a:t>Any hacker in a coffeehouse can do it with</a:t>
            </a:r>
          </a:p>
          <a:p>
            <a:pPr lvl="1"/>
            <a:r>
              <a:rPr lang="en-US" dirty="0" smtClean="0"/>
              <a:t>ARP poisoning</a:t>
            </a:r>
          </a:p>
          <a:p>
            <a:pPr lvl="1"/>
            <a:r>
              <a:rPr lang="en-US" dirty="0" smtClean="0"/>
              <a:t>A rogue access point like the WiFi Pineapple</a:t>
            </a:r>
          </a:p>
          <a:p>
            <a:r>
              <a:rPr lang="en-US" dirty="0" smtClean="0"/>
              <a:t>Very difficult for the end user to detect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043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21574" cy="1143000"/>
          </a:xfrm>
        </p:spPr>
        <p:txBody>
          <a:bodyPr/>
          <a:lstStyle/>
          <a:p>
            <a:r>
              <a:rPr lang="en-US" dirty="0" smtClean="0"/>
              <a:t>HTTPS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21574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Specifically designed to prevent MITM attacks</a:t>
            </a:r>
          </a:p>
          <a:p>
            <a:r>
              <a:rPr lang="en-US" sz="2800" dirty="0" smtClean="0"/>
              <a:t>Only very powerful adversaries like nation-states or big corporations can get real Certificate Authority certificates</a:t>
            </a:r>
          </a:p>
          <a:p>
            <a:r>
              <a:rPr lang="en-US" sz="2800" dirty="0" smtClean="0"/>
              <a:t>Without one, targets will see a warning like this</a:t>
            </a:r>
            <a:endParaRPr lang="en-US" sz="2800" dirty="0"/>
          </a:p>
        </p:txBody>
      </p:sp>
      <p:pic>
        <p:nvPicPr>
          <p:cNvPr id="4" name="Picture 3" descr="p1x-geny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764" y="0"/>
            <a:ext cx="41132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56850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End-users are not often aware of the difference between HTTP and HTTPS</a:t>
            </a:r>
          </a:p>
          <a:p>
            <a:r>
              <a:rPr lang="en-US" dirty="0" smtClean="0"/>
              <a:t>The mobile app may not display any information about the connection</a:t>
            </a:r>
          </a:p>
          <a:p>
            <a:r>
              <a:rPr lang="en-US" dirty="0" smtClean="0"/>
              <a:t>Mobile apps don't always verify all the security features in HTTPS, so users get less protection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27069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38537" cy="1143000"/>
          </a:xfrm>
        </p:spPr>
        <p:txBody>
          <a:bodyPr/>
          <a:lstStyle/>
          <a:p>
            <a:r>
              <a:rPr lang="en-US" dirty="0" smtClean="0"/>
              <a:t>Auditing HTTPS Traffic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38537" cy="4525963"/>
          </a:xfrm>
        </p:spPr>
        <p:txBody>
          <a:bodyPr/>
          <a:lstStyle/>
          <a:p>
            <a:r>
              <a:rPr lang="en-US" dirty="0" smtClean="0"/>
              <a:t>If you want to see HTTPS traffic, you must import your proxy's certificate into your test mobile device</a:t>
            </a:r>
          </a:p>
          <a:p>
            <a:r>
              <a:rPr lang="en-US" dirty="0" smtClean="0"/>
              <a:t>With "Install from SD Card" option in Settings</a:t>
            </a:r>
            <a:endParaRPr lang="en-US" dirty="0"/>
          </a:p>
        </p:txBody>
      </p:sp>
      <p:pic>
        <p:nvPicPr>
          <p:cNvPr id="4" name="Picture 3" descr="p1x-geny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044" y="0"/>
            <a:ext cx="41289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5131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Manipulating Network Traffic Countermeasures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8405"/>
            <a:ext cx="8229600" cy="4237758"/>
          </a:xfrm>
        </p:spPr>
        <p:txBody>
          <a:bodyPr/>
          <a:lstStyle/>
          <a:p>
            <a:r>
              <a:rPr lang="en-US" dirty="0" smtClean="0"/>
              <a:t>Don't disable certificate verification and validation</a:t>
            </a:r>
          </a:p>
          <a:p>
            <a:pPr lvl="1"/>
            <a:r>
              <a:rPr lang="en-US" dirty="0" smtClean="0"/>
              <a:t>Often done during development and debugging for convenience</a:t>
            </a:r>
          </a:p>
          <a:p>
            <a:pPr lvl="1"/>
            <a:r>
              <a:rPr lang="en-US" dirty="0" smtClean="0"/>
              <a:t>May be left that way when app is distributed</a:t>
            </a:r>
          </a:p>
          <a:p>
            <a:r>
              <a:rPr lang="en-US" dirty="0" smtClean="0"/>
              <a:t>Example of trust chain</a:t>
            </a:r>
          </a:p>
        </p:txBody>
      </p:sp>
      <p:pic>
        <p:nvPicPr>
          <p:cNvPr id="4" name="Picture 3" descr="Screen Shot 2015-02-09 at 4.49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797" y="5106837"/>
            <a:ext cx="5743126" cy="1577782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86074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OpenGL (for 2D/3D graphics)</a:t>
            </a:r>
          </a:p>
          <a:p>
            <a:pPr lvl="1"/>
            <a:r>
              <a:rPr lang="en-US" dirty="0" smtClean="0"/>
              <a:t>SQLite for databases</a:t>
            </a:r>
          </a:p>
          <a:p>
            <a:pPr lvl="1"/>
            <a:r>
              <a:rPr lang="en-US" dirty="0" smtClean="0"/>
              <a:t>WebKit (for rendering Web pages)</a:t>
            </a:r>
          </a:p>
          <a:p>
            <a:pPr lvl="1"/>
            <a:r>
              <a:rPr lang="en-US" dirty="0" smtClean="0"/>
              <a:t>Others</a:t>
            </a:r>
          </a:p>
          <a:p>
            <a:r>
              <a:rPr lang="en-US" dirty="0" smtClean="0"/>
              <a:t>Written in C/C++</a:t>
            </a:r>
          </a:p>
          <a:p>
            <a:r>
              <a:rPr lang="en-US" dirty="0" smtClean="0"/>
              <a:t>Also Dalvik VM and core Java libraries</a:t>
            </a:r>
          </a:p>
          <a:p>
            <a:r>
              <a:rPr lang="en-US" dirty="0" smtClean="0"/>
              <a:t>All this together is called the "Android Runtime" component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858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2016"/>
          </a:xfrm>
        </p:spPr>
        <p:txBody>
          <a:bodyPr/>
          <a:lstStyle/>
          <a:p>
            <a:r>
              <a:rPr lang="en-US" dirty="0" smtClean="0"/>
              <a:t>Certificate Pinning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3636"/>
            <a:ext cx="8229600" cy="4772528"/>
          </a:xfrm>
        </p:spPr>
        <p:txBody>
          <a:bodyPr/>
          <a:lstStyle/>
          <a:p>
            <a:r>
              <a:rPr lang="en-US" dirty="0" smtClean="0"/>
              <a:t>Adds another layer of verification to certificates</a:t>
            </a:r>
          </a:p>
          <a:p>
            <a:r>
              <a:rPr lang="en-US" dirty="0" smtClean="0"/>
              <a:t>Browser knows which CA should validating sites</a:t>
            </a:r>
          </a:p>
          <a:p>
            <a:pPr lvl="1"/>
            <a:r>
              <a:rPr lang="en-US" dirty="0" smtClean="0"/>
              <a:t>Either by consulting a whitelist maintained by Google, or</a:t>
            </a:r>
          </a:p>
          <a:p>
            <a:pPr lvl="1"/>
            <a:r>
              <a:rPr lang="en-US" dirty="0" smtClean="0"/>
              <a:t>Remembering which CA was used the first time the site was used</a:t>
            </a:r>
          </a:p>
          <a:p>
            <a:r>
              <a:rPr lang="en-US" dirty="0" smtClean="0"/>
              <a:t>Warns user if CA changes</a:t>
            </a:r>
          </a:p>
          <a:p>
            <a:pPr lvl="1"/>
            <a:r>
              <a:rPr lang="en-US" dirty="0" smtClean="0"/>
              <a:t>Link Ch 4z62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96401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Don't Trust the Client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data from the client may be malicious</a:t>
            </a:r>
          </a:p>
          <a:p>
            <a:r>
              <a:rPr lang="en-US" dirty="0" smtClean="0"/>
              <a:t>Perform strict input validation and output encoding on the server 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14445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Intent-Based Attacks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49815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inter-process communication (IPC) method used by Android apps</a:t>
            </a:r>
          </a:p>
          <a:p>
            <a:r>
              <a:rPr lang="en-US" dirty="0" smtClean="0"/>
              <a:t>Intents can start internal components, or pass data to them, or go to other apps</a:t>
            </a:r>
          </a:p>
          <a:p>
            <a:r>
              <a:rPr lang="en-US" dirty="0" smtClean="0"/>
              <a:t>Those are called "External Intents"</a:t>
            </a:r>
          </a:p>
          <a:p>
            <a:r>
              <a:rPr lang="en-US" dirty="0" smtClean="0"/>
              <a:t>Links Ch 4z62-64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85452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to Send an SMS Intent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2385"/>
            <a:ext cx="8229600" cy="2703778"/>
          </a:xfrm>
        </p:spPr>
        <p:txBody>
          <a:bodyPr/>
          <a:lstStyle/>
          <a:p>
            <a:r>
              <a:rPr lang="en-US" dirty="0" smtClean="0"/>
              <a:t>Receiving app needs an "Intent Filter" like</a:t>
            </a:r>
          </a:p>
          <a:p>
            <a:pPr lvl="1"/>
            <a:r>
              <a:rPr lang="en-US" dirty="0" smtClean="0"/>
              <a:t>android.provider.Telephony.SMS_RECEIVED</a:t>
            </a:r>
          </a:p>
          <a:p>
            <a:r>
              <a:rPr lang="en-US" dirty="0" smtClean="0"/>
              <a:t>If an app is not running, receiving an Intent starts it</a:t>
            </a:r>
          </a:p>
          <a:p>
            <a:r>
              <a:rPr lang="en-US" dirty="0" smtClean="0"/>
              <a:t>Malicious intents can launch other apps, and inject data into them</a:t>
            </a:r>
            <a:endParaRPr lang="en-US" dirty="0"/>
          </a:p>
        </p:txBody>
      </p:sp>
      <p:pic>
        <p:nvPicPr>
          <p:cNvPr id="4" name="Picture 3" descr="Screen Shot 2015-02-10 at 6.35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63" y="1252522"/>
            <a:ext cx="7258893" cy="20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900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Injection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test app saves files on the SD card, with this Intent Filter</a:t>
            </a:r>
            <a:endParaRPr lang="en-US" dirty="0"/>
          </a:p>
        </p:txBody>
      </p:sp>
      <p:pic>
        <p:nvPicPr>
          <p:cNvPr id="4" name="Picture 3" descr="Screen Shot 2015-02-10 at 6.38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28332"/>
            <a:ext cx="8496300" cy="20193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941388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to Create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80954"/>
            <a:ext cx="8229600" cy="1945209"/>
          </a:xfrm>
        </p:spPr>
        <p:txBody>
          <a:bodyPr/>
          <a:lstStyle/>
          <a:p>
            <a:r>
              <a:rPr lang="en-US" dirty="0" smtClean="0"/>
              <a:t>Executes a shell command, injecting the filename from the calling app</a:t>
            </a:r>
            <a:endParaRPr lang="en-US" dirty="0"/>
          </a:p>
        </p:txBody>
      </p:sp>
      <p:pic>
        <p:nvPicPr>
          <p:cNvPr id="4" name="Picture 3" descr="Screen Shot 2015-02-10 at 6.40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314932" cy="2260914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045473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the calling app sends a filename of:</a:t>
            </a:r>
          </a:p>
          <a:p>
            <a:pPr lvl="1"/>
            <a:r>
              <a:rPr lang="en-US" dirty="0" smtClean="0"/>
              <a:t>"MyFIle.txt; cat /data/data/com.test/secrets.xml &gt; /sdcard/secrets.xml"</a:t>
            </a:r>
          </a:p>
          <a:p>
            <a:r>
              <a:rPr lang="en-US" dirty="0" smtClean="0"/>
              <a:t>The exploit will expose any secrets the test app can access</a:t>
            </a:r>
          </a:p>
        </p:txBody>
      </p:sp>
    </p:spTree>
    <p:extLst>
      <p:ext uri="{BB962C8B-B14F-4D97-AF65-F5344CB8AC3E}">
        <p14:creationId xmlns:p14="http://schemas.microsoft.com/office/powerpoint/2010/main" val="2303508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Injection Countermeasures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245"/>
            <a:ext cx="8229600" cy="4220918"/>
          </a:xfrm>
        </p:spPr>
        <p:txBody>
          <a:bodyPr/>
          <a:lstStyle/>
          <a:p>
            <a:r>
              <a:rPr lang="en-US" dirty="0" smtClean="0"/>
              <a:t>Don't make Intents "exported" unless they are really needed by other apps</a:t>
            </a:r>
          </a:p>
          <a:p>
            <a:pPr lvl="1"/>
            <a:r>
              <a:rPr lang="en-US" dirty="0" smtClean="0"/>
              <a:t>Leave them internal to their own app</a:t>
            </a:r>
          </a:p>
          <a:p>
            <a:r>
              <a:rPr lang="en-US" dirty="0" smtClean="0"/>
              <a:t>Perform input validation on all data received from intents</a:t>
            </a:r>
          </a:p>
          <a:p>
            <a:pPr lvl="1"/>
            <a:r>
              <a:rPr lang="en-US" dirty="0" smtClean="0"/>
              <a:t>Block special characters like ";" and "&gt;" in a filename</a:t>
            </a:r>
            <a:endParaRPr lang="en-US" dirty="0"/>
          </a:p>
        </p:txBody>
      </p:sp>
      <p:pic>
        <p:nvPicPr>
          <p:cNvPr id="4" name="Picture 3" descr="Screen Shot 2015-02-10 at 6.47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06" y="5584734"/>
            <a:ext cx="8209094" cy="1082858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382792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Injection Countermeasures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245"/>
            <a:ext cx="8229600" cy="4220918"/>
          </a:xfrm>
        </p:spPr>
        <p:txBody>
          <a:bodyPr/>
          <a:lstStyle/>
          <a:p>
            <a:r>
              <a:rPr lang="en-US" dirty="0" smtClean="0"/>
              <a:t>Custom permissions will warn the user that an App has permissions when it is installed</a:t>
            </a:r>
          </a:p>
          <a:p>
            <a:pPr lvl="1"/>
            <a:r>
              <a:rPr lang="en-US" dirty="0" smtClean="0"/>
              <a:t>Not much use, in practice</a:t>
            </a:r>
          </a:p>
          <a:p>
            <a:r>
              <a:rPr lang="en-US" dirty="0" smtClean="0"/>
              <a:t>Signature-level permissions</a:t>
            </a:r>
          </a:p>
          <a:p>
            <a:pPr lvl="1"/>
            <a:r>
              <a:rPr lang="en-US" dirty="0" smtClean="0"/>
              <a:t>Require any app that wants to send intents to be signed with the same key as the receiving app</a:t>
            </a:r>
          </a:p>
          <a:p>
            <a:pPr lvl="1"/>
            <a:r>
              <a:rPr lang="en-US" dirty="0" smtClean="0"/>
              <a:t>That is, from the same company</a:t>
            </a:r>
          </a:p>
          <a:p>
            <a:pPr lvl="1"/>
            <a:r>
              <a:rPr lang="en-US" dirty="0" smtClean="0"/>
              <a:t>This can be defeated by re-signing the app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036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way for Android apps to access</a:t>
            </a:r>
          </a:p>
          <a:p>
            <a:pPr lvl="1"/>
            <a:r>
              <a:rPr lang="en-US" dirty="0" smtClean="0"/>
              <a:t>Telephone functionality</a:t>
            </a:r>
          </a:p>
          <a:p>
            <a:pPr lvl="1"/>
            <a:r>
              <a:rPr lang="en-US" dirty="0" smtClean="0"/>
              <a:t>Creating UI (User Interface) elements</a:t>
            </a:r>
          </a:p>
          <a:p>
            <a:pPr lvl="1"/>
            <a:r>
              <a:rPr lang="en-US" dirty="0" smtClean="0"/>
              <a:t>GPS</a:t>
            </a:r>
          </a:p>
          <a:p>
            <a:pPr lvl="1"/>
            <a:r>
              <a:rPr lang="en-US" dirty="0" smtClean="0"/>
              <a:t>File system</a:t>
            </a:r>
          </a:p>
          <a:p>
            <a:r>
              <a:rPr lang="en-US" dirty="0" smtClean="0"/>
              <a:t>Important in Android security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40161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60618"/>
            <a:ext cx="7772400" cy="1470025"/>
          </a:xfrm>
        </p:spPr>
        <p:txBody>
          <a:bodyPr/>
          <a:lstStyle/>
          <a:p>
            <a:r>
              <a:rPr lang="en-US" dirty="0" smtClean="0"/>
              <a:t>NFC-Based Attacks</a:t>
            </a:r>
            <a:br>
              <a:rPr lang="en-US" dirty="0" smtClean="0"/>
            </a:br>
            <a:r>
              <a:rPr lang="en-US" dirty="0" smtClean="0"/>
              <a:t>(Near Field Communication)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5892400"/>
            <a:ext cx="6400800" cy="91237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Image from techmoran.com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nf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008" y="2064520"/>
            <a:ext cx="5357593" cy="357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4925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Malicious NFC Tags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NFC tag can contain a URL pointing to a malicious site</a:t>
            </a:r>
          </a:p>
          <a:p>
            <a:pPr lvl="1"/>
            <a:r>
              <a:rPr lang="en-US" dirty="0" smtClean="0"/>
              <a:t>Such as a WebKit exploit</a:t>
            </a:r>
          </a:p>
          <a:p>
            <a:r>
              <a:rPr lang="en-US" dirty="0" smtClean="0"/>
              <a:t>Tags are cheap to buy online</a:t>
            </a:r>
          </a:p>
          <a:p>
            <a:r>
              <a:rPr lang="en-US" dirty="0" smtClean="0"/>
              <a:t>Can be written to by any NFC-enabled phone</a:t>
            </a:r>
          </a:p>
        </p:txBody>
      </p:sp>
    </p:spTree>
    <p:extLst>
      <p:ext uri="{BB962C8B-B14F-4D97-AF65-F5344CB8AC3E}">
        <p14:creationId xmlns:p14="http://schemas.microsoft.com/office/powerpoint/2010/main" val="177402807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17335"/>
            <a:ext cx="8229600" cy="691816"/>
          </a:xfrm>
        </p:spPr>
        <p:txBody>
          <a:bodyPr/>
          <a:lstStyle/>
          <a:p>
            <a:r>
              <a:rPr lang="en-US" dirty="0"/>
              <a:t>From </a:t>
            </a:r>
            <a:r>
              <a:rPr lang="en-US" dirty="0" smtClean="0"/>
              <a:t>www.slideshare.net</a:t>
            </a:r>
            <a:r>
              <a:rPr lang="en-US" dirty="0"/>
              <a:t>/chunkai1312</a:t>
            </a:r>
          </a:p>
        </p:txBody>
      </p:sp>
      <p:pic>
        <p:nvPicPr>
          <p:cNvPr id="5" name="Picture 4" descr="Screen Shot 2015-02-10 at 6.59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69" y="274638"/>
            <a:ext cx="8058831" cy="556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99948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NFC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Attackers can make poster with malicious tags</a:t>
            </a:r>
          </a:p>
          <a:p>
            <a:r>
              <a:rPr lang="en-US" dirty="0"/>
              <a:t>Or replace tags on existing posters</a:t>
            </a:r>
          </a:p>
          <a:p>
            <a:r>
              <a:rPr lang="en-US" dirty="0"/>
              <a:t>Or overwrite NFC tags in place</a:t>
            </a:r>
          </a:p>
          <a:p>
            <a:pPr lvl="1"/>
            <a:r>
              <a:rPr lang="en-US" dirty="0"/>
              <a:t>If the tag was not properly write-</a:t>
            </a:r>
            <a:r>
              <a:rPr lang="en-US" dirty="0" smtClean="0"/>
              <a:t>protected</a:t>
            </a:r>
          </a:p>
          <a:p>
            <a:r>
              <a:rPr lang="en-US" dirty="0" smtClean="0"/>
              <a:t>Tag could send user to Google Play</a:t>
            </a:r>
          </a:p>
          <a:p>
            <a:r>
              <a:rPr lang="en-US" dirty="0" smtClean="0"/>
              <a:t>Tag could directly attack an app that uses NFC with unexpected input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891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Malicious NFC Tag Countermeasures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3091"/>
            <a:ext cx="8229600" cy="4273072"/>
          </a:xfrm>
        </p:spPr>
        <p:txBody>
          <a:bodyPr/>
          <a:lstStyle/>
          <a:p>
            <a:r>
              <a:rPr lang="en-US" dirty="0" smtClean="0"/>
              <a:t>Keep NFC disabled when you aren't using it</a:t>
            </a:r>
          </a:p>
          <a:p>
            <a:r>
              <a:rPr lang="en-US" dirty="0" smtClean="0"/>
              <a:t>Unfortunately, there's no way to tell if a tag is malicious without reading it</a:t>
            </a:r>
          </a:p>
          <a:p>
            <a:pPr lvl="1"/>
            <a:r>
              <a:rPr lang="en-US" dirty="0" smtClean="0"/>
              <a:t>Unless there is evidence of tampering</a:t>
            </a:r>
          </a:p>
          <a:p>
            <a:r>
              <a:rPr lang="en-US" dirty="0" smtClean="0"/>
              <a:t>Developers need to validate data from NFC</a:t>
            </a:r>
          </a:p>
          <a:p>
            <a:r>
              <a:rPr lang="en-US" dirty="0" smtClean="0"/>
              <a:t>Tags must be write-protected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7626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Attacking Apps via NFC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Android allows apps to create fake NFC Intents</a:t>
            </a:r>
          </a:p>
          <a:p>
            <a:pPr lvl="1"/>
            <a:r>
              <a:rPr lang="en-US" dirty="0" smtClean="0"/>
              <a:t>Creating a fake NFC tag</a:t>
            </a:r>
          </a:p>
          <a:p>
            <a:r>
              <a:rPr lang="en-US" dirty="0" smtClean="0"/>
              <a:t>There's an NFCDemo App</a:t>
            </a:r>
          </a:p>
          <a:p>
            <a:r>
              <a:rPr lang="en-US" dirty="0" smtClean="0"/>
              <a:t>So a vulnerable NFC-using app </a:t>
            </a:r>
            <a:r>
              <a:rPr lang="en-US" dirty="0"/>
              <a:t>c</a:t>
            </a:r>
            <a:r>
              <a:rPr lang="en-US" dirty="0" smtClean="0"/>
              <a:t>ould be exploited even without an NFC tag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39442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NFC Event Countermeasures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Validation of data received from NFC tags</a:t>
            </a:r>
          </a:p>
          <a:p>
            <a:r>
              <a:rPr lang="en-US" dirty="0" smtClean="0"/>
              <a:t>Custom permissions, or making the Activity private, won't work here</a:t>
            </a:r>
          </a:p>
          <a:p>
            <a:pPr lvl="1"/>
            <a:r>
              <a:rPr lang="en-US" dirty="0" smtClean="0"/>
              <a:t>App must receive NFC intents from an external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55065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Information Leakage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27280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Leakage via Internal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app has a unique User Identifier (UID) and Group Identifier (GID) </a:t>
            </a:r>
          </a:p>
          <a:p>
            <a:pPr lvl="1"/>
            <a:r>
              <a:rPr lang="en-US" dirty="0" smtClean="0"/>
              <a:t>App runs as that user</a:t>
            </a:r>
          </a:p>
          <a:p>
            <a:r>
              <a:rPr lang="en-US" dirty="0" smtClean="0"/>
              <a:t>But an app can create a file set to</a:t>
            </a:r>
          </a:p>
          <a:p>
            <a:pPr lvl="1"/>
            <a:r>
              <a:rPr lang="en-US" dirty="0" smtClean="0"/>
              <a:t>MODE_WORLD_READABLE or</a:t>
            </a:r>
          </a:p>
          <a:p>
            <a:pPr lvl="1"/>
            <a:r>
              <a:rPr lang="en-US" dirty="0" smtClean="0"/>
              <a:t>MODE_WORLD_WRITEABLE</a:t>
            </a:r>
          </a:p>
          <a:p>
            <a:r>
              <a:rPr lang="en-US" dirty="0" smtClean="0"/>
              <a:t>That file would be visible to all apps on the device, and could be sent to the Internet by any app with INTERNET permission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83881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SQLite Journal Information Disclosure (CVE-2011-3901)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1304"/>
            <a:ext cx="8229600" cy="4064859"/>
          </a:xfrm>
        </p:spPr>
        <p:txBody>
          <a:bodyPr/>
          <a:lstStyle/>
          <a:p>
            <a:r>
              <a:rPr lang="en-US" dirty="0" smtClean="0"/>
              <a:t>SQLite engine created its rollback journal as globally readable and writeable</a:t>
            </a:r>
          </a:p>
          <a:p>
            <a:r>
              <a:rPr lang="en-US" dirty="0" smtClean="0"/>
              <a:t>Normally deleted after each transaction</a:t>
            </a:r>
          </a:p>
          <a:p>
            <a:r>
              <a:rPr lang="en-US" dirty="0" smtClean="0"/>
              <a:t>But setting improper permissions allows hostile apps on the same device to read</a:t>
            </a:r>
          </a:p>
          <a:p>
            <a:pPr lvl="1"/>
            <a:r>
              <a:rPr lang="en-US" dirty="0" smtClean="0"/>
              <a:t>Personal info., session tokens, URL history,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015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Written in Java</a:t>
            </a:r>
            <a:endParaRPr lang="en-US" dirty="0"/>
          </a:p>
          <a:p>
            <a:pPr lvl="1"/>
            <a:r>
              <a:rPr lang="en-US" dirty="0" smtClean="0"/>
              <a:t>Compiled to Dalvik bytecode using the Android Software Development Kit (SDK)</a:t>
            </a:r>
          </a:p>
          <a:p>
            <a:r>
              <a:rPr lang="en-US" dirty="0" smtClean="0"/>
              <a:t>Can also be written in C/C++</a:t>
            </a:r>
          </a:p>
          <a:p>
            <a:pPr lvl="1"/>
            <a:r>
              <a:rPr lang="en-US" dirty="0" smtClean="0"/>
              <a:t>Using Native Development Kit (NDK)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987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LinkedIn App's Rollback Journal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5-02-10 at 7.14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53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3244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SQLite Journal Information Disclosure Countermeasures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4734"/>
            <a:ext cx="8229600" cy="4231429"/>
          </a:xfrm>
        </p:spPr>
        <p:txBody>
          <a:bodyPr/>
          <a:lstStyle/>
          <a:p>
            <a:r>
              <a:rPr lang="en-US" dirty="0" smtClean="0"/>
              <a:t>Install latest patches</a:t>
            </a:r>
          </a:p>
          <a:p>
            <a:r>
              <a:rPr lang="en-US" dirty="0" smtClean="0"/>
              <a:t>App developers should avoid creating world-readable or world-writeable 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96076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76569"/>
            <a:ext cx="8229600" cy="1649594"/>
          </a:xfrm>
        </p:spPr>
        <p:txBody>
          <a:bodyPr/>
          <a:lstStyle/>
          <a:p>
            <a:r>
              <a:rPr lang="en-US" dirty="0" smtClean="0"/>
              <a:t>Skype App stored personal data in world-readable files</a:t>
            </a:r>
          </a:p>
          <a:p>
            <a:pPr lvl="1"/>
            <a:r>
              <a:rPr lang="en-US" dirty="0" smtClean="0"/>
              <a:t>Link Ch 4z65</a:t>
            </a:r>
            <a:endParaRPr lang="en-US" dirty="0"/>
          </a:p>
        </p:txBody>
      </p:sp>
      <p:pic>
        <p:nvPicPr>
          <p:cNvPr id="4" name="Picture 3" descr="Screen Shot 2015-02-10 at 7.18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394495"/>
            <a:ext cx="8483600" cy="37084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58733122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Leakage via External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Files stored on the SD card</a:t>
            </a:r>
          </a:p>
          <a:p>
            <a:pPr lvl="1"/>
            <a:r>
              <a:rPr lang="en-US" dirty="0" smtClean="0"/>
              <a:t>Or the emulated SD card</a:t>
            </a:r>
          </a:p>
          <a:p>
            <a:r>
              <a:rPr lang="en-US" dirty="0" smtClean="0"/>
              <a:t>Are globally readable and writeable to every app on the device</a:t>
            </a:r>
          </a:p>
          <a:p>
            <a:r>
              <a:rPr lang="en-US" dirty="0" smtClean="0"/>
              <a:t>Apps should only store data they want to share on external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82796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51352"/>
            <a:ext cx="8229600" cy="1274811"/>
          </a:xfrm>
        </p:spPr>
        <p:txBody>
          <a:bodyPr/>
          <a:lstStyle/>
          <a:p>
            <a:r>
              <a:rPr lang="en-US" dirty="0" smtClean="0"/>
              <a:t>App seems to never have been updated, and later removed from the Google Play Store</a:t>
            </a:r>
          </a:p>
          <a:p>
            <a:pPr lvl="1"/>
            <a:r>
              <a:rPr lang="en-US" dirty="0" smtClean="0"/>
              <a:t>Links Ch 4z66-67</a:t>
            </a:r>
            <a:endParaRPr lang="en-US" dirty="0"/>
          </a:p>
        </p:txBody>
      </p:sp>
      <p:pic>
        <p:nvPicPr>
          <p:cNvPr id="4" name="Picture 3" descr="Screen Shot 2015-02-10 at 7.24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147398" cy="4087293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422308948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Nessus Information Disclosure Countermeasures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5555"/>
            <a:ext cx="8229600" cy="4210608"/>
          </a:xfrm>
        </p:spPr>
        <p:txBody>
          <a:bodyPr/>
          <a:lstStyle/>
          <a:p>
            <a:r>
              <a:rPr lang="en-US" dirty="0" smtClean="0"/>
              <a:t>Credentials should not be stored in plaintext</a:t>
            </a:r>
          </a:p>
          <a:p>
            <a:r>
              <a:rPr lang="en-US" dirty="0" smtClean="0"/>
              <a:t>They should be encrypted</a:t>
            </a:r>
          </a:p>
          <a:p>
            <a:pPr lvl="1"/>
            <a:r>
              <a:rPr lang="en-US" dirty="0" smtClean="0"/>
              <a:t>One good system is AES</a:t>
            </a:r>
          </a:p>
          <a:p>
            <a:pPr lvl="1"/>
            <a:r>
              <a:rPr lang="en-US" dirty="0" smtClean="0"/>
              <a:t>Key from Password-Based Key Derivation Function 2 (PBKDF2)</a:t>
            </a:r>
          </a:p>
          <a:p>
            <a:pPr lvl="1"/>
            <a:r>
              <a:rPr lang="en-US" dirty="0" smtClean="0"/>
              <a:t>Using a password from the user and a device-specific salt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41426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Leakage via 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app can read the logs, if it requests the android.permission.READ_LOGS permission at install time</a:t>
            </a:r>
          </a:p>
          <a:p>
            <a:r>
              <a:rPr lang="en-US" dirty="0" smtClean="0"/>
              <a:t>Some developers don't realize this and put sensitive information into the logs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10785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80386"/>
            <a:ext cx="8229600" cy="1045777"/>
          </a:xfrm>
        </p:spPr>
        <p:txBody>
          <a:bodyPr/>
          <a:lstStyle/>
          <a:p>
            <a:r>
              <a:rPr lang="en-US" dirty="0" smtClean="0"/>
              <a:t>Link Ch 4z68</a:t>
            </a:r>
            <a:endParaRPr lang="en-US" dirty="0"/>
          </a:p>
        </p:txBody>
      </p:sp>
      <p:pic>
        <p:nvPicPr>
          <p:cNvPr id="4" name="Picture 3" descr="Screen Shot 2015-02-10 at 7.41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43" y="274638"/>
            <a:ext cx="70485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36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SDK Information Disclosure in the 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95157"/>
            <a:ext cx="8229600" cy="631006"/>
          </a:xfrm>
        </p:spPr>
        <p:txBody>
          <a:bodyPr/>
          <a:lstStyle/>
          <a:p>
            <a:r>
              <a:rPr lang="en-US" dirty="0" smtClean="0"/>
              <a:t>Facebook promptly patched it</a:t>
            </a:r>
          </a:p>
          <a:p>
            <a:pPr lvl="1"/>
            <a:r>
              <a:rPr lang="en-US" dirty="0" smtClean="0"/>
              <a:t>Link Ch 4z69</a:t>
            </a:r>
            <a:endParaRPr lang="en-US" dirty="0"/>
          </a:p>
        </p:txBody>
      </p:sp>
      <p:pic>
        <p:nvPicPr>
          <p:cNvPr id="4" name="Picture 3" descr="Screen Shot 2015-02-10 at 7.45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9547"/>
            <a:ext cx="8229600" cy="156928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Picture 4" descr="Screen Shot 2015-02-10 at 7.46.0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07704"/>
            <a:ext cx="8229600" cy="1539614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132671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SDK Information Disclosure Countermeasures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4696"/>
            <a:ext cx="8229600" cy="4221467"/>
          </a:xfrm>
        </p:spPr>
        <p:txBody>
          <a:bodyPr/>
          <a:lstStyle/>
          <a:p>
            <a:r>
              <a:rPr lang="en-US" dirty="0" smtClean="0"/>
              <a:t>Update Facebook SDK to latest version</a:t>
            </a:r>
          </a:p>
          <a:p>
            <a:r>
              <a:rPr lang="en-US" dirty="0" smtClean="0"/>
              <a:t>App developers should not log any sensitive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46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2293</TotalTime>
  <Words>3122</Words>
  <Application>Microsoft Macintosh PowerPoint</Application>
  <PresentationFormat>On-screen Show (4:3)</PresentationFormat>
  <Paragraphs>460</Paragraphs>
  <Slides>109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109</vt:i4>
      </vt:variant>
    </vt:vector>
  </HeadingPairs>
  <TitlesOfParts>
    <vt:vector size="110" baseType="lpstr">
      <vt:lpstr>Office Theme</vt:lpstr>
      <vt:lpstr>Ch 4: Android</vt:lpstr>
      <vt:lpstr>Android is #1</vt:lpstr>
      <vt:lpstr>Open Source</vt:lpstr>
      <vt:lpstr>Fragmentation</vt:lpstr>
      <vt:lpstr>Android Architecture</vt:lpstr>
      <vt:lpstr>Linux Kernel</vt:lpstr>
      <vt:lpstr>Libraries</vt:lpstr>
      <vt:lpstr>Application Framework</vt:lpstr>
      <vt:lpstr>Apps</vt:lpstr>
      <vt:lpstr>Security Model</vt:lpstr>
      <vt:lpstr>Permission Based</vt:lpstr>
      <vt:lpstr>Kernel Permissions</vt:lpstr>
      <vt:lpstr>Viewing Users with ps</vt:lpstr>
      <vt:lpstr>Viewing Users with ps</vt:lpstr>
      <vt:lpstr>Application Framework Access Control</vt:lpstr>
      <vt:lpstr>Many Permissions are Available</vt:lpstr>
      <vt:lpstr>Permission Categories</vt:lpstr>
      <vt:lpstr>Permission Categories</vt:lpstr>
      <vt:lpstr>App Signing</vt:lpstr>
      <vt:lpstr>Address Space Layout Randomization (ASLR)</vt:lpstr>
      <vt:lpstr>No eXecute (NX) Bit</vt:lpstr>
      <vt:lpstr>Application Components</vt:lpstr>
      <vt:lpstr>Four Components</vt:lpstr>
      <vt:lpstr>Intents</vt:lpstr>
      <vt:lpstr>Activities</vt:lpstr>
      <vt:lpstr>Content Providers</vt:lpstr>
      <vt:lpstr>Broadcast Receivers</vt:lpstr>
      <vt:lpstr>Services</vt:lpstr>
      <vt:lpstr>Data Storage</vt:lpstr>
      <vt:lpstr>File Types</vt:lpstr>
      <vt:lpstr>NFC (Near Field Communication)</vt:lpstr>
      <vt:lpstr>NFC in Android</vt:lpstr>
      <vt:lpstr>Google Wallet</vt:lpstr>
      <vt:lpstr>NFC Peer-to-Peer</vt:lpstr>
      <vt:lpstr>Android Development</vt:lpstr>
      <vt:lpstr>SDK (Software Development Kit)</vt:lpstr>
      <vt:lpstr>Android Emulator</vt:lpstr>
      <vt:lpstr>Value of the Emulator</vt:lpstr>
      <vt:lpstr>Android Debug Bridge</vt:lpstr>
      <vt:lpstr>Useful ADB Commands</vt:lpstr>
      <vt:lpstr>Useful ADB Commands</vt:lpstr>
      <vt:lpstr>END OF PART 1</vt:lpstr>
      <vt:lpstr>Rooting</vt:lpstr>
      <vt:lpstr>Root</vt:lpstr>
      <vt:lpstr>GingerBreak (CVE-2011-1823)</vt:lpstr>
      <vt:lpstr>How Gingerbreak Works</vt:lpstr>
      <vt:lpstr>How Gingerbreak Works</vt:lpstr>
      <vt:lpstr>GingerBreak</vt:lpstr>
      <vt:lpstr>GingerBreak Countermeasures</vt:lpstr>
      <vt:lpstr>Ice Cream Sandwich  init chmod/chown Vuln</vt:lpstr>
      <vt:lpstr>Symlink</vt:lpstr>
      <vt:lpstr>Ice Cream Sandwich  init chmod/chown Countermeasures</vt:lpstr>
      <vt:lpstr>Decompiling and Disassembly</vt:lpstr>
      <vt:lpstr>Static Analysis</vt:lpstr>
      <vt:lpstr>PowerPoint Presentation</vt:lpstr>
      <vt:lpstr>Java v. Smali Code</vt:lpstr>
      <vt:lpstr>Building &amp; Signing an App</vt:lpstr>
      <vt:lpstr>Monitoring the Log</vt:lpstr>
      <vt:lpstr>Attacks via Decompiling and Disassembly</vt:lpstr>
      <vt:lpstr>PowerPoint Presentation</vt:lpstr>
      <vt:lpstr>Decompiling, Disassembly, and Repackaging Countermeasures</vt:lpstr>
      <vt:lpstr>DashO – Powerful Obfuscator</vt:lpstr>
      <vt:lpstr>All Strings Concealed</vt:lpstr>
      <vt:lpstr>Intercepting Network Traffic  "Man in the Middle" (MITM) Attacks</vt:lpstr>
      <vt:lpstr>HTTP Traffic</vt:lpstr>
      <vt:lpstr>HTTPS</vt:lpstr>
      <vt:lpstr>Problems</vt:lpstr>
      <vt:lpstr>Auditing HTTPS Traffic</vt:lpstr>
      <vt:lpstr>Manipulating Network Traffic Countermeasures</vt:lpstr>
      <vt:lpstr>Certificate Pinning</vt:lpstr>
      <vt:lpstr>Don't Trust the Client</vt:lpstr>
      <vt:lpstr>Intent-Based Attacks</vt:lpstr>
      <vt:lpstr>Intents</vt:lpstr>
      <vt:lpstr>Code to Send an SMS Intent</vt:lpstr>
      <vt:lpstr>Command Injection Example</vt:lpstr>
      <vt:lpstr>Method to Create File</vt:lpstr>
      <vt:lpstr>Command Injection</vt:lpstr>
      <vt:lpstr>Command Injection Countermeasures</vt:lpstr>
      <vt:lpstr>Command Injection Countermeasures</vt:lpstr>
      <vt:lpstr>NFC-Based Attacks (Near Field Communication)</vt:lpstr>
      <vt:lpstr>Malicious NFC Tags</vt:lpstr>
      <vt:lpstr>PowerPoint Presentation</vt:lpstr>
      <vt:lpstr>NFC Attacks</vt:lpstr>
      <vt:lpstr>Malicious NFC Tag Countermeasures</vt:lpstr>
      <vt:lpstr>Attacking Apps via NFC Events</vt:lpstr>
      <vt:lpstr>NFC Event Countermeasures</vt:lpstr>
      <vt:lpstr>Information Leakage</vt:lpstr>
      <vt:lpstr>Leakage via Internal Files</vt:lpstr>
      <vt:lpstr>Android SQLite Journal Information Disclosure (CVE-2011-3901)</vt:lpstr>
      <vt:lpstr>LinkedIn App's Rollback Journal</vt:lpstr>
      <vt:lpstr>SQLite Journal Information Disclosure Countermeasures</vt:lpstr>
      <vt:lpstr>PowerPoint Presentation</vt:lpstr>
      <vt:lpstr>Leakage via External Storage</vt:lpstr>
      <vt:lpstr>PowerPoint Presentation</vt:lpstr>
      <vt:lpstr>Nessus Information Disclosure Countermeasures</vt:lpstr>
      <vt:lpstr>Information Leakage via Logs</vt:lpstr>
      <vt:lpstr>PowerPoint Presentation</vt:lpstr>
      <vt:lpstr>Facebook SDK Information Disclosure in the Log</vt:lpstr>
      <vt:lpstr>Facebook SDK Information Disclosure Countermeasures</vt:lpstr>
      <vt:lpstr>Information Leakage via Insecure Components</vt:lpstr>
      <vt:lpstr>PowerPoint Presentation</vt:lpstr>
      <vt:lpstr>content:// URI Scheme Leaks Contents of SD Card</vt:lpstr>
      <vt:lpstr>content:// URI Scheme Information Disclosure Countermeasures</vt:lpstr>
      <vt:lpstr>General Mitigation v.  Information Leakage</vt:lpstr>
      <vt:lpstr>General Mitigation v.  Information Leakage</vt:lpstr>
      <vt:lpstr>General Mitigation v.  Information Leakage</vt:lpstr>
      <vt:lpstr>General Mitigation v.  Information Leakage</vt:lpstr>
      <vt:lpstr>General Mitigation v.  Information Leakage</vt:lpstr>
      <vt:lpstr>HTC IQRD Android Permission Leakage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Bowne</dc:creator>
  <cp:lastModifiedBy>Sam Bowne</cp:lastModifiedBy>
  <cp:revision>684</cp:revision>
  <dcterms:created xsi:type="dcterms:W3CDTF">2014-12-24T16:02:14Z</dcterms:created>
  <dcterms:modified xsi:type="dcterms:W3CDTF">2015-02-18T14:01:03Z</dcterms:modified>
</cp:coreProperties>
</file>