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72" r:id="rId16"/>
    <p:sldId id="270" r:id="rId17"/>
    <p:sldId id="269" r:id="rId18"/>
    <p:sldId id="273" r:id="rId19"/>
    <p:sldId id="274" r:id="rId20"/>
    <p:sldId id="281" r:id="rId21"/>
    <p:sldId id="275" r:id="rId22"/>
    <p:sldId id="276" r:id="rId23"/>
    <p:sldId id="277" r:id="rId24"/>
    <p:sldId id="278" r:id="rId25"/>
    <p:sldId id="279" r:id="rId26"/>
    <p:sldId id="280" r:id="rId27"/>
    <p:sldId id="284" r:id="rId28"/>
    <p:sldId id="283" r:id="rId29"/>
    <p:sldId id="293" r:id="rId30"/>
    <p:sldId id="285" r:id="rId31"/>
    <p:sldId id="286" r:id="rId32"/>
    <p:sldId id="287" r:id="rId33"/>
    <p:sldId id="288" r:id="rId34"/>
    <p:sldId id="292" r:id="rId35"/>
    <p:sldId id="289" r:id="rId36"/>
    <p:sldId id="290" r:id="rId37"/>
    <p:sldId id="291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5" d="100"/>
          <a:sy n="65" d="100"/>
        </p:scale>
        <p:origin x="-96" y="-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8/27/13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293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8/27/13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59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8/27/13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134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8/27/13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71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8/27/13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638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8/27/13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462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8/27/13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8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8/27/13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68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8/27/13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98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8/27/13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361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8/27/13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41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389D6-988B-2A4B-ADAB-4CA8EBB9DA46}" type="datetimeFigureOut">
              <a:rPr lang="en-US" smtClean="0"/>
              <a:t>8/27/13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31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Relationship Id="rId3" Type="http://schemas.openxmlformats.org/officeDocument/2006/relationships/image" Target="../media/image6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DNS Security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 1: The Importance of DNS Security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20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2007 Attack on DNS Root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3-08-26 at 4.07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792" y="1417638"/>
            <a:ext cx="651636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47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01108" cy="1991824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Recursive DNS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18154"/>
            <a:ext cx="2454031" cy="350800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3-08-26 at 4.24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646" y="415018"/>
            <a:ext cx="5361354" cy="603267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970966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290513" y="521868"/>
            <a:ext cx="1101238" cy="1728666"/>
            <a:chOff x="1290513" y="521868"/>
            <a:chExt cx="1101238" cy="1728666"/>
          </a:xfrm>
        </p:grpSpPr>
        <p:pic>
          <p:nvPicPr>
            <p:cNvPr id="4" name="Picture 42" descr="File Server_Updated200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1232" y="521868"/>
              <a:ext cx="793750" cy="1055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290513" y="1788869"/>
              <a:ext cx="1101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Root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04829" y="2518141"/>
            <a:ext cx="1101238" cy="1728666"/>
            <a:chOff x="1290513" y="521868"/>
            <a:chExt cx="1101238" cy="1728666"/>
          </a:xfrm>
        </p:grpSpPr>
        <p:pic>
          <p:nvPicPr>
            <p:cNvPr id="15" name="Picture 42" descr="File Server_Updated200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1232" y="521868"/>
              <a:ext cx="793750" cy="1055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290513" y="1788869"/>
              <a:ext cx="1101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.com</a:t>
              </a:r>
              <a:endParaRPr lang="en-US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00731" y="2494699"/>
            <a:ext cx="1101238" cy="1728666"/>
            <a:chOff x="1290513" y="521868"/>
            <a:chExt cx="1101238" cy="1728666"/>
          </a:xfrm>
        </p:grpSpPr>
        <p:pic>
          <p:nvPicPr>
            <p:cNvPr id="18" name="Picture 42" descr="File Server_Updated200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1232" y="521868"/>
              <a:ext cx="793750" cy="1055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290513" y="1788869"/>
              <a:ext cx="1101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.net</a:t>
              </a:r>
              <a:endParaRPr lang="en-US" sz="2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848879" y="2471257"/>
            <a:ext cx="1101238" cy="1728666"/>
            <a:chOff x="1290513" y="521868"/>
            <a:chExt cx="1101238" cy="1728666"/>
          </a:xfrm>
        </p:grpSpPr>
        <p:pic>
          <p:nvPicPr>
            <p:cNvPr id="21" name="Picture 42" descr="File Server_Updated200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1232" y="521868"/>
              <a:ext cx="793750" cy="1055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290513" y="1788869"/>
              <a:ext cx="1101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.edu</a:t>
              </a:r>
              <a:endParaRPr lang="en-US" sz="2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56483" y="4792426"/>
            <a:ext cx="1101238" cy="1728666"/>
            <a:chOff x="1290513" y="521868"/>
            <a:chExt cx="1101238" cy="1728666"/>
          </a:xfrm>
        </p:grpSpPr>
        <p:pic>
          <p:nvPicPr>
            <p:cNvPr id="24" name="Picture 42" descr="File Server_Updated200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1232" y="521868"/>
              <a:ext cx="793750" cy="1055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1290513" y="1788869"/>
              <a:ext cx="1101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local</a:t>
              </a:r>
              <a:endParaRPr lang="en-US" sz="2400" dirty="0"/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2254982" y="1577556"/>
            <a:ext cx="578095" cy="893701"/>
          </a:xfrm>
          <a:prstGeom prst="line">
            <a:avLst/>
          </a:prstGeom>
          <a:ln w="889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391751" y="1577556"/>
            <a:ext cx="2064732" cy="893701"/>
          </a:xfrm>
          <a:prstGeom prst="line">
            <a:avLst/>
          </a:prstGeom>
          <a:ln w="889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544151" y="1358734"/>
            <a:ext cx="3475447" cy="893701"/>
          </a:xfrm>
          <a:prstGeom prst="line">
            <a:avLst/>
          </a:prstGeom>
          <a:ln w="889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052895" y="3573829"/>
            <a:ext cx="1199413" cy="1119828"/>
          </a:xfrm>
          <a:prstGeom prst="line">
            <a:avLst/>
          </a:prstGeom>
          <a:ln w="889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DNS Delegation</a:t>
            </a:r>
            <a:endParaRPr lang="en-US" dirty="0"/>
          </a:p>
        </p:txBody>
      </p:sp>
      <p:sp>
        <p:nvSpPr>
          <p:cNvPr id="36" name="Content Placeholder 35"/>
          <p:cNvSpPr>
            <a:spLocks noGrp="1"/>
          </p:cNvSpPr>
          <p:nvPr>
            <p:ph idx="1"/>
          </p:nvPr>
        </p:nvSpPr>
        <p:spPr>
          <a:xfrm>
            <a:off x="457200" y="4693657"/>
            <a:ext cx="3450492" cy="1432506"/>
          </a:xfrm>
        </p:spPr>
        <p:txBody>
          <a:bodyPr/>
          <a:lstStyle/>
          <a:p>
            <a:r>
              <a:rPr lang="en-US" dirty="0" smtClean="0"/>
              <a:t>Servers cache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366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Cache Poisoning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Malicious altering of cache records redirects traffic for users of that server</a:t>
            </a:r>
          </a:p>
          <a:p>
            <a:r>
              <a:rPr lang="en-US" dirty="0" smtClean="0"/>
              <a:t>2005 attack redirected traffic for more than 1000 companies</a:t>
            </a:r>
          </a:p>
          <a:p>
            <a:pPr lvl="1"/>
            <a:r>
              <a:rPr lang="en-US" dirty="0" smtClean="0"/>
              <a:t>Link Ch 1g, from 2005</a:t>
            </a:r>
            <a:endParaRPr lang="en-US" dirty="0"/>
          </a:p>
        </p:txBody>
      </p:sp>
      <p:pic>
        <p:nvPicPr>
          <p:cNvPr id="4" name="Picture 3" descr="Screen Shot 2013-08-26 at 4.37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16" y="4706935"/>
            <a:ext cx="7893538" cy="141922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135042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83538"/>
            <a:ext cx="8229600" cy="2042625"/>
          </a:xfrm>
        </p:spPr>
        <p:txBody>
          <a:bodyPr/>
          <a:lstStyle/>
          <a:p>
            <a:r>
              <a:rPr lang="en-US" dirty="0" smtClean="0"/>
              <a:t>Changed local DNS server address</a:t>
            </a:r>
          </a:p>
          <a:p>
            <a:pPr lvl="1"/>
            <a:r>
              <a:rPr lang="en-US" dirty="0" smtClean="0"/>
              <a:t>Link Ch 1h</a:t>
            </a:r>
            <a:endParaRPr lang="en-US" dirty="0"/>
          </a:p>
        </p:txBody>
      </p:sp>
      <p:pic>
        <p:nvPicPr>
          <p:cNvPr id="4" name="Picture 3" descr="Screen Shot 2013-08-26 at 4.40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20" y="254000"/>
            <a:ext cx="8216380" cy="33020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159694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Kaminsky DNS Vulnerability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79006"/>
            <a:ext cx="8229600" cy="176868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Serious vulnerability in 2008</a:t>
            </a:r>
          </a:p>
          <a:p>
            <a:r>
              <a:rPr lang="en-US" dirty="0" smtClean="0"/>
              <a:t>Allowed poisoning caches on many servers</a:t>
            </a:r>
          </a:p>
          <a:p>
            <a:r>
              <a:rPr lang="en-US" dirty="0" smtClean="0"/>
              <a:t>Patched before it was widely exploited</a:t>
            </a:r>
          </a:p>
          <a:p>
            <a:pPr lvl="1"/>
            <a:r>
              <a:rPr lang="en-US" dirty="0" smtClean="0"/>
              <a:t>Link Ch 1h</a:t>
            </a:r>
            <a:endParaRPr lang="en-US" dirty="0"/>
          </a:p>
        </p:txBody>
      </p:sp>
      <p:pic>
        <p:nvPicPr>
          <p:cNvPr id="4" name="Picture 3" descr="Screen Shot 2013-08-26 at 4.47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08" y="1417638"/>
            <a:ext cx="8479692" cy="316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33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DNS Assisting Attacks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813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DNS (DDNS)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the IP address of a domain name to change quickly</a:t>
            </a:r>
          </a:p>
          <a:p>
            <a:r>
              <a:rPr lang="en-US" dirty="0" smtClean="0"/>
              <a:t>This allows home users to host servers on transient addresses</a:t>
            </a:r>
          </a:p>
          <a:p>
            <a:r>
              <a:rPr lang="en-US" dirty="0" smtClean="0"/>
              <a:t>Abused by botnet operators, phishers, and malware download sites</a:t>
            </a:r>
          </a:p>
          <a:p>
            <a:pPr lvl="1"/>
            <a:r>
              <a:rPr lang="en-US" dirty="0" smtClean="0"/>
              <a:t>Change address rapidly to avoid detection and shutdown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135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Flux DNS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Changes DNS addresses rapidly</a:t>
            </a:r>
          </a:p>
          <a:p>
            <a:r>
              <a:rPr lang="en-US" dirty="0" smtClean="0"/>
              <a:t>Hides servers behind reverse proxies that rapidly change</a:t>
            </a:r>
          </a:p>
          <a:p>
            <a:r>
              <a:rPr lang="en-US" dirty="0" smtClean="0"/>
              <a:t>Makes it difficult to find the central servers</a:t>
            </a:r>
          </a:p>
          <a:p>
            <a:pPr lvl="1"/>
            <a:r>
              <a:rPr lang="en-US" dirty="0" smtClean="0"/>
              <a:t>Link Ch 1j</a:t>
            </a:r>
          </a:p>
        </p:txBody>
      </p:sp>
    </p:spTree>
    <p:extLst>
      <p:ext uri="{BB962C8B-B14F-4D97-AF65-F5344CB8AC3E}">
        <p14:creationId xmlns:p14="http://schemas.microsoft.com/office/powerpoint/2010/main" val="1264284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Amplification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Smurf attack</a:t>
            </a:r>
          </a:p>
          <a:p>
            <a:pPr lvl="1"/>
            <a:r>
              <a:rPr lang="en-US" dirty="0" smtClean="0"/>
              <a:t>PING echo request sent to a broadcast address</a:t>
            </a:r>
          </a:p>
          <a:p>
            <a:pPr lvl="1"/>
            <a:r>
              <a:rPr lang="en-US" dirty="0" smtClean="0"/>
              <a:t>Many replies for each </a:t>
            </a:r>
            <a:r>
              <a:rPr lang="en-US" dirty="0" smtClean="0"/>
              <a:t>request</a:t>
            </a:r>
            <a:endParaRPr lang="en-US" dirty="0" smtClean="0"/>
          </a:p>
        </p:txBody>
      </p:sp>
      <p:pic>
        <p:nvPicPr>
          <p:cNvPr id="4" name="Picture 2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444" y="3122972"/>
            <a:ext cx="9144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918" y="4112359"/>
            <a:ext cx="10572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568" y="5403241"/>
            <a:ext cx="10287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246" y="4301941"/>
            <a:ext cx="1195754" cy="51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090" y="5454040"/>
            <a:ext cx="9144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490" y="5384800"/>
            <a:ext cx="9144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 flipV="1">
            <a:off x="5080000" y="3885715"/>
            <a:ext cx="1055077" cy="356338"/>
          </a:xfrm>
          <a:prstGeom prst="line">
            <a:avLst/>
          </a:prstGeom>
          <a:ln w="63500">
            <a:head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2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365" y="3370996"/>
            <a:ext cx="9144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53660" y="3493654"/>
            <a:ext cx="134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Attacker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49756" y="5463088"/>
            <a:ext cx="134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Target</a:t>
            </a:r>
            <a:endParaRPr lang="en-US" sz="2400" b="1" dirty="0"/>
          </a:p>
        </p:txBody>
      </p:sp>
      <p:cxnSp>
        <p:nvCxnSpPr>
          <p:cNvPr id="21" name="Straight Connector 20"/>
          <p:cNvCxnSpPr>
            <a:endCxn id="5" idx="1"/>
          </p:cNvCxnSpPr>
          <p:nvPr/>
        </p:nvCxnSpPr>
        <p:spPr>
          <a:xfrm>
            <a:off x="5232400" y="4394453"/>
            <a:ext cx="1745518" cy="44931"/>
          </a:xfrm>
          <a:prstGeom prst="line">
            <a:avLst/>
          </a:prstGeom>
          <a:ln w="63500">
            <a:head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080000" y="4790834"/>
            <a:ext cx="1383568" cy="672254"/>
          </a:xfrm>
          <a:prstGeom prst="line">
            <a:avLst/>
          </a:prstGeom>
          <a:ln w="63500">
            <a:head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451106" y="4806468"/>
            <a:ext cx="413971" cy="441566"/>
          </a:xfrm>
          <a:prstGeom prst="line">
            <a:avLst/>
          </a:prstGeom>
          <a:ln w="63500">
            <a:head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567721" y="4813300"/>
            <a:ext cx="1316525" cy="640740"/>
          </a:xfrm>
          <a:prstGeom prst="line">
            <a:avLst/>
          </a:prstGeom>
          <a:ln w="63500">
            <a:head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2751389" y="3864335"/>
            <a:ext cx="1242277" cy="248024"/>
          </a:xfrm>
          <a:prstGeom prst="line">
            <a:avLst/>
          </a:prstGeom>
          <a:ln w="63500">
            <a:head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622431" y="4946162"/>
            <a:ext cx="1316525" cy="640740"/>
          </a:xfrm>
          <a:prstGeom prst="line">
            <a:avLst/>
          </a:prstGeom>
          <a:ln w="63500">
            <a:head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677141" y="5079024"/>
            <a:ext cx="1316525" cy="640740"/>
          </a:xfrm>
          <a:prstGeom prst="line">
            <a:avLst/>
          </a:prstGeom>
          <a:ln w="63500">
            <a:head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751389" y="5192348"/>
            <a:ext cx="1316525" cy="640740"/>
          </a:xfrm>
          <a:prstGeom prst="line">
            <a:avLst/>
          </a:prstGeom>
          <a:ln w="63500">
            <a:head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804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is Essential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Without DNS, no one can use domain names like </a:t>
            </a:r>
            <a:r>
              <a:rPr lang="en-US" i="1" dirty="0" smtClean="0"/>
              <a:t>ccsf.edu</a:t>
            </a:r>
          </a:p>
          <a:p>
            <a:r>
              <a:rPr lang="en-US" dirty="0" smtClean="0"/>
              <a:t>Almost every Internet communication begins with a DNS resolution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293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Amplification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Find </a:t>
            </a:r>
            <a:r>
              <a:rPr lang="en-US" sz="2800" dirty="0" smtClean="0"/>
              <a:t>a domain name that gives a large </a:t>
            </a:r>
            <a:r>
              <a:rPr lang="en-US" sz="2800" dirty="0" smtClean="0"/>
              <a:t>response</a:t>
            </a:r>
          </a:p>
          <a:p>
            <a:r>
              <a:rPr lang="en-US" sz="2800" dirty="0" smtClean="0"/>
              <a:t>Also called "DRDoS Attack" (Distributed Reflection and Amplification Denial of Service)</a:t>
            </a:r>
          </a:p>
          <a:p>
            <a:pPr lvl="1"/>
            <a:r>
              <a:rPr lang="en-US" sz="2400" dirty="0" smtClean="0"/>
              <a:t>Link Ch il</a:t>
            </a:r>
            <a:endParaRPr lang="en-US" sz="2400" dirty="0"/>
          </a:p>
        </p:txBody>
      </p:sp>
      <p:pic>
        <p:nvPicPr>
          <p:cNvPr id="10" name="Picture 2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090" y="5454040"/>
            <a:ext cx="9144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365" y="3781294"/>
            <a:ext cx="9144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3660" y="3903952"/>
            <a:ext cx="134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Attacker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9756" y="5463088"/>
            <a:ext cx="134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Target</a:t>
            </a:r>
            <a:endParaRPr lang="en-US" sz="2400" b="1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567721" y="4813300"/>
            <a:ext cx="1316525" cy="640740"/>
          </a:xfrm>
          <a:prstGeom prst="line">
            <a:avLst/>
          </a:prstGeom>
          <a:ln w="190500">
            <a:head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2751390" y="4074776"/>
            <a:ext cx="1132856" cy="290841"/>
          </a:xfrm>
          <a:prstGeom prst="line">
            <a:avLst/>
          </a:prstGeom>
          <a:ln w="38100">
            <a:head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42" descr="File Server_Updated2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666" y="3994813"/>
            <a:ext cx="79375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060829" y="4107158"/>
            <a:ext cx="1340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DNS Server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42474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 any yahoo.com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3-08-26 at 5.00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23" y="1600200"/>
            <a:ext cx="6096000" cy="5173211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654474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 any yahoo.com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92769"/>
            <a:ext cx="8229600" cy="2433394"/>
          </a:xfrm>
        </p:spPr>
        <p:txBody>
          <a:bodyPr/>
          <a:lstStyle/>
          <a:p>
            <a:r>
              <a:rPr lang="en-US" dirty="0" smtClean="0"/>
              <a:t>Request: 69 bytes</a:t>
            </a:r>
          </a:p>
          <a:p>
            <a:r>
              <a:rPr lang="en-US" dirty="0" smtClean="0"/>
              <a:t>Reply: 379 bytes</a:t>
            </a:r>
          </a:p>
          <a:p>
            <a:r>
              <a:rPr lang="en-US" dirty="0" smtClean="0"/>
              <a:t>Amplification: 5.5 x</a:t>
            </a:r>
            <a:endParaRPr lang="en-US" dirty="0"/>
          </a:p>
        </p:txBody>
      </p:sp>
      <p:pic>
        <p:nvPicPr>
          <p:cNvPr id="5" name="Picture 4" descr="Screen Shot 2013-08-26 at 5.01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15" y="1708517"/>
            <a:ext cx="7346462" cy="140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71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 any ietf.org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14462"/>
            <a:ext cx="8229600" cy="811701"/>
          </a:xfrm>
        </p:spPr>
        <p:txBody>
          <a:bodyPr/>
          <a:lstStyle/>
          <a:p>
            <a:r>
              <a:rPr lang="en-US" dirty="0" smtClean="0"/>
              <a:t>Large DNSSEC signatures</a:t>
            </a:r>
            <a:endParaRPr lang="en-US" dirty="0"/>
          </a:p>
        </p:txBody>
      </p:sp>
      <p:pic>
        <p:nvPicPr>
          <p:cNvPr id="5" name="Picture 4" descr="Screen Shot 2013-08-26 at 5.03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43" y="1600199"/>
            <a:ext cx="8049431" cy="3518877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351965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 any ietf.org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94922"/>
            <a:ext cx="8229600" cy="156307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Request: 28 bytes (+66 header)</a:t>
            </a:r>
          </a:p>
          <a:p>
            <a:r>
              <a:rPr lang="en-US" sz="2400" dirty="0" smtClean="0"/>
              <a:t>Reply: 4183 bytes (+ headers)</a:t>
            </a:r>
          </a:p>
          <a:p>
            <a:r>
              <a:rPr lang="en-US" sz="2400" dirty="0" smtClean="0"/>
              <a:t>Amplification: 45 x (but via TCP)</a:t>
            </a:r>
            <a:endParaRPr lang="en-US" sz="2400" dirty="0"/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342923" cy="374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54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Extension mechanisms for DNS (EDNS)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transmission of larger packets via UDP</a:t>
            </a:r>
          </a:p>
          <a:p>
            <a:r>
              <a:rPr lang="en-US" dirty="0" smtClean="0"/>
              <a:t>Normal max. is 512 bytes</a:t>
            </a:r>
          </a:p>
          <a:p>
            <a:r>
              <a:rPr lang="en-US" dirty="0" smtClean="0"/>
              <a:t>This extends it to larger values, such as 4096</a:t>
            </a:r>
          </a:p>
          <a:p>
            <a:r>
              <a:rPr lang="en-US" dirty="0" smtClean="0"/>
              <a:t>Essential for DNSSEC efficiency, but will make DNS amplification much more powerful </a:t>
            </a:r>
          </a:p>
          <a:p>
            <a:pPr lvl="1"/>
            <a:r>
              <a:rPr lang="en-US" dirty="0" smtClean="0"/>
              <a:t>Link Ch 1k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72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DNS as a Conduit of </a:t>
            </a:r>
            <a:r>
              <a:rPr lang="en-US" dirty="0" smtClean="0"/>
              <a:t>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0769"/>
            <a:ext cx="8229600" cy="2472471"/>
          </a:xfrm>
        </p:spPr>
        <p:txBody>
          <a:bodyPr/>
          <a:lstStyle/>
          <a:p>
            <a:r>
              <a:rPr lang="en-US" dirty="0"/>
              <a:t>Sinit Trojan (2003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Used port UDP 53</a:t>
            </a:r>
          </a:p>
          <a:p>
            <a:pPr lvl="1"/>
            <a:r>
              <a:rPr lang="en-US" dirty="0" smtClean="0"/>
              <a:t>Allowed by firewalls</a:t>
            </a:r>
          </a:p>
          <a:p>
            <a:pPr lvl="2"/>
            <a:r>
              <a:rPr lang="en-US" dirty="0" smtClean="0"/>
              <a:t>Link Ch 1m</a:t>
            </a:r>
            <a:endParaRPr lang="en-US" dirty="0"/>
          </a:p>
        </p:txBody>
      </p:sp>
      <p:pic>
        <p:nvPicPr>
          <p:cNvPr id="4" name="Picture 3" descr="Screen Shot 2013-08-27 at 6.27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10" y="4133240"/>
            <a:ext cx="7835290" cy="1760415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688518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DNS Traffic as a Gauge of Malicious Activity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03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Infected machines often make many DNS queries</a:t>
            </a:r>
          </a:p>
          <a:p>
            <a:r>
              <a:rPr lang="en-US" dirty="0" smtClean="0"/>
              <a:t>Spam relays make DNS requests to find addresses of mail servers</a:t>
            </a:r>
          </a:p>
          <a:p>
            <a:r>
              <a:rPr lang="en-US" dirty="0" smtClean="0"/>
              <a:t>Botnets often make many DNS requests to obscure domains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07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Conficker Worm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65415" cy="4525963"/>
          </a:xfrm>
        </p:spPr>
        <p:txBody>
          <a:bodyPr/>
          <a:lstStyle/>
          <a:p>
            <a:r>
              <a:rPr lang="en-US" dirty="0" smtClean="0"/>
              <a:t>Algorithm made 50,000 new domains per day</a:t>
            </a:r>
          </a:p>
          <a:p>
            <a:r>
              <a:rPr lang="en-US" dirty="0" smtClean="0"/>
              <a:t>Registrars tried to block them all</a:t>
            </a:r>
          </a:p>
          <a:p>
            <a:pPr lvl="1"/>
            <a:r>
              <a:rPr lang="en-US" dirty="0" smtClean="0"/>
              <a:t>Links Ch 1u, 1v</a:t>
            </a:r>
          </a:p>
          <a:p>
            <a:endParaRPr lang="en-US" dirty="0"/>
          </a:p>
        </p:txBody>
      </p:sp>
      <p:pic>
        <p:nvPicPr>
          <p:cNvPr id="4" name="Picture 3" descr="Screen Shot 2013-08-27 at 7.13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0" y="1417638"/>
            <a:ext cx="4064000" cy="522385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419818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DNS Under </a:t>
            </a:r>
            <a:r>
              <a:rPr lang="en-US" dirty="0" smtClean="0"/>
              <a:t>Attack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461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41999"/>
            <a:ext cx="8229600" cy="713999"/>
          </a:xfrm>
        </p:spPr>
        <p:txBody>
          <a:bodyPr/>
          <a:lstStyle/>
          <a:p>
            <a:r>
              <a:rPr lang="en-US" dirty="0" smtClean="0"/>
              <a:t>From Link Ch 1q</a:t>
            </a:r>
            <a:endParaRPr lang="en-US" dirty="0"/>
          </a:p>
        </p:txBody>
      </p:sp>
      <p:pic>
        <p:nvPicPr>
          <p:cNvPr id="4" name="Picture 3" descr="Screen Shot 2013-08-27 at 6.44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4500"/>
            <a:ext cx="8458200" cy="539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0615" y="1417638"/>
            <a:ext cx="1992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Bots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067538" y="4324962"/>
            <a:ext cx="3204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Normal Traffic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074615"/>
            <a:ext cx="677108" cy="47673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3200" dirty="0" smtClean="0"/>
              <a:t>Requests per hour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88064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Blocking DNS Resolution for Known Malicious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5692"/>
            <a:ext cx="8229600" cy="425047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3-08-27 at 6.52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384" y="1875692"/>
            <a:ext cx="6994769" cy="440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69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OpenDNS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Anycast for reliability</a:t>
            </a:r>
          </a:p>
          <a:p>
            <a:r>
              <a:rPr lang="en-US" dirty="0" smtClean="0"/>
              <a:t>Reports of DNS activity for management</a:t>
            </a:r>
          </a:p>
          <a:p>
            <a:r>
              <a:rPr lang="en-US" dirty="0" smtClean="0"/>
              <a:t>Blocks malicious servers</a:t>
            </a:r>
          </a:p>
          <a:p>
            <a:r>
              <a:rPr lang="en-US" dirty="0" smtClean="0"/>
              <a:t>Can enforce other rules like Parental Controls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893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 Worm (2007)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50308"/>
            <a:ext cx="8229600" cy="3175855"/>
          </a:xfrm>
        </p:spPr>
        <p:txBody>
          <a:bodyPr/>
          <a:lstStyle/>
          <a:p>
            <a:r>
              <a:rPr lang="en-US" dirty="0" smtClean="0"/>
              <a:t>Distributed C&amp;C (Command and Control) via a peer-to-peer system</a:t>
            </a:r>
          </a:p>
          <a:p>
            <a:r>
              <a:rPr lang="en-US" dirty="0" smtClean="0"/>
              <a:t>Fast flux DNS</a:t>
            </a:r>
          </a:p>
          <a:p>
            <a:r>
              <a:rPr lang="en-US" dirty="0" smtClean="0"/>
              <a:t>Mutates every 30 minutes</a:t>
            </a:r>
          </a:p>
          <a:p>
            <a:pPr lvl="1"/>
            <a:r>
              <a:rPr lang="en-US" dirty="0" smtClean="0"/>
              <a:t>Link Ch 1s</a:t>
            </a:r>
          </a:p>
          <a:p>
            <a:endParaRPr lang="en-US" dirty="0"/>
          </a:p>
        </p:txBody>
      </p:sp>
      <p:pic>
        <p:nvPicPr>
          <p:cNvPr id="4" name="Picture 3" descr="Screen Shot 2013-08-27 at 6.57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2" y="1600200"/>
            <a:ext cx="7854462" cy="116031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3214242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Microsoft took over the 3322.org domain, with authorization from a court order, in 2012</a:t>
            </a:r>
          </a:p>
          <a:p>
            <a:r>
              <a:rPr lang="en-US" dirty="0" smtClean="0"/>
              <a:t>Controversial process</a:t>
            </a:r>
          </a:p>
          <a:p>
            <a:pPr lvl="1"/>
            <a:r>
              <a:rPr lang="en-US" dirty="0" smtClean="0"/>
              <a:t>Only temporary botnet disruption</a:t>
            </a:r>
          </a:p>
          <a:p>
            <a:pPr lvl="1"/>
            <a:r>
              <a:rPr lang="en-US" dirty="0" smtClean="0"/>
              <a:t>Takes down C&amp;C servers controlled by other researchers; "collateral damage"</a:t>
            </a:r>
          </a:p>
          <a:p>
            <a:pPr lvl="1"/>
            <a:r>
              <a:rPr lang="en-US" dirty="0" smtClean="0"/>
              <a:t>Link Ch 1t</a:t>
            </a:r>
            <a:endParaRPr lang="en-US" dirty="0"/>
          </a:p>
        </p:txBody>
      </p:sp>
      <p:pic>
        <p:nvPicPr>
          <p:cNvPr id="4" name="Picture 3" descr="Screen Shot 2013-08-27 at 7.09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3" y="294176"/>
            <a:ext cx="8401538" cy="115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68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Lack of DNS Authentication and Privacy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6163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Intrinsic Protocol Weakness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4769"/>
            <a:ext cx="8229600" cy="4376616"/>
          </a:xfrm>
        </p:spPr>
        <p:txBody>
          <a:bodyPr>
            <a:normAutofit/>
          </a:bodyPr>
          <a:lstStyle/>
          <a:p>
            <a:r>
              <a:rPr lang="en-US" dirty="0" smtClean="0"/>
              <a:t>DNS requests and responses are not encrypted</a:t>
            </a:r>
          </a:p>
          <a:p>
            <a:r>
              <a:rPr lang="en-US" dirty="0" smtClean="0"/>
              <a:t>No strong authentication </a:t>
            </a:r>
          </a:p>
          <a:p>
            <a:pPr lvl="1"/>
            <a:r>
              <a:rPr lang="en-US" dirty="0" smtClean="0"/>
              <a:t>Responses cannot be fully trusted</a:t>
            </a:r>
          </a:p>
          <a:p>
            <a:r>
              <a:rPr lang="en-US" dirty="0" smtClean="0"/>
              <a:t>Responses can be spoofed or intercepted and modified</a:t>
            </a:r>
          </a:p>
          <a:p>
            <a:r>
              <a:rPr lang="en-US" dirty="0" smtClean="0"/>
              <a:t>Altered responses may be cached for a long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7450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Financial Impacts and Intangible Losses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4769"/>
            <a:ext cx="8229600" cy="4211394"/>
          </a:xfrm>
        </p:spPr>
        <p:txBody>
          <a:bodyPr/>
          <a:lstStyle/>
          <a:p>
            <a:r>
              <a:rPr lang="en-US" b="1" dirty="0" smtClean="0"/>
              <a:t>Availability</a:t>
            </a:r>
            <a:r>
              <a:rPr lang="en-US" dirty="0" smtClean="0"/>
              <a:t>: DNS outage causes direct loss of revenue</a:t>
            </a:r>
          </a:p>
          <a:p>
            <a:r>
              <a:rPr lang="en-US" b="1" dirty="0" smtClean="0"/>
              <a:t>Fraud</a:t>
            </a:r>
            <a:r>
              <a:rPr lang="en-US" dirty="0" smtClean="0"/>
              <a:t>: Modified DNS services can</a:t>
            </a:r>
          </a:p>
          <a:p>
            <a:pPr lvl="1"/>
            <a:r>
              <a:rPr lang="en-US" dirty="0" smtClean="0"/>
              <a:t>Send spam</a:t>
            </a:r>
          </a:p>
          <a:p>
            <a:pPr lvl="1"/>
            <a:r>
              <a:rPr lang="en-US" dirty="0" smtClean="0"/>
              <a:t>Drive users to phishing sites</a:t>
            </a:r>
          </a:p>
          <a:p>
            <a:pPr lvl="1"/>
            <a:r>
              <a:rPr lang="en-US" dirty="0" smtClean="0"/>
              <a:t>Connect bots to C&amp;C servers</a:t>
            </a:r>
          </a:p>
          <a:p>
            <a:pPr lvl="1"/>
            <a:r>
              <a:rPr lang="en-US" dirty="0" smtClean="0"/>
              <a:t>Locate malware download 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1410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3-08-27 at 7.29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546" y="1795585"/>
            <a:ext cx="6896100" cy="41910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855187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(2001)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2001, Microsoft's DNS servers were attacked</a:t>
            </a:r>
          </a:p>
          <a:p>
            <a:pPr lvl="1"/>
            <a:r>
              <a:rPr lang="en-US" dirty="0" smtClean="0"/>
              <a:t>Link Ch 1a</a:t>
            </a:r>
            <a:endParaRPr lang="en-US" dirty="0"/>
          </a:p>
        </p:txBody>
      </p:sp>
      <p:pic>
        <p:nvPicPr>
          <p:cNvPr id="4" name="Picture 3" descr="Screen Shot 2013-08-26 at 3.11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77" y="3437343"/>
            <a:ext cx="7522308" cy="3049876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730187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Point of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Microsoft's network went through a single switch at that time</a:t>
            </a:r>
          </a:p>
          <a:p>
            <a:r>
              <a:rPr lang="en-US" dirty="0" smtClean="0"/>
              <a:t>25% of the 1000 largest companies had a centralized DNS architecture at that time</a:t>
            </a:r>
          </a:p>
          <a:p>
            <a:r>
              <a:rPr lang="en-US" dirty="0" smtClean="0"/>
              <a:t>Companies moved to distributed architectures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026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46614"/>
            <a:ext cx="8229600" cy="95738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Botnet defeated distributed architecture</a:t>
            </a:r>
          </a:p>
          <a:p>
            <a:pPr lvl="1"/>
            <a:r>
              <a:rPr lang="en-US" dirty="0" smtClean="0"/>
              <a:t>Link Ch 1b</a:t>
            </a:r>
            <a:endParaRPr lang="en-US" dirty="0"/>
          </a:p>
        </p:txBody>
      </p:sp>
      <p:pic>
        <p:nvPicPr>
          <p:cNvPr id="4" name="Picture 3" descr="Screen Shot 2013-08-26 at 3.15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396598" cy="50800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999130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2002 Attack on DNS Root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98462"/>
            <a:ext cx="8229600" cy="2129692"/>
          </a:xfrm>
        </p:spPr>
        <p:txBody>
          <a:bodyPr>
            <a:normAutofit/>
          </a:bodyPr>
          <a:lstStyle/>
          <a:p>
            <a:r>
              <a:rPr lang="en-US" dirty="0" smtClean="0"/>
              <a:t>Attacked all 13 root servers simultaneously</a:t>
            </a:r>
          </a:p>
          <a:p>
            <a:r>
              <a:rPr lang="en-US" dirty="0" smtClean="0"/>
              <a:t>ICMP flood, 900 Mbps</a:t>
            </a:r>
          </a:p>
          <a:p>
            <a:pPr lvl="1"/>
            <a:r>
              <a:rPr lang="en-US" dirty="0" smtClean="0"/>
              <a:t>Links Ch 1c, 1d</a:t>
            </a:r>
            <a:endParaRPr lang="en-US" dirty="0"/>
          </a:p>
        </p:txBody>
      </p:sp>
      <p:pic>
        <p:nvPicPr>
          <p:cNvPr id="4" name="Picture 3" descr="Screen Shot 2013-08-26 at 3.57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846" y="1417638"/>
            <a:ext cx="7014308" cy="236758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20685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Defenses in 2002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attack had little effect, because</a:t>
            </a:r>
          </a:p>
          <a:p>
            <a:r>
              <a:rPr lang="en-US" dirty="0" smtClean="0"/>
              <a:t>Root DNS servers are vastly over-provisioned</a:t>
            </a:r>
          </a:p>
          <a:p>
            <a:r>
              <a:rPr lang="en-US" dirty="0" smtClean="0"/>
              <a:t>Attack was short; 1 hour</a:t>
            </a:r>
          </a:p>
          <a:p>
            <a:pPr lvl="1"/>
            <a:r>
              <a:rPr lang="en-US" dirty="0" smtClean="0"/>
              <a:t>DNS records were cached in downstream servers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094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2007 Attack on DNS Root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Six root servers attacked from Asia</a:t>
            </a:r>
          </a:p>
          <a:p>
            <a:r>
              <a:rPr lang="en-US" dirty="0" smtClean="0"/>
              <a:t>Volume 1 Gbps per server, bogus DNS requests</a:t>
            </a:r>
          </a:p>
          <a:p>
            <a:r>
              <a:rPr lang="en-US" dirty="0" smtClean="0"/>
              <a:t>Only two were affected, because they did not yet have Anycast configured</a:t>
            </a:r>
          </a:p>
          <a:p>
            <a:r>
              <a:rPr lang="en-US" dirty="0" smtClean="0"/>
              <a:t>Anycast allows one IP address to be shared by many different servers</a:t>
            </a:r>
          </a:p>
          <a:p>
            <a:pPr lvl="1"/>
            <a:r>
              <a:rPr lang="en-US" dirty="0" smtClean="0"/>
              <a:t>Traffic automatically goes to closest working serer via BGP</a:t>
            </a:r>
          </a:p>
          <a:p>
            <a:pPr lvl="1"/>
            <a:r>
              <a:rPr lang="en-US" dirty="0" smtClean="0"/>
              <a:t>Link Ch 1e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96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778</Words>
  <Application>Microsoft Macintosh PowerPoint</Application>
  <PresentationFormat>On-screen Show (4:3)</PresentationFormat>
  <Paragraphs>141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DNS Security</vt:lpstr>
      <vt:lpstr>DNS is Essential</vt:lpstr>
      <vt:lpstr>DNS Under Attack</vt:lpstr>
      <vt:lpstr>Microsoft (2001)</vt:lpstr>
      <vt:lpstr>Single Point of Failure</vt:lpstr>
      <vt:lpstr>PowerPoint Presentation</vt:lpstr>
      <vt:lpstr>2002 Attack on DNS Root Servers</vt:lpstr>
      <vt:lpstr>Defenses in 2002</vt:lpstr>
      <vt:lpstr>2007 Attack on DNS Root</vt:lpstr>
      <vt:lpstr>2007 Attack on DNS Root</vt:lpstr>
      <vt:lpstr>Recursive DNS Query</vt:lpstr>
      <vt:lpstr>DNS Delegation</vt:lpstr>
      <vt:lpstr>DNS Cache Poisoning</vt:lpstr>
      <vt:lpstr>PowerPoint Presentation</vt:lpstr>
      <vt:lpstr>Kaminsky DNS Vulnerability</vt:lpstr>
      <vt:lpstr>DNS Assisting Attacks</vt:lpstr>
      <vt:lpstr>Dynamic DNS (DDNS)</vt:lpstr>
      <vt:lpstr>Fast Flux DNS</vt:lpstr>
      <vt:lpstr>Packet Amplification</vt:lpstr>
      <vt:lpstr>DNS Amplification</vt:lpstr>
      <vt:lpstr>dig any yahoo.com</vt:lpstr>
      <vt:lpstr>dig any yahoo.com</vt:lpstr>
      <vt:lpstr>dig any ietf.org</vt:lpstr>
      <vt:lpstr>dig any ietf.org</vt:lpstr>
      <vt:lpstr>Extension mechanisms for DNS (EDNS)</vt:lpstr>
      <vt:lpstr>DNS as a Conduit of Attacks</vt:lpstr>
      <vt:lpstr>DNS Traffic as a Gauge of Malicious Activity</vt:lpstr>
      <vt:lpstr>DNS Monitoring</vt:lpstr>
      <vt:lpstr>Conficker Worm Domains</vt:lpstr>
      <vt:lpstr>PowerPoint Presentation</vt:lpstr>
      <vt:lpstr>Blocking DNS Resolution for Known Malicious Domains</vt:lpstr>
      <vt:lpstr>OpenDNS</vt:lpstr>
      <vt:lpstr>Storm Worm (2007)</vt:lpstr>
      <vt:lpstr>PowerPoint Presentation</vt:lpstr>
      <vt:lpstr>Lack of DNS Authentication and Privacy</vt:lpstr>
      <vt:lpstr>Intrinsic Protocol Weakness</vt:lpstr>
      <vt:lpstr>Financial Impacts and Intangible Losses</vt:lpstr>
      <vt:lpstr>Cyberwar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DNS Security</dc:title>
  <dc:creator>Sam Bowne</dc:creator>
  <cp:lastModifiedBy>Sam Bowne</cp:lastModifiedBy>
  <cp:revision>41</cp:revision>
  <dcterms:created xsi:type="dcterms:W3CDTF">2013-08-26T22:03:34Z</dcterms:created>
  <dcterms:modified xsi:type="dcterms:W3CDTF">2013-08-27T14:48:20Z</dcterms:modified>
</cp:coreProperties>
</file>