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F90B"/>
    <a:srgbClr val="98E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10/6/13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9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10/6/13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5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10/6/13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3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10/6/13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1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10/6/13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3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10/6/13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6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10/6/13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8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10/6/13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8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10/6/13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8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10/6/13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6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10/6/13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1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389D6-988B-2A4B-ADAB-4CA8EBB9DA46}" type="datetimeFigureOut">
              <a:rPr lang="en-US" smtClean="0"/>
              <a:t>10/6/13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 3: DNS Vulnerabilities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2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0-06 at 10.0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76" y="857093"/>
            <a:ext cx="6921500" cy="5410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014238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Leakage of Internal Queries</a:t>
            </a:r>
            <a:br>
              <a:rPr lang="en-US" dirty="0" smtClean="0"/>
            </a:br>
            <a:r>
              <a:rPr lang="en-US" dirty="0" smtClean="0"/>
              <a:t>to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680"/>
            <a:ext cx="8229600" cy="4291483"/>
          </a:xfrm>
        </p:spPr>
        <p:txBody>
          <a:bodyPr/>
          <a:lstStyle/>
          <a:p>
            <a:r>
              <a:rPr lang="en-US" dirty="0" smtClean="0"/>
              <a:t>Some Windows DHCP clients leak dynamic DNS updates to the Internet</a:t>
            </a:r>
          </a:p>
          <a:p>
            <a:pPr lvl="1"/>
            <a:r>
              <a:rPr lang="en-US" dirty="0" smtClean="0"/>
              <a:t>Link Ch 3a</a:t>
            </a:r>
            <a:endParaRPr lang="en-US" dirty="0"/>
          </a:p>
        </p:txBody>
      </p:sp>
      <p:pic>
        <p:nvPicPr>
          <p:cNvPr id="4" name="Picture 3" descr="Screen Shot 2013-10-06 at 10.12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99" y="3784559"/>
            <a:ext cx="6515100" cy="27559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18967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packets were sent from Windows 2000, Windows XP, and Server 2003 </a:t>
            </a:r>
          </a:p>
          <a:p>
            <a:pPr lvl="1"/>
            <a:r>
              <a:rPr lang="en-US" dirty="0" smtClean="0"/>
              <a:t>When tested in 2006</a:t>
            </a:r>
          </a:p>
          <a:p>
            <a:r>
              <a:rPr lang="en-US" dirty="0" smtClean="0"/>
              <a:t>To prevent this,</a:t>
            </a:r>
            <a:r>
              <a:rPr lang="en-US" dirty="0"/>
              <a:t> </a:t>
            </a:r>
            <a:r>
              <a:rPr lang="en-US" dirty="0" smtClean="0"/>
              <a:t>configure local DNS servers not to refer internal machines to external name servers</a:t>
            </a:r>
          </a:p>
          <a:p>
            <a:pPr lvl="1"/>
            <a:r>
              <a:rPr lang="en-US" dirty="0" smtClean="0"/>
              <a:t>And block DNS requests directly to the Internet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3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Unnecessary Recursiveness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name servers need to be recursive</a:t>
            </a:r>
          </a:p>
          <a:p>
            <a:pPr lvl="1"/>
            <a:r>
              <a:rPr lang="en-US" dirty="0" smtClean="0"/>
              <a:t>Authoritative servers don't need to</a:t>
            </a:r>
          </a:p>
          <a:p>
            <a:pPr lvl="1"/>
            <a:r>
              <a:rPr lang="en-US" dirty="0" smtClean="0"/>
              <a:t>Recursion is complex and burdens servers</a:t>
            </a:r>
          </a:p>
          <a:p>
            <a:pPr lvl="1"/>
            <a:r>
              <a:rPr lang="en-US" dirty="0" smtClean="0"/>
              <a:t>Added function means more potential vulnerabilities</a:t>
            </a:r>
          </a:p>
          <a:p>
            <a:r>
              <a:rPr lang="en-US" dirty="0" smtClean="0"/>
              <a:t>Recursion may be on by default</a:t>
            </a:r>
          </a:p>
          <a:p>
            <a:pPr lvl="1"/>
            <a:r>
              <a:rPr lang="en-US" dirty="0" smtClean="0"/>
              <a:t>Thousands of open recursive resolvers on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0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to Restrict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DNS servers should only accept queries from your own clients</a:t>
            </a:r>
          </a:p>
          <a:p>
            <a:pPr lvl="1"/>
            <a:r>
              <a:rPr lang="en-US" dirty="0" smtClean="0"/>
              <a:t>Block outside addresses with access control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1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Resolver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Ch 3b</a:t>
            </a:r>
            <a:endParaRPr lang="en-US" dirty="0"/>
          </a:p>
        </p:txBody>
      </p:sp>
      <p:pic>
        <p:nvPicPr>
          <p:cNvPr id="4" name="Picture 3" descr="Screen Shot 2013-10-06 at 10.22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1777"/>
            <a:ext cx="8442146" cy="359438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265161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CCSF's DNS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 ns ccsf.edu shows 6 servers</a:t>
            </a:r>
          </a:p>
          <a:p>
            <a:pPr lvl="1"/>
            <a:r>
              <a:rPr lang="hu-HU" dirty="0" smtClean="0"/>
              <a:t>ns5</a:t>
            </a:r>
            <a:r>
              <a:rPr lang="hu-HU" dirty="0"/>
              <a:t>.cenic.org		</a:t>
            </a:r>
            <a:r>
              <a:rPr lang="hu-HU" dirty="0" smtClean="0"/>
              <a:t>	137.164.29.69</a:t>
            </a:r>
            <a:r>
              <a:rPr lang="hu-HU" dirty="0"/>
              <a:t>	</a:t>
            </a:r>
            <a:r>
              <a:rPr lang="hu-HU" dirty="0" smtClean="0"/>
              <a:t>	CLOSED</a:t>
            </a:r>
            <a:endParaRPr lang="hu-HU" dirty="0"/>
          </a:p>
          <a:p>
            <a:pPr lvl="1"/>
            <a:r>
              <a:rPr lang="hu-HU" dirty="0"/>
              <a:t>ns4.cenic.org		</a:t>
            </a:r>
            <a:r>
              <a:rPr lang="hu-HU" dirty="0" smtClean="0"/>
              <a:t>	137.164.29.67</a:t>
            </a:r>
            <a:r>
              <a:rPr lang="hu-HU" dirty="0"/>
              <a:t>	</a:t>
            </a:r>
            <a:r>
              <a:rPr lang="hu-HU" dirty="0" smtClean="0"/>
              <a:t>	CLOSED</a:t>
            </a:r>
            <a:endParaRPr lang="hu-HU" dirty="0"/>
          </a:p>
          <a:p>
            <a:pPr lvl="1"/>
            <a:r>
              <a:rPr lang="hu-HU" dirty="0"/>
              <a:t>rudra3.ccsf.cc.ca.us	147.144.3.238	</a:t>
            </a:r>
            <a:r>
              <a:rPr lang="hu-HU" dirty="0" smtClean="0"/>
              <a:t>	CLOSED</a:t>
            </a:r>
            <a:endParaRPr lang="hu-HU" dirty="0"/>
          </a:p>
          <a:p>
            <a:pPr lvl="1"/>
            <a:r>
              <a:rPr lang="hu-HU" dirty="0"/>
              <a:t>ns6.cenic.org		</a:t>
            </a:r>
            <a:r>
              <a:rPr lang="hu-HU" dirty="0" smtClean="0"/>
              <a:t>	198.188.255.193</a:t>
            </a:r>
            <a:r>
              <a:rPr lang="hu-HU" dirty="0"/>
              <a:t>	CLOSED</a:t>
            </a:r>
          </a:p>
          <a:p>
            <a:pPr lvl="1"/>
            <a:r>
              <a:rPr lang="hu-HU" dirty="0"/>
              <a:t>ns1.csu.net			130.150.102.100	OPEN</a:t>
            </a:r>
          </a:p>
          <a:p>
            <a:pPr lvl="1"/>
            <a:r>
              <a:rPr lang="hu-HU" dirty="0"/>
              <a:t>ns3.csu.net			137.145.204.10	</a:t>
            </a:r>
            <a:r>
              <a:rPr lang="hu-HU" dirty="0" smtClean="0"/>
              <a:t>	OPEN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6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Unprotected Zone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transfers from a master to a slave authoritative server</a:t>
            </a:r>
          </a:p>
          <a:p>
            <a:pPr lvl="1"/>
            <a:r>
              <a:rPr lang="en-US" dirty="0" smtClean="0"/>
              <a:t>Update the zone files on the slave</a:t>
            </a:r>
          </a:p>
          <a:p>
            <a:r>
              <a:rPr lang="en-US" dirty="0" smtClean="0"/>
              <a:t>Can be requested by any other host</a:t>
            </a:r>
          </a:p>
          <a:p>
            <a:r>
              <a:rPr lang="en-US" dirty="0" smtClean="0"/>
              <a:t>Reveals information about all hosts in the zone</a:t>
            </a:r>
          </a:p>
          <a:p>
            <a:pPr lvl="1"/>
            <a:r>
              <a:rPr lang="en-US" dirty="0" smtClean="0"/>
              <a:t>Information disclosure vulnerability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48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Server in Privileged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on Unix/Linux</a:t>
            </a:r>
          </a:p>
          <a:p>
            <a:r>
              <a:rPr lang="en-US" dirty="0" smtClean="0"/>
              <a:t>Administrator on Windows</a:t>
            </a:r>
          </a:p>
          <a:p>
            <a:pPr lvl="1"/>
            <a:r>
              <a:rPr lang="en-US" dirty="0" smtClean="0"/>
              <a:t>Makes any security flaws more dangerous</a:t>
            </a:r>
          </a:p>
          <a:p>
            <a:pPr lvl="1"/>
            <a:r>
              <a:rPr lang="en-US" dirty="0" smtClean="0"/>
              <a:t>Attacker who owns DNS then owns the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19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Weakness in Software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0527"/>
            <a:ext cx="8229600" cy="4185636"/>
          </a:xfrm>
        </p:spPr>
        <p:txBody>
          <a:bodyPr/>
          <a:lstStyle/>
          <a:p>
            <a:r>
              <a:rPr lang="en-US" dirty="0" smtClean="0"/>
              <a:t>DNS servers have bugs and vulnerabilities</a:t>
            </a:r>
          </a:p>
          <a:p>
            <a:pPr lvl="1"/>
            <a:r>
              <a:rPr lang="en-US" dirty="0" smtClean="0"/>
              <a:t>Buffer overflows</a:t>
            </a:r>
          </a:p>
          <a:p>
            <a:pPr lvl="1"/>
            <a:r>
              <a:rPr lang="en-US" dirty="0" smtClean="0"/>
              <a:t>Other errors</a:t>
            </a:r>
          </a:p>
          <a:p>
            <a:r>
              <a:rPr lang="en-US" dirty="0" smtClean="0"/>
              <a:t>Search CVE List for "ISC Bind"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8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Configuration errors</a:t>
            </a:r>
          </a:p>
          <a:p>
            <a:r>
              <a:rPr lang="en-US" dirty="0" smtClean="0"/>
              <a:t>Architecture mistakes</a:t>
            </a:r>
          </a:p>
          <a:p>
            <a:r>
              <a:rPr lang="en-US" dirty="0" smtClean="0"/>
              <a:t>Vulnerable software implementations</a:t>
            </a:r>
          </a:p>
          <a:p>
            <a:r>
              <a:rPr lang="en-US" dirty="0" smtClean="0"/>
              <a:t>Protocol weaknesses</a:t>
            </a:r>
          </a:p>
          <a:p>
            <a:r>
              <a:rPr lang="en-US" dirty="0" smtClean="0"/>
              <a:t>Failure to use the security extensions in the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03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0-06 at 10.44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61" y="446484"/>
            <a:ext cx="6762635" cy="600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2008 Bind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51519"/>
            <a:ext cx="8229600" cy="1874644"/>
          </a:xfrm>
        </p:spPr>
        <p:txBody>
          <a:bodyPr/>
          <a:lstStyle/>
          <a:p>
            <a:r>
              <a:rPr lang="en-US" dirty="0" smtClean="0"/>
              <a:t>Attack used an IP address like </a:t>
            </a:r>
          </a:p>
          <a:p>
            <a:pPr lvl="1"/>
            <a:r>
              <a:rPr lang="en-US" dirty="0" smtClean="0"/>
              <a:t>1.2.3.4.xxxxxxxx-exploit-code-here-xxxx</a:t>
            </a:r>
          </a:p>
          <a:p>
            <a:r>
              <a:rPr lang="en-US" dirty="0" smtClean="0"/>
              <a:t>Another list of DNS </a:t>
            </a:r>
            <a:r>
              <a:rPr lang="en-US" dirty="0" err="1" smtClean="0"/>
              <a:t>vulns</a:t>
            </a:r>
            <a:r>
              <a:rPr lang="en-US" dirty="0" smtClean="0"/>
              <a:t> at link Ch 3d</a:t>
            </a:r>
            <a:endParaRPr lang="en-US" dirty="0"/>
          </a:p>
        </p:txBody>
      </p:sp>
      <p:pic>
        <p:nvPicPr>
          <p:cNvPr id="4" name="Picture 3" descr="Screen Shot 2013-10-06 at 10.52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3" y="1417638"/>
            <a:ext cx="87376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60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Port Randomization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29754" cy="4525963"/>
          </a:xfrm>
        </p:spPr>
        <p:txBody>
          <a:bodyPr/>
          <a:lstStyle/>
          <a:p>
            <a:r>
              <a:rPr lang="en-US" dirty="0" smtClean="0"/>
              <a:t>Good video</a:t>
            </a:r>
          </a:p>
          <a:p>
            <a:r>
              <a:rPr lang="en-US" dirty="0" smtClean="0"/>
              <a:t>Link Ch 3e</a:t>
            </a:r>
            <a:endParaRPr lang="en-US" dirty="0"/>
          </a:p>
        </p:txBody>
      </p:sp>
      <p:pic>
        <p:nvPicPr>
          <p:cNvPr id="4" name="Picture 3" descr="Screen Shot 2013-10-06 at 11.26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08" y="1600200"/>
            <a:ext cx="5047876" cy="389428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523129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 of Transaction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DNS query and response has a TXID field</a:t>
            </a:r>
          </a:p>
          <a:p>
            <a:pPr lvl="1"/>
            <a:r>
              <a:rPr lang="en-US" dirty="0" smtClean="0"/>
              <a:t>16 bits long (65,536 possible values)</a:t>
            </a:r>
          </a:p>
          <a:p>
            <a:pPr lvl="1"/>
            <a:r>
              <a:rPr lang="en-US" dirty="0" smtClean="0"/>
              <a:t>Should be random</a:t>
            </a:r>
          </a:p>
          <a:p>
            <a:r>
              <a:rPr lang="en-US" dirty="0" smtClean="0"/>
              <a:t>Bind 8 &amp; 9 used predictable transaction IDs</a:t>
            </a:r>
          </a:p>
          <a:p>
            <a:pPr lvl="1"/>
            <a:r>
              <a:rPr lang="en-US" dirty="0" smtClean="0"/>
              <a:t>So only ten guesses were needed to spoof the reply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1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 of Transaction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0-06 at 11.31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0" y="1600200"/>
            <a:ext cx="8305260" cy="489983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3619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Tricking a Target into Using Your DNS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4015"/>
            <a:ext cx="8229600" cy="4062148"/>
          </a:xfrm>
        </p:spPr>
        <p:txBody>
          <a:bodyPr/>
          <a:lstStyle/>
          <a:p>
            <a:r>
              <a:rPr lang="en-US" dirty="0" smtClean="0"/>
              <a:t>Run a domain </a:t>
            </a:r>
            <a:r>
              <a:rPr lang="en-US" i="1" dirty="0" err="1" smtClean="0"/>
              <a:t>evil.com</a:t>
            </a:r>
            <a:r>
              <a:rPr lang="en-US" dirty="0" smtClean="0"/>
              <a:t> with a SOA you control </a:t>
            </a:r>
            <a:r>
              <a:rPr lang="en-US" i="1" dirty="0" smtClean="0"/>
              <a:t>ns1.evil.com</a:t>
            </a:r>
            <a:endParaRPr lang="en-US" dirty="0" smtClean="0"/>
          </a:p>
          <a:p>
            <a:pPr lvl="1"/>
            <a:r>
              <a:rPr lang="en-US" dirty="0" smtClean="0"/>
              <a:t>Send the target an email with a link to </a:t>
            </a:r>
            <a:r>
              <a:rPr lang="en-US" i="1" dirty="0" err="1" smtClean="0"/>
              <a:t>server.evil.com</a:t>
            </a:r>
            <a:r>
              <a:rPr lang="en-US" i="1" dirty="0" smtClean="0"/>
              <a:t> </a:t>
            </a:r>
            <a:r>
              <a:rPr lang="en-US" dirty="0" smtClean="0"/>
              <a:t>and hope someone clicks it</a:t>
            </a:r>
          </a:p>
          <a:p>
            <a:pPr lvl="1"/>
            <a:r>
              <a:rPr lang="en-US" dirty="0" smtClean="0"/>
              <a:t>Send email from </a:t>
            </a:r>
            <a:r>
              <a:rPr lang="en-US" i="1" dirty="0" err="1" smtClean="0"/>
              <a:t>joe@evil.com</a:t>
            </a:r>
            <a:r>
              <a:rPr lang="en-US" i="1" dirty="0" smtClean="0"/>
              <a:t> </a:t>
            </a:r>
            <a:r>
              <a:rPr lang="en-US" dirty="0" smtClean="0"/>
              <a:t>to target email address</a:t>
            </a:r>
          </a:p>
          <a:p>
            <a:pPr lvl="2"/>
            <a:r>
              <a:rPr lang="en-US" dirty="0" smtClean="0"/>
              <a:t>The server will automatically perform a reverse lookup to detect spam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2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Tricking a Target into Making Multiple DNS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4116"/>
            <a:ext cx="8229600" cy="4362047"/>
          </a:xfrm>
        </p:spPr>
        <p:txBody>
          <a:bodyPr/>
          <a:lstStyle/>
          <a:p>
            <a:r>
              <a:rPr lang="en-US" dirty="0" smtClean="0"/>
              <a:t>CNAME Chaining</a:t>
            </a:r>
          </a:p>
          <a:p>
            <a:pPr lvl="1"/>
            <a:r>
              <a:rPr lang="en-US" i="1" dirty="0"/>
              <a:t>www.evil.com </a:t>
            </a:r>
            <a:r>
              <a:rPr lang="en-US" dirty="0"/>
              <a:t>is a CNAME for </a:t>
            </a:r>
            <a:r>
              <a:rPr lang="en-US" i="1" dirty="0"/>
              <a:t>www1.</a:t>
            </a:r>
            <a:r>
              <a:rPr lang="en-US" i="1" dirty="0" smtClean="0"/>
              <a:t>evil.com</a:t>
            </a:r>
            <a:endParaRPr lang="en-US" dirty="0"/>
          </a:p>
          <a:p>
            <a:pPr lvl="1"/>
            <a:r>
              <a:rPr lang="en-US" i="1" dirty="0" smtClean="0"/>
              <a:t>www1.</a:t>
            </a:r>
            <a:r>
              <a:rPr lang="en-US" i="1" dirty="0"/>
              <a:t>evil.com </a:t>
            </a:r>
            <a:r>
              <a:rPr lang="en-US" dirty="0"/>
              <a:t>is a CNAME for </a:t>
            </a:r>
            <a:r>
              <a:rPr lang="en-US" i="1" dirty="0" smtClean="0"/>
              <a:t>www2.evil.com</a:t>
            </a:r>
            <a:endParaRPr lang="en-US" dirty="0"/>
          </a:p>
          <a:p>
            <a:pPr lvl="1"/>
            <a:r>
              <a:rPr lang="en-US" i="1" dirty="0" smtClean="0"/>
              <a:t>www2.</a:t>
            </a:r>
            <a:r>
              <a:rPr lang="en-US" i="1" dirty="0"/>
              <a:t>evil.com </a:t>
            </a:r>
            <a:r>
              <a:rPr lang="en-US" dirty="0"/>
              <a:t>is a CNAME for </a:t>
            </a:r>
            <a:r>
              <a:rPr lang="en-US" i="1" dirty="0" smtClean="0"/>
              <a:t>www3.evil.com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37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Tricking a Target into Making Multiple DNS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4116"/>
            <a:ext cx="8229600" cy="4362047"/>
          </a:xfrm>
        </p:spPr>
        <p:txBody>
          <a:bodyPr/>
          <a:lstStyle/>
          <a:p>
            <a:r>
              <a:rPr lang="en-US" dirty="0" smtClean="0"/>
              <a:t>NS Referral Chaining and NS Chains</a:t>
            </a:r>
          </a:p>
          <a:p>
            <a:pPr lvl="1"/>
            <a:r>
              <a:rPr lang="en-US" i="1" dirty="0" err="1" smtClean="0"/>
              <a:t>a.a.a.a.evil.com</a:t>
            </a:r>
            <a:r>
              <a:rPr lang="en-US" i="1" dirty="0" smtClean="0"/>
              <a:t> </a:t>
            </a:r>
            <a:r>
              <a:rPr lang="en-US" dirty="0" smtClean="0"/>
              <a:t>has SOA </a:t>
            </a:r>
            <a:r>
              <a:rPr lang="en-US" i="1" dirty="0" err="1" smtClean="0"/>
              <a:t>ns.evil.com</a:t>
            </a:r>
            <a:endParaRPr lang="en-US" i="1" dirty="0" smtClean="0"/>
          </a:p>
          <a:p>
            <a:pPr lvl="1"/>
            <a:r>
              <a:rPr lang="en-US" i="1" dirty="0" err="1"/>
              <a:t>ns.evil.com</a:t>
            </a:r>
            <a:r>
              <a:rPr lang="en-US" i="1" dirty="0"/>
              <a:t> </a:t>
            </a:r>
            <a:r>
              <a:rPr lang="en-US" dirty="0"/>
              <a:t>delegates to </a:t>
            </a:r>
            <a:r>
              <a:rPr lang="en-US" i="1" dirty="0" err="1"/>
              <a:t>ns.a.evil.com</a:t>
            </a:r>
            <a:endParaRPr lang="en-US" i="1" dirty="0"/>
          </a:p>
          <a:p>
            <a:pPr lvl="1"/>
            <a:r>
              <a:rPr lang="en-US" i="1" dirty="0" err="1" smtClean="0"/>
              <a:t>ns.a.evil.com</a:t>
            </a:r>
            <a:r>
              <a:rPr lang="en-US" i="1" dirty="0" smtClean="0"/>
              <a:t> </a:t>
            </a:r>
            <a:r>
              <a:rPr lang="en-US" dirty="0"/>
              <a:t>delegates to </a:t>
            </a:r>
            <a:r>
              <a:rPr lang="en-US" i="1" dirty="0" err="1" smtClean="0"/>
              <a:t>ns.a.a.evil.com</a:t>
            </a:r>
            <a:endParaRPr lang="en-US" i="1" dirty="0"/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43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Protocol Design Weaknesses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00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3540"/>
          </a:xfrm>
        </p:spPr>
        <p:txBody>
          <a:bodyPr>
            <a:normAutofit/>
          </a:bodyPr>
          <a:lstStyle/>
          <a:p>
            <a:r>
              <a:rPr lang="en-US" dirty="0" smtClean="0"/>
              <a:t>DNS uses these elements to match a request and a response</a:t>
            </a:r>
          </a:p>
          <a:p>
            <a:pPr lvl="1"/>
            <a:r>
              <a:rPr lang="en-US" dirty="0" smtClean="0"/>
              <a:t>Transaction ID (16 bits)</a:t>
            </a:r>
          </a:p>
          <a:p>
            <a:pPr lvl="1"/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Source and destination IP</a:t>
            </a:r>
          </a:p>
          <a:p>
            <a:pPr lvl="1"/>
            <a:r>
              <a:rPr lang="en-US" dirty="0" smtClean="0"/>
              <a:t>Source and destination ports</a:t>
            </a:r>
          </a:p>
          <a:p>
            <a:pPr lvl="2"/>
            <a:r>
              <a:rPr lang="en-US" dirty="0" smtClean="0"/>
              <a:t>But request destination port is known (53)</a:t>
            </a:r>
          </a:p>
          <a:p>
            <a:r>
              <a:rPr lang="en-US" dirty="0" smtClean="0"/>
              <a:t>Client accepts the first response that meets these criteria, and caches the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2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DNS Architecture Mistakes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39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Cache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false response that tricks the client puts a false entry into its 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1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Cache Poisoning</a:t>
            </a:r>
            <a:endParaRPr lang="en-US" dirty="0"/>
          </a:p>
        </p:txBody>
      </p:sp>
      <p:pic>
        <p:nvPicPr>
          <p:cNvPr id="4" name="Picture 3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2" y="1829173"/>
            <a:ext cx="909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2" descr="File Server_Updated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00" y="2997197"/>
            <a:ext cx="7937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34-314-095-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45256"/>
            <a:ext cx="1866808" cy="1400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831035"/>
            <a:ext cx="1549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Attacker</a:t>
            </a:r>
          </a:p>
          <a:p>
            <a:pPr algn="ctr"/>
            <a:r>
              <a:rPr lang="en-US" sz="2800" dirty="0" smtClean="0"/>
              <a:t>1.2.3.4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032260" y="4229793"/>
            <a:ext cx="1654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DNS Resolver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695226"/>
            <a:ext cx="165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Target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 rot="645031">
            <a:off x="3167360" y="2282166"/>
            <a:ext cx="386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Where is www.yahoo.com?</a:t>
            </a:r>
            <a:endParaRPr lang="en-US" sz="20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24008" y="2263761"/>
            <a:ext cx="4711652" cy="957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645031">
            <a:off x="2970008" y="2913096"/>
            <a:ext cx="386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www.yahoo.com is at 1.2.3.4</a:t>
            </a:r>
            <a:endParaRPr lang="en-US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26656" y="2894691"/>
            <a:ext cx="4711652" cy="957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1007814">
            <a:off x="2822500" y="4196330"/>
            <a:ext cx="386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Where is www.yahoo.com?</a:t>
            </a:r>
            <a:endParaRPr lang="en-US" sz="20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816810" y="4396386"/>
            <a:ext cx="4021498" cy="787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1007814">
            <a:off x="2974900" y="4974500"/>
            <a:ext cx="386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www.yahoo.com</a:t>
            </a:r>
            <a:r>
              <a:rPr lang="en-US" sz="2000" b="1" dirty="0"/>
              <a:t> </a:t>
            </a:r>
            <a:r>
              <a:rPr lang="en-US" sz="2000" b="1" dirty="0" smtClean="0"/>
              <a:t>is at 1.2.3.4</a:t>
            </a:r>
            <a:endParaRPr lang="en-US" sz="20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969210" y="5174556"/>
            <a:ext cx="4021498" cy="7875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12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73506"/>
            <a:ext cx="8229600" cy="641617"/>
          </a:xfrm>
        </p:spPr>
        <p:txBody>
          <a:bodyPr/>
          <a:lstStyle/>
          <a:p>
            <a:r>
              <a:rPr lang="en-US" dirty="0" smtClean="0"/>
              <a:t>Link Ch 3f</a:t>
            </a:r>
            <a:endParaRPr lang="en-US" dirty="0"/>
          </a:p>
        </p:txBody>
      </p:sp>
      <p:pic>
        <p:nvPicPr>
          <p:cNvPr id="4" name="Picture 3" descr="Screen Shot 2013-10-06 at 12.14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350168" cy="563322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2144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98064"/>
            <a:ext cx="8229600" cy="1028099"/>
          </a:xfrm>
        </p:spPr>
        <p:txBody>
          <a:bodyPr/>
          <a:lstStyle/>
          <a:p>
            <a:r>
              <a:rPr lang="en-US" dirty="0" smtClean="0"/>
              <a:t>Link Ch 3g</a:t>
            </a:r>
            <a:endParaRPr lang="en-US" dirty="0"/>
          </a:p>
        </p:txBody>
      </p:sp>
      <p:pic>
        <p:nvPicPr>
          <p:cNvPr id="4" name="Picture 3" descr="Screen Shot 2013-10-06 at 12.16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404864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7977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Consequences of the Kaminsky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02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Attack can be placed in a Web page</a:t>
            </a:r>
          </a:p>
          <a:p>
            <a:pPr lvl="1"/>
            <a:r>
              <a:rPr lang="en-US" dirty="0" smtClean="0"/>
              <a:t>Many </a:t>
            </a:r>
            <a:r>
              <a:rPr lang="en-US" dirty="0" err="1" smtClean="0"/>
              <a:t>img</a:t>
            </a:r>
            <a:r>
              <a:rPr lang="en-US" dirty="0" smtClean="0"/>
              <a:t> tags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</a:t>
            </a:r>
            <a:r>
              <a:rPr lang="en-US" dirty="0" err="1"/>
              <a:t>aaaa.paypal.com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</a:t>
            </a:r>
            <a:r>
              <a:rPr lang="en-US" dirty="0" err="1" smtClean="0"/>
              <a:t>aaab.paypal.com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</a:t>
            </a:r>
            <a:r>
              <a:rPr lang="en-US" dirty="0" err="1" smtClean="0"/>
              <a:t>aaac.paypal.com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</a:t>
            </a:r>
            <a:r>
              <a:rPr lang="en-US" dirty="0" err="1" smtClean="0"/>
              <a:t>aaad.paypal.com</a:t>
            </a:r>
            <a:r>
              <a:rPr lang="en-US" dirty="0"/>
              <a:t>&gt;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If one Comcast customer views that page, all other Comcast customers will be sent to the fake </a:t>
            </a:r>
            <a:r>
              <a:rPr lang="en-US" dirty="0" err="1" smtClean="0"/>
              <a:t>paypal.com</a:t>
            </a:r>
            <a:endParaRPr lang="en-US" dirty="0" smtClean="0"/>
          </a:p>
          <a:p>
            <a:r>
              <a:rPr lang="en-US" dirty="0" smtClean="0"/>
              <a:t>Poisoning can take as few as 10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24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Man-in-the-Middle Attacks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48804"/>
          </a:xfrm>
        </p:spPr>
        <p:txBody>
          <a:bodyPr/>
          <a:lstStyle/>
          <a:p>
            <a:r>
              <a:rPr lang="en-US" dirty="0" smtClean="0"/>
              <a:t>Attacker in the middle has enough info to perfectly forge responses</a:t>
            </a:r>
          </a:p>
          <a:p>
            <a:pPr lvl="1"/>
            <a:r>
              <a:rPr lang="en-US" dirty="0" smtClean="0"/>
              <a:t>Unless DNSSEC is used</a:t>
            </a:r>
            <a:endParaRPr lang="en-US" dirty="0"/>
          </a:p>
        </p:txBody>
      </p:sp>
      <p:pic>
        <p:nvPicPr>
          <p:cNvPr id="4" name="Picture 3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74" y="4948876"/>
            <a:ext cx="909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2" descr="File Server_Updated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17" y="4671718"/>
            <a:ext cx="7937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34-314-095-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83847"/>
            <a:ext cx="1866808" cy="1400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9492" y="5950738"/>
            <a:ext cx="154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Attacker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2932" y="5947912"/>
            <a:ext cx="2593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DNS Resolver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933817"/>
            <a:ext cx="165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Target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67065" y="5360039"/>
            <a:ext cx="112242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25390" y="5199562"/>
            <a:ext cx="112242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as a DoS Amplifier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48804"/>
          </a:xfrm>
        </p:spPr>
        <p:txBody>
          <a:bodyPr/>
          <a:lstStyle/>
          <a:p>
            <a:r>
              <a:rPr lang="en-US" dirty="0" smtClean="0"/>
              <a:t>Small requests lead to large responses</a:t>
            </a:r>
          </a:p>
          <a:p>
            <a:r>
              <a:rPr lang="en-US" dirty="0" smtClean="0"/>
              <a:t>UDP allows spoofing the source IP address</a:t>
            </a:r>
          </a:p>
        </p:txBody>
      </p:sp>
      <p:pic>
        <p:nvPicPr>
          <p:cNvPr id="4" name="Picture 3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06" y="4878129"/>
            <a:ext cx="909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2" descr="File Server_Updated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34" y="4644766"/>
            <a:ext cx="7937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34-314-095-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83847"/>
            <a:ext cx="1866808" cy="1400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2326" y="5933817"/>
            <a:ext cx="154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Attacker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4149" y="5933817"/>
            <a:ext cx="367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Open DNS Resolver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69468" y="5933817"/>
            <a:ext cx="165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Target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67065" y="5360039"/>
            <a:ext cx="1122427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25390" y="5199562"/>
            <a:ext cx="1651109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63149" y="5512439"/>
            <a:ext cx="1122427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53793" y="5659679"/>
            <a:ext cx="1122427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56742" y="5812079"/>
            <a:ext cx="1122427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68435" y="4764154"/>
            <a:ext cx="1122427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64519" y="4916554"/>
            <a:ext cx="1122427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55163" y="5063794"/>
            <a:ext cx="1122427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58112" y="5216194"/>
            <a:ext cx="1122427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98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Point of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SOA could be a single server at a single site</a:t>
            </a:r>
          </a:p>
          <a:p>
            <a:pPr lvl="1"/>
            <a:r>
              <a:rPr lang="en-US" dirty="0" smtClean="0"/>
              <a:t>If the server crashes, clients would be unable to resolve any of the domains in the zone</a:t>
            </a:r>
          </a:p>
          <a:p>
            <a:pPr lvl="1"/>
            <a:r>
              <a:rPr lang="en-US" dirty="0" smtClean="0"/>
              <a:t>Also Internet connection outage, power failure, fire, storm, etc.</a:t>
            </a:r>
          </a:p>
          <a:p>
            <a:r>
              <a:rPr lang="en-US" dirty="0" smtClean="0"/>
              <a:t>If a single server is the recursive resolver for clients in an intranet</a:t>
            </a:r>
          </a:p>
          <a:p>
            <a:pPr lvl="1"/>
            <a:r>
              <a:rPr lang="en-US" dirty="0" smtClean="0"/>
              <a:t>They'll all lose DNS service if it goes gown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0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20" y="1600200"/>
            <a:ext cx="3053111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Many hosting providers do not allow delegation of DNS service to a single DNS server name</a:t>
            </a:r>
          </a:p>
          <a:p>
            <a:r>
              <a:rPr lang="en-US" dirty="0" smtClean="0"/>
              <a:t>End devices are typically provisioned with two DNS server addresses</a:t>
            </a:r>
            <a:endParaRPr lang="en-US" dirty="0"/>
          </a:p>
        </p:txBody>
      </p:sp>
      <p:pic>
        <p:nvPicPr>
          <p:cNvPr id="4" name="Picture 3" descr="Screen Shot 2013-10-06 at 10.00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42" y="1417638"/>
            <a:ext cx="5219700" cy="46609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4004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53"/>
            <a:ext cx="8229600" cy="7303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Router or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10-06 at 10.02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97" y="1146674"/>
            <a:ext cx="6985000" cy="5524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110058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or Single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all DNS servers are at a single site or data center, a regional event could take them all down</a:t>
            </a:r>
          </a:p>
          <a:p>
            <a:pPr lvl="1"/>
            <a:r>
              <a:rPr lang="en-US" dirty="0" smtClean="0"/>
              <a:t>Earthquake</a:t>
            </a:r>
          </a:p>
          <a:p>
            <a:pPr lvl="1"/>
            <a:r>
              <a:rPr lang="en-US" dirty="0" smtClean="0"/>
              <a:t>Power failure</a:t>
            </a:r>
          </a:p>
          <a:p>
            <a:r>
              <a:rPr lang="en-US" dirty="0" smtClean="0"/>
              <a:t>The more critical the DNS service is, the more distributed servers should be</a:t>
            </a:r>
          </a:p>
          <a:p>
            <a:pPr lvl="1"/>
            <a:r>
              <a:rPr lang="en-US" dirty="0" smtClean="0"/>
              <a:t>Geographically and topologically</a:t>
            </a:r>
          </a:p>
          <a:p>
            <a:pPr lvl="1"/>
            <a:r>
              <a:rPr lang="en-US" dirty="0" smtClean="0"/>
              <a:t>Like the 13 root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4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Configuration Errors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5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 of Internal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public Web-facing servers should be in the external DNS zone files</a:t>
            </a:r>
          </a:p>
          <a:p>
            <a:r>
              <a:rPr lang="en-US" dirty="0" smtClean="0"/>
              <a:t>Your DNS server is a target of attack and may be compromised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89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873</Words>
  <Application>Microsoft Macintosh PowerPoint</Application>
  <PresentationFormat>On-screen Show (4:3)</PresentationFormat>
  <Paragraphs>148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Ch 3: DNS Vulnerabilities</vt:lpstr>
      <vt:lpstr>Causes of Vulnerabilities</vt:lpstr>
      <vt:lpstr>DNS Architecture Mistakes</vt:lpstr>
      <vt:lpstr>Single Point of Failure</vt:lpstr>
      <vt:lpstr>Two Servers</vt:lpstr>
      <vt:lpstr>Router or Link</vt:lpstr>
      <vt:lpstr>Data Center or Single Site</vt:lpstr>
      <vt:lpstr>Common Configuration Errors</vt:lpstr>
      <vt:lpstr>Exposure of Internal Information</vt:lpstr>
      <vt:lpstr>PowerPoint Presentation</vt:lpstr>
      <vt:lpstr>Leakage of Internal Queries to the Internet</vt:lpstr>
      <vt:lpstr>Windows Versions</vt:lpstr>
      <vt:lpstr>Unnecessary Recursiveness</vt:lpstr>
      <vt:lpstr>Failure to Restrict Access</vt:lpstr>
      <vt:lpstr>Open Resolver Project</vt:lpstr>
      <vt:lpstr>Testing CCSF's DNS Servers</vt:lpstr>
      <vt:lpstr>Unprotected Zone Transfers</vt:lpstr>
      <vt:lpstr>Running Server in Privileged Mode</vt:lpstr>
      <vt:lpstr>Weakness in Software Implementations</vt:lpstr>
      <vt:lpstr>PowerPoint Presentation</vt:lpstr>
      <vt:lpstr>Severe 2008 Bind Vulnerability</vt:lpstr>
      <vt:lpstr>Source Port Randomization</vt:lpstr>
      <vt:lpstr>Randomness of Transaction ID</vt:lpstr>
      <vt:lpstr>Randomness of Transaction ID</vt:lpstr>
      <vt:lpstr>Tricking a Target into Using Your DNS Server</vt:lpstr>
      <vt:lpstr>Tricking a Target into Making Multiple DNS Queries</vt:lpstr>
      <vt:lpstr>Tricking a Target into Making Multiple DNS Queries</vt:lpstr>
      <vt:lpstr>Protocol Design Weaknesses</vt:lpstr>
      <vt:lpstr>Weak Authentication</vt:lpstr>
      <vt:lpstr>DNS Cache Poisoning</vt:lpstr>
      <vt:lpstr>DNS Cache Poisoning</vt:lpstr>
      <vt:lpstr>PowerPoint Presentation</vt:lpstr>
      <vt:lpstr>PowerPoint Presentation</vt:lpstr>
      <vt:lpstr>Consequences of the Kaminsky Attack</vt:lpstr>
      <vt:lpstr>Man-in-the-Middle Attacks</vt:lpstr>
      <vt:lpstr>DNS as a DoS Amplifier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 Security</dc:title>
  <dc:creator>Sam Bowne</dc:creator>
  <cp:lastModifiedBy>Sam Bowne</cp:lastModifiedBy>
  <cp:revision>105</cp:revision>
  <dcterms:created xsi:type="dcterms:W3CDTF">2013-08-26T22:03:34Z</dcterms:created>
  <dcterms:modified xsi:type="dcterms:W3CDTF">2013-10-06T19:47:52Z</dcterms:modified>
</cp:coreProperties>
</file>