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88" r:id="rId2"/>
    <p:sldId id="289" r:id="rId3"/>
    <p:sldId id="324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23" r:id="rId19"/>
    <p:sldId id="304" r:id="rId20"/>
    <p:sldId id="305" r:id="rId21"/>
    <p:sldId id="306" r:id="rId22"/>
    <p:sldId id="312" r:id="rId23"/>
    <p:sldId id="313" r:id="rId24"/>
    <p:sldId id="269" r:id="rId25"/>
    <p:sldId id="283" r:id="rId26"/>
    <p:sldId id="257" r:id="rId27"/>
    <p:sldId id="282" r:id="rId28"/>
    <p:sldId id="268" r:id="rId29"/>
    <p:sldId id="314" r:id="rId30"/>
    <p:sldId id="325" r:id="rId31"/>
    <p:sldId id="326" r:id="rId32"/>
    <p:sldId id="256" r:id="rId33"/>
    <p:sldId id="262" r:id="rId34"/>
    <p:sldId id="258" r:id="rId35"/>
    <p:sldId id="316" r:id="rId36"/>
    <p:sldId id="277" r:id="rId37"/>
    <p:sldId id="279" r:id="rId38"/>
    <p:sldId id="317" r:id="rId39"/>
    <p:sldId id="265" r:id="rId40"/>
    <p:sldId id="273" r:id="rId41"/>
    <p:sldId id="318" r:id="rId42"/>
    <p:sldId id="259" r:id="rId43"/>
    <p:sldId id="315" r:id="rId44"/>
    <p:sldId id="319" r:id="rId45"/>
    <p:sldId id="260" r:id="rId46"/>
    <p:sldId id="263" r:id="rId47"/>
    <p:sldId id="264" r:id="rId48"/>
    <p:sldId id="267" r:id="rId49"/>
    <p:sldId id="276" r:id="rId50"/>
    <p:sldId id="270" r:id="rId51"/>
    <p:sldId id="271" r:id="rId52"/>
    <p:sldId id="272" r:id="rId53"/>
    <p:sldId id="278" r:id="rId54"/>
    <p:sldId id="280" r:id="rId55"/>
    <p:sldId id="281" r:id="rId56"/>
    <p:sldId id="287" r:id="rId57"/>
    <p:sldId id="284" r:id="rId58"/>
    <p:sldId id="322" r:id="rId59"/>
    <p:sldId id="327" r:id="rId60"/>
    <p:sldId id="320" r:id="rId61"/>
    <p:sldId id="321" r:id="rId62"/>
    <p:sldId id="328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7868" autoAdjust="0"/>
  </p:normalViewPr>
  <p:slideViewPr>
    <p:cSldViewPr snapToGrid="0" snapToObjects="1">
      <p:cViewPr>
        <p:scale>
          <a:sx n="90" d="100"/>
          <a:sy n="90" d="100"/>
        </p:scale>
        <p:origin x="-552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81A6-D241-8048-8C61-1F5118CE7CE2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52EE3-DB6F-6242-8A27-02A303D4D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0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6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4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B9E1-7A87-5A43-B301-2F6A43B3B5A7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6333"/>
            <a:ext cx="7772400" cy="2471561"/>
          </a:xfrm>
        </p:spPr>
        <p:txBody>
          <a:bodyPr>
            <a:normAutofit/>
          </a:bodyPr>
          <a:lstStyle/>
          <a:p>
            <a:r>
              <a:rPr lang="en-US" dirty="0" smtClean="0"/>
              <a:t>Data Breaches and </a:t>
            </a:r>
            <a:br>
              <a:rPr lang="en-US" dirty="0" smtClean="0"/>
            </a:br>
            <a:r>
              <a:rPr lang="en-US" dirty="0" smtClean="0"/>
              <a:t>Password Hashes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3200400" cy="13631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Silicon Valley Code Camp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Oct 5, 2013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3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99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455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Outside </a:t>
            </a:r>
            <a:r>
              <a:rPr lang="en-US" dirty="0" smtClean="0"/>
              <a:t>attacks</a:t>
            </a:r>
          </a:p>
          <a:p>
            <a:r>
              <a:rPr lang="en-US" dirty="0" smtClean="0"/>
              <a:t>Insider </a:t>
            </a:r>
            <a:r>
              <a:rPr lang="en-US" dirty="0"/>
              <a:t>threat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Deluded </a:t>
            </a:r>
            <a:r>
              <a:rPr lang="en-US" dirty="0"/>
              <a:t>Insider </a:t>
            </a:r>
            <a:r>
              <a:rPr lang="en-US" dirty="0" smtClean="0"/>
              <a:t>Threat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71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3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0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1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2145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6333"/>
            <a:ext cx="8229600" cy="749830"/>
          </a:xfrm>
        </p:spPr>
        <p:txBody>
          <a:bodyPr/>
          <a:lstStyle/>
          <a:p>
            <a:r>
              <a:rPr lang="en-US" dirty="0" smtClean="0"/>
              <a:t>Wait, the FBI?</a:t>
            </a:r>
            <a:endParaRPr lang="en-US" dirty="0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2971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355"/>
            <a:ext cx="4457700" cy="156031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You are a manager, and a contractor says you have a scary virus infection.  Who do you call immediately?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San Francisco Chronicle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fake-virus-alert[2]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91" y="274637"/>
            <a:ext cx="3771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9378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1195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86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8226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a Real Breach Happen?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01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SQL Injection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842"/>
            <a:ext cx="8437175" cy="28895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888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0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9534"/>
            <a:ext cx="8214692" cy="10190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5"/>
            <a:ext cx="9144000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67"/>
            <a:ext cx="9144000" cy="51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3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" y="1417638"/>
            <a:ext cx="7340600" cy="4483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099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Commands Used to Steal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" y="2261688"/>
            <a:ext cx="8365291" cy="1924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418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3-10-04 at 10.55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5" y="1600200"/>
            <a:ext cx="7086600" cy="4914900"/>
          </a:xfrm>
          <a:prstGeom prst="rect">
            <a:avLst/>
          </a:prstGeom>
          <a:ln>
            <a:solidFill>
              <a:srgbClr val="7A7A7A"/>
            </a:solidFill>
          </a:ln>
        </p:spPr>
      </p:pic>
    </p:spTree>
    <p:extLst>
      <p:ext uri="{BB962C8B-B14F-4D97-AF65-F5344CB8AC3E}">
        <p14:creationId xmlns:p14="http://schemas.microsoft.com/office/powerpoint/2010/main" val="410172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a Breach?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3-10-04 at 11.0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55000" cy="2418907"/>
          </a:xfrm>
          <a:prstGeom prst="rect">
            <a:avLst/>
          </a:prstGeom>
          <a:ln>
            <a:solidFill>
              <a:srgbClr val="7A7A7A"/>
            </a:solidFill>
          </a:ln>
        </p:spPr>
      </p:pic>
    </p:spTree>
    <p:extLst>
      <p:ext uri="{BB962C8B-B14F-4D97-AF65-F5344CB8AC3E}">
        <p14:creationId xmlns:p14="http://schemas.microsoft.com/office/powerpoint/2010/main" val="2952601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029"/>
          </a:xfrm>
        </p:spPr>
        <p:txBody>
          <a:bodyPr/>
          <a:lstStyle/>
          <a:p>
            <a:r>
              <a:rPr lang="en-US" dirty="0" smtClean="0"/>
              <a:t>Havij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10-04 at 11.03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88" y="1262416"/>
            <a:ext cx="5249333" cy="5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97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of Stolen Data Dumped by TEAMGHOSTSHELL on Aug 25, 2012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2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9" y="434302"/>
            <a:ext cx="7033502" cy="6155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3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" y="274638"/>
            <a:ext cx="7391214" cy="64485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661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Awful Beyond Belief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Plaintext, obvious, all the same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Plaintext Passwords, Easily Guessed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3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4318"/>
            <a:ext cx="7641619" cy="347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992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4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274638"/>
            <a:ext cx="7765527" cy="2130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4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4" y="2803610"/>
            <a:ext cx="3567097" cy="38368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182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Sparklan</a:t>
            </a:r>
            <a:r>
              <a:rPr lang="en-US" dirty="0" smtClean="0"/>
              <a:t>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0" y="1600200"/>
            <a:ext cx="7286958" cy="43893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06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Beforward</a:t>
            </a:r>
            <a:r>
              <a:rPr lang="en-US" dirty="0" smtClean="0"/>
              <a:t> Transactions with PII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6" y="2049592"/>
            <a:ext cx="8428577" cy="25578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89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0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Plaintext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2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5" y="1600200"/>
            <a:ext cx="5149309" cy="44261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262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BASE64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Obfuscated, not hashed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Beforward.jp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" y="1707360"/>
            <a:ext cx="7409099" cy="33954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3.2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5" y="5423857"/>
            <a:ext cx="7079334" cy="958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69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BASE64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06 at 3.5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26" y="1600200"/>
            <a:ext cx="4741786" cy="486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8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Unsalted MD5 or SHA-1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Real hashing, but very easy to crack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– MD5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5" y="1600200"/>
            <a:ext cx="6497206" cy="48218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82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4" y="354316"/>
            <a:ext cx="7266015" cy="6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8" y="941660"/>
            <a:ext cx="7516413" cy="43487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621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MySQL323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73" y="1956897"/>
            <a:ext cx="5588000" cy="231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63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Hashes with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4.0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0" y="1655279"/>
            <a:ext cx="7830314" cy="44708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330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9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SHA-1 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" y="2056098"/>
            <a:ext cx="8724900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92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1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4" y="1600200"/>
            <a:ext cx="6496935" cy="50476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5382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 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3" y="2186571"/>
            <a:ext cx="8369577" cy="24864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533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Wordpress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818073"/>
            <a:ext cx="7429500" cy="3860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60940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0" y="1600200"/>
            <a:ext cx="6121400" cy="2438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064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4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7" y="1600200"/>
            <a:ext cx="7347339" cy="30750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44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5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9" y="1161089"/>
            <a:ext cx="7811992" cy="4434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00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1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53" y="400391"/>
            <a:ext cx="6270938" cy="24127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5.1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" y="2538085"/>
            <a:ext cx="3533000" cy="2237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16" y="3370510"/>
            <a:ext cx="5001284" cy="28091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71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Hashing Algorithms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7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896584"/>
          </a:xfrm>
        </p:spPr>
        <p:txBody>
          <a:bodyPr/>
          <a:lstStyle/>
          <a:p>
            <a:r>
              <a:rPr lang="en-US" dirty="0" smtClean="0"/>
              <a:t>Hashing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4112"/>
            <a:ext cx="8229600" cy="5080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essential steps</a:t>
            </a:r>
          </a:p>
          <a:p>
            <a:pPr lvl="1"/>
            <a:r>
              <a:rPr lang="en-US" dirty="0" smtClean="0"/>
              <a:t>One-way hash function</a:t>
            </a:r>
          </a:p>
          <a:p>
            <a:pPr lvl="2"/>
            <a:r>
              <a:rPr lang="en-US" dirty="0" smtClean="0"/>
              <a:t>MD5, SHA-1, SHA-256, etc.</a:t>
            </a:r>
          </a:p>
          <a:p>
            <a:pPr lvl="1"/>
            <a:r>
              <a:rPr lang="en-US" dirty="0" smtClean="0"/>
              <a:t>Salt</a:t>
            </a:r>
          </a:p>
          <a:p>
            <a:pPr lvl="2"/>
            <a:r>
              <a:rPr lang="en-US" dirty="0" smtClean="0"/>
              <a:t>Random characters added to each password</a:t>
            </a:r>
          </a:p>
          <a:p>
            <a:pPr lvl="2"/>
            <a:r>
              <a:rPr lang="en-US" dirty="0" smtClean="0"/>
              <a:t>Prevents rainbow-table attack</a:t>
            </a:r>
          </a:p>
          <a:p>
            <a:pPr lvl="1"/>
            <a:r>
              <a:rPr lang="en-US" dirty="0" smtClean="0"/>
              <a:t>Stretching</a:t>
            </a:r>
          </a:p>
          <a:p>
            <a:pPr lvl="2"/>
            <a:r>
              <a:rPr lang="en-US" dirty="0" smtClean="0"/>
              <a:t>Repeat the hash function many times (typically 5000)</a:t>
            </a:r>
          </a:p>
          <a:p>
            <a:pPr lvl="2"/>
            <a:r>
              <a:rPr lang="en-US" dirty="0" smtClean="0"/>
              <a:t>Make it take 50 </a:t>
            </a:r>
            <a:r>
              <a:rPr lang="en-US" dirty="0" err="1" smtClean="0"/>
              <a:t>ms</a:t>
            </a:r>
            <a:r>
              <a:rPr lang="en-US" dirty="0" smtClean="0"/>
              <a:t> to calculate the hash</a:t>
            </a:r>
          </a:p>
          <a:p>
            <a:pPr lvl="2"/>
            <a:r>
              <a:rPr lang="en-US" dirty="0" smtClean="0"/>
              <a:t>Minimally slows login</a:t>
            </a:r>
          </a:p>
          <a:p>
            <a:pPr lvl="2"/>
            <a:r>
              <a:rPr lang="en-US" dirty="0" smtClean="0"/>
              <a:t>Makes attack MUCH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4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19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06 at 4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2489"/>
            <a:ext cx="8026400" cy="5613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7178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4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2" y="1417638"/>
            <a:ext cx="7162800" cy="52578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622600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Popular </a:t>
            </a:r>
            <a:r>
              <a:rPr lang="en-US" dirty="0" smtClean="0"/>
              <a:t>Password Hashes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0855957"/>
              </p:ext>
            </p:extLst>
          </p:nvPr>
        </p:nvGraphicFramePr>
        <p:xfrm>
          <a:off x="767644" y="1679221"/>
          <a:ext cx="7811911" cy="2377750"/>
        </p:xfrm>
        <a:graphic>
          <a:graphicData uri="http://schemas.openxmlformats.org/drawingml/2006/table">
            <a:tbl>
              <a:tblPr/>
              <a:tblGrid>
                <a:gridCol w="2268407"/>
                <a:gridCol w="2201295"/>
                <a:gridCol w="1221450"/>
                <a:gridCol w="979844"/>
                <a:gridCol w="1140915"/>
              </a:tblGrid>
              <a:tr h="668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Projected time to crack 1,000 hashes*</a:t>
                      </a:r>
                    </a:p>
                  </a:txBody>
                  <a:tcPr marL="6939" marR="6939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Hash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</a:t>
                      </a:r>
                    </a:p>
                  </a:txBody>
                  <a:tcPr marL="6939" marR="6939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Salt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(# chars)</a:t>
                      </a:r>
                    </a:p>
                  </a:txBody>
                  <a:tcPr marL="6939" marR="6939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Stretching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(# rounds)</a:t>
                      </a:r>
                    </a:p>
                  </a:txBody>
                  <a:tcPr marL="6939" marR="6939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Drupal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 years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SHA-512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16385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0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Linux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(Debian)</a:t>
                      </a: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 days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SHA-512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5000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Wordpress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3.5.1</a:t>
                      </a: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hours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MD5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8193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357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Windows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(all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versions)</a:t>
                      </a: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 min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MD4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Joomla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9" marR="6939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 min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MD5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939" marR="6939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7644" y="4402668"/>
            <a:ext cx="7919156" cy="2046110"/>
          </a:xfrm>
        </p:spPr>
        <p:txBody>
          <a:bodyPr>
            <a:normAutofit/>
          </a:bodyPr>
          <a:lstStyle/>
          <a:p>
            <a:r>
              <a:rPr lang="en-US" dirty="0" smtClean="0"/>
              <a:t>Calculation assumes the passwords are found in a dictionary of 500,000 guesses</a:t>
            </a:r>
          </a:p>
          <a:p>
            <a:r>
              <a:rPr lang="en-US" dirty="0" smtClean="0"/>
              <a:t>One virtual machine running Kali</a:t>
            </a:r>
          </a:p>
          <a:p>
            <a:r>
              <a:rPr lang="en-US" dirty="0" smtClean="0"/>
              <a:t>A clusters of GPUs would be much faster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6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25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399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228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481</Words>
  <Application>Microsoft Macintosh PowerPoint</Application>
  <PresentationFormat>On-screen Show (4:3)</PresentationFormat>
  <Paragraphs>109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Data Breaches and  Password Hashes</vt:lpstr>
      <vt:lpstr>Bio</vt:lpstr>
      <vt:lpstr>What is a Breach?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Threats</vt:lpstr>
      <vt:lpstr>Security at CCSF</vt:lpstr>
      <vt:lpstr>Security Audits</vt:lpstr>
      <vt:lpstr>Evidence for these "Viruses"</vt:lpstr>
      <vt:lpstr>PowerPoint Presentation</vt:lpstr>
      <vt:lpstr>PowerPoint Presentation</vt:lpstr>
      <vt:lpstr>You are a manager, and a contractor says you have a scary virus infection.  Who do you call immediately? </vt:lpstr>
      <vt:lpstr>PowerPoint Presentation</vt:lpstr>
      <vt:lpstr>The List</vt:lpstr>
      <vt:lpstr>PowerPoint Presentation</vt:lpstr>
      <vt:lpstr>PowerPoint Presentation</vt:lpstr>
      <vt:lpstr>How Does a Real Breach Happen?</vt:lpstr>
      <vt:lpstr>Example SQL Injection Vulnerability</vt:lpstr>
      <vt:lpstr>PowerPoint Presentation</vt:lpstr>
      <vt:lpstr>PowerPoint Presentation</vt:lpstr>
      <vt:lpstr>PowerPoint Presentation</vt:lpstr>
      <vt:lpstr>The Commands Used to Steal the Data</vt:lpstr>
      <vt:lpstr>Demo</vt:lpstr>
      <vt:lpstr>Vulnerable</vt:lpstr>
      <vt:lpstr>Havij</vt:lpstr>
      <vt:lpstr>Analysis of Stolen Data Dumped by TEAMGHOSTSHELL on Aug 25, 2012  </vt:lpstr>
      <vt:lpstr>PowerPoint Presentation</vt:lpstr>
      <vt:lpstr>PowerPoint Presentation</vt:lpstr>
      <vt:lpstr>Password Storage: Awful Beyond Belief</vt:lpstr>
      <vt:lpstr>Plaintext Passwords, Easily Guessed</vt:lpstr>
      <vt:lpstr>PowerPoint Presentation</vt:lpstr>
      <vt:lpstr>Sparklan Passwords</vt:lpstr>
      <vt:lpstr>Beforward Transactions with PII</vt:lpstr>
      <vt:lpstr>Plaintext Passwords</vt:lpstr>
      <vt:lpstr>Password Storage: BASE64</vt:lpstr>
      <vt:lpstr>Beforward.jp</vt:lpstr>
      <vt:lpstr>BASE64 Encoding</vt:lpstr>
      <vt:lpstr>Password Storage: Unsalted MD5 or SHA-1</vt:lpstr>
      <vt:lpstr>MIT – MD5 Password Hashes</vt:lpstr>
      <vt:lpstr>PowerPoint Presentation</vt:lpstr>
      <vt:lpstr>PowerPoint Presentation</vt:lpstr>
      <vt:lpstr>MySQL323 Password Hashes</vt:lpstr>
      <vt:lpstr>Cracking Hashes with Cain</vt:lpstr>
      <vt:lpstr>SHA-1 Hash</vt:lpstr>
      <vt:lpstr>Cracked!</vt:lpstr>
      <vt:lpstr>MySQL 5 Password Hashes</vt:lpstr>
      <vt:lpstr>Wordpress Password Hashes</vt:lpstr>
      <vt:lpstr>Relative Space</vt:lpstr>
      <vt:lpstr>Cracked!</vt:lpstr>
      <vt:lpstr>PowerPoint Presentation</vt:lpstr>
      <vt:lpstr>PowerPoint Presentation</vt:lpstr>
      <vt:lpstr>Password Hashing Algorithms</vt:lpstr>
      <vt:lpstr>Hashing Passwords</vt:lpstr>
      <vt:lpstr>PowerPoint Presentation</vt:lpstr>
      <vt:lpstr>The Right Way</vt:lpstr>
      <vt:lpstr>Popular Password Hashes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Stolen Data Dumped by TEAMGHOSTSHELL on Aug 25, 2012  </dc:title>
  <dc:creator>Sam Bowne</dc:creator>
  <cp:lastModifiedBy>Sam Bowne</cp:lastModifiedBy>
  <cp:revision>33</cp:revision>
  <dcterms:created xsi:type="dcterms:W3CDTF">2012-08-27T22:23:07Z</dcterms:created>
  <dcterms:modified xsi:type="dcterms:W3CDTF">2013-10-04T22:16:55Z</dcterms:modified>
</cp:coreProperties>
</file>