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3"/>
  </p:notesMasterIdLst>
  <p:sldIdLst>
    <p:sldId id="256" r:id="rId3"/>
    <p:sldId id="257" r:id="rId4"/>
    <p:sldId id="258" r:id="rId5"/>
    <p:sldId id="267" r:id="rId6"/>
    <p:sldId id="268" r:id="rId7"/>
    <p:sldId id="259" r:id="rId8"/>
    <p:sldId id="270" r:id="rId9"/>
    <p:sldId id="269" r:id="rId10"/>
    <p:sldId id="260" r:id="rId11"/>
    <p:sldId id="261" r:id="rId12"/>
    <p:sldId id="262" r:id="rId13"/>
    <p:sldId id="263" r:id="rId14"/>
    <p:sldId id="266" r:id="rId15"/>
    <p:sldId id="265" r:id="rId16"/>
    <p:sldId id="271" r:id="rId17"/>
    <p:sldId id="272" r:id="rId18"/>
    <p:sldId id="274" r:id="rId19"/>
    <p:sldId id="273" r:id="rId20"/>
    <p:sldId id="275" r:id="rId21"/>
    <p:sldId id="277" r:id="rId22"/>
    <p:sldId id="278" r:id="rId23"/>
    <p:sldId id="279" r:id="rId24"/>
    <p:sldId id="280" r:id="rId25"/>
    <p:sldId id="281" r:id="rId26"/>
    <p:sldId id="285" r:id="rId27"/>
    <p:sldId id="282" r:id="rId28"/>
    <p:sldId id="283" r:id="rId29"/>
    <p:sldId id="284" r:id="rId30"/>
    <p:sldId id="286" r:id="rId31"/>
    <p:sldId id="287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4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2F4BB-D8CE-FC46-B13B-C815A2F8D113}" type="datetimeFigureOut">
              <a:rPr lang="en-US" smtClean="0"/>
              <a:t>1/23/14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F559A-EDEB-4F4E-AF36-3A24DED0E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14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9F559A-EDEB-4F4E-AF36-3A24DED0E67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0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11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9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15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4563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9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89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5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05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12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3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5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55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6F03472F-9BAA-1D40-9D34-D3FE0A23CFFA}" type="datetimeFigureOut">
              <a:rPr lang="en-US" smtClean="0"/>
              <a:t>1/23/14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7DBD6C3A-83A1-7D40-B53F-88D5C49716E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PowerShell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Class 2</a:t>
            </a:r>
          </a:p>
          <a:p>
            <a:r>
              <a:rPr lang="en-US" dirty="0" smtClean="0"/>
              <a:t>Substituting for Doug </a:t>
            </a:r>
            <a:r>
              <a:rPr lang="en-US" dirty="0" err="1" smtClean="0"/>
              <a:t>Spindler</a:t>
            </a:r>
            <a:endParaRPr lang="en-US" dirty="0" smtClean="0"/>
          </a:p>
          <a:p>
            <a:r>
              <a:rPr lang="en-US" dirty="0" smtClean="0"/>
              <a:t>1-23-14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586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 Letters =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1-22 at 10.46.0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67" y="2384884"/>
            <a:ext cx="8102233" cy="3794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314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Clearing the screen:</a:t>
            </a:r>
          </a:p>
          <a:p>
            <a:pPr lvl="1"/>
            <a:r>
              <a:rPr lang="en-US" b="1" dirty="0" err="1" smtClean="0">
                <a:latin typeface="Courier"/>
                <a:cs typeface="Courier"/>
              </a:rPr>
              <a:t>cls</a:t>
            </a:r>
            <a:r>
              <a:rPr lang="en-US" b="1" dirty="0" smtClean="0">
                <a:latin typeface="Courier"/>
                <a:cs typeface="Courier"/>
              </a:rPr>
              <a:t> </a:t>
            </a:r>
            <a:endParaRPr lang="en-US" b="1" dirty="0">
              <a:latin typeface="Courier"/>
              <a:cs typeface="Courier"/>
            </a:endParaRPr>
          </a:p>
          <a:p>
            <a:pPr lvl="1"/>
            <a:r>
              <a:rPr lang="en-US" b="1" dirty="0" err="1" smtClean="0">
                <a:latin typeface="Courier"/>
                <a:cs typeface="Courier"/>
              </a:rPr>
              <a:t>cls</a:t>
            </a:r>
            <a:r>
              <a:rPr lang="en-US" b="1" dirty="0" smtClean="0">
                <a:latin typeface="Courier"/>
                <a:cs typeface="Courier"/>
              </a:rPr>
              <a:t> /?		</a:t>
            </a:r>
            <a:r>
              <a:rPr lang="en-US" dirty="0" smtClean="0"/>
              <a:t>for help</a:t>
            </a:r>
          </a:p>
          <a:p>
            <a:r>
              <a:rPr lang="en-US" b="1" dirty="0" smtClean="0">
                <a:latin typeface="Courier"/>
                <a:cs typeface="Courier"/>
              </a:rPr>
              <a:t>clear			</a:t>
            </a:r>
            <a:r>
              <a:rPr lang="en-US" dirty="0" smtClean="0"/>
              <a:t>works in Linux and PowerShell but not in DOS</a:t>
            </a:r>
            <a:endParaRPr lang="en-US" b="1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940663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Working directory</a:t>
            </a:r>
          </a:p>
          <a:p>
            <a:pPr lvl="1"/>
            <a:r>
              <a:rPr lang="en-US" sz="2400" b="1" dirty="0" smtClean="0">
                <a:latin typeface="Courier"/>
                <a:cs typeface="Courier"/>
              </a:rPr>
              <a:t>cd </a:t>
            </a:r>
            <a:r>
              <a:rPr lang="en-US" sz="2400" dirty="0"/>
              <a:t>	</a:t>
            </a:r>
            <a:r>
              <a:rPr lang="en-US" sz="2400" dirty="0" smtClean="0"/>
              <a:t>			does nothing (unlike Linux)</a:t>
            </a:r>
          </a:p>
          <a:p>
            <a:pPr lvl="1"/>
            <a:r>
              <a:rPr lang="en-US" sz="2400" b="1" dirty="0" smtClean="0">
                <a:latin typeface="Courier"/>
                <a:cs typeface="Courier"/>
              </a:rPr>
              <a:t>cd .. </a:t>
            </a:r>
            <a:r>
              <a:rPr lang="en-US" sz="2400" dirty="0"/>
              <a:t>	</a:t>
            </a:r>
            <a:r>
              <a:rPr lang="en-US" sz="2400" dirty="0" smtClean="0"/>
              <a:t>	goes to the parent directory</a:t>
            </a:r>
          </a:p>
          <a:p>
            <a:pPr lvl="1"/>
            <a:r>
              <a:rPr lang="en-US" sz="2400" b="1" dirty="0" smtClean="0">
                <a:latin typeface="Courier"/>
                <a:cs typeface="Courier"/>
              </a:rPr>
              <a:t>cd \			</a:t>
            </a:r>
            <a:r>
              <a:rPr lang="en-US" sz="2400" dirty="0" smtClean="0"/>
              <a:t>goes to the root of the current drive</a:t>
            </a:r>
          </a:p>
          <a:p>
            <a:pPr lvl="1"/>
            <a:r>
              <a:rPr lang="en-US" sz="2400" b="1" dirty="0" smtClean="0">
                <a:latin typeface="Courier"/>
                <a:cs typeface="Courier"/>
              </a:rPr>
              <a:t>cd \Temp		</a:t>
            </a:r>
            <a:r>
              <a:rPr lang="en-US" sz="2400" dirty="0" smtClean="0"/>
              <a:t>goes to C:\Temp (if current drive is C:)</a:t>
            </a:r>
          </a:p>
          <a:p>
            <a:pPr lvl="1"/>
            <a:r>
              <a:rPr lang="en-US" sz="2400" b="1" dirty="0" err="1" smtClean="0">
                <a:latin typeface="Courier"/>
                <a:cs typeface="Courier"/>
              </a:rPr>
              <a:t>chdir</a:t>
            </a:r>
            <a:r>
              <a:rPr lang="en-US" sz="2400" b="1" dirty="0" smtClean="0">
                <a:latin typeface="Courier"/>
                <a:cs typeface="Courier"/>
              </a:rPr>
              <a:t> 		</a:t>
            </a:r>
            <a:r>
              <a:rPr lang="en-US" sz="2400" dirty="0" smtClean="0"/>
              <a:t>Same as </a:t>
            </a:r>
            <a:r>
              <a:rPr lang="en-US" sz="2400" b="1" dirty="0" smtClean="0">
                <a:latin typeface="Courier"/>
                <a:cs typeface="Courier"/>
              </a:rPr>
              <a:t>cd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428472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0814"/>
          </a:xfrm>
        </p:spPr>
        <p:txBody>
          <a:bodyPr>
            <a:normAutofit lnSpcReduction="10000"/>
          </a:bodyPr>
          <a:lstStyle/>
          <a:p>
            <a:r>
              <a:rPr lang="en-US" sz="3600" b="1" dirty="0">
                <a:latin typeface="Courier"/>
                <a:cs typeface="Courier"/>
              </a:rPr>
              <a:t>DIR</a:t>
            </a:r>
            <a:endParaRPr lang="en-US" sz="2400" b="1" dirty="0">
              <a:latin typeface="Courier"/>
              <a:cs typeface="Courier"/>
            </a:endParaRPr>
          </a:p>
          <a:p>
            <a:r>
              <a:rPr lang="en-US" dirty="0" smtClean="0"/>
              <a:t>Shows contents of current directory</a:t>
            </a:r>
          </a:p>
          <a:p>
            <a:r>
              <a:rPr lang="en-US" dirty="0" smtClean="0"/>
              <a:t>Required often, since you don't have a window showing the contents of the working directory</a:t>
            </a:r>
          </a:p>
          <a:p>
            <a:pPr lvl="1"/>
            <a:r>
              <a:rPr lang="en-US" sz="2400" b="1" dirty="0" err="1" smtClean="0">
                <a:latin typeface="Courier"/>
                <a:cs typeface="Courier"/>
              </a:rPr>
              <a:t>dir</a:t>
            </a:r>
            <a:r>
              <a:rPr lang="en-US" sz="2400" dirty="0" smtClean="0"/>
              <a:t>				Normal directory listing</a:t>
            </a:r>
          </a:p>
          <a:p>
            <a:pPr lvl="1"/>
            <a:r>
              <a:rPr lang="en-US" sz="2400" b="1" dirty="0" err="1" smtClean="0">
                <a:latin typeface="Courier"/>
                <a:cs typeface="Courier"/>
              </a:rPr>
              <a:t>dir</a:t>
            </a:r>
            <a:r>
              <a:rPr lang="en-US" sz="2400" b="1" dirty="0" smtClean="0">
                <a:latin typeface="Courier"/>
                <a:cs typeface="Courier"/>
              </a:rPr>
              <a:t> /w </a:t>
            </a:r>
            <a:r>
              <a:rPr lang="en-US" sz="2400" dirty="0" smtClean="0"/>
              <a:t>		Wide output (doesn't work in PS)</a:t>
            </a:r>
          </a:p>
          <a:p>
            <a:pPr lvl="1"/>
            <a:r>
              <a:rPr lang="en-US" sz="2400" b="1" dirty="0" err="1" smtClean="0">
                <a:latin typeface="Courier"/>
                <a:cs typeface="Courier"/>
              </a:rPr>
              <a:t>dir</a:t>
            </a:r>
            <a:r>
              <a:rPr lang="en-US" sz="2400" b="1" dirty="0" smtClean="0">
                <a:latin typeface="Courier"/>
                <a:cs typeface="Courier"/>
              </a:rPr>
              <a:t> /p		</a:t>
            </a:r>
            <a:r>
              <a:rPr lang="en-US" sz="2400" dirty="0" smtClean="0"/>
              <a:t>One page at a time</a:t>
            </a:r>
          </a:p>
          <a:p>
            <a:pPr lvl="1"/>
            <a:r>
              <a:rPr lang="en-US" sz="2400" b="1" dirty="0" err="1" smtClean="0">
                <a:latin typeface="Courier"/>
                <a:cs typeface="Courier"/>
              </a:rPr>
              <a:t>dir</a:t>
            </a:r>
            <a:r>
              <a:rPr lang="en-US" sz="2400" b="1" dirty="0" smtClean="0">
                <a:latin typeface="Courier"/>
                <a:cs typeface="Courier"/>
              </a:rPr>
              <a:t> W*		</a:t>
            </a:r>
            <a:r>
              <a:rPr lang="en-US" sz="2400" dirty="0" smtClean="0"/>
              <a:t>Show files and folders starting with </a:t>
            </a:r>
            <a:r>
              <a:rPr lang="en-US" sz="2400" b="1" dirty="0" smtClean="0"/>
              <a:t>w</a:t>
            </a:r>
            <a:endParaRPr lang="en-US" sz="2400" dirty="0" smtClean="0"/>
          </a:p>
          <a:p>
            <a:pPr lvl="1"/>
            <a:r>
              <a:rPr lang="en-US" sz="2400" b="1" dirty="0" err="1" smtClean="0">
                <a:latin typeface="Courier"/>
                <a:cs typeface="Courier"/>
              </a:rPr>
              <a:t>dir</a:t>
            </a:r>
            <a:r>
              <a:rPr lang="en-US" sz="2400" b="1" dirty="0" smtClean="0">
                <a:latin typeface="Courier"/>
                <a:cs typeface="Courier"/>
              </a:rPr>
              <a:t> /? </a:t>
            </a:r>
            <a:r>
              <a:rPr lang="en-US" sz="2400" dirty="0" smtClean="0"/>
              <a:t>		Help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922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0814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Courier"/>
                <a:cs typeface="Courier"/>
              </a:rPr>
              <a:t>copy a b</a:t>
            </a:r>
            <a:r>
              <a:rPr lang="en-US" dirty="0" smtClean="0"/>
              <a:t>			Copy file </a:t>
            </a:r>
            <a:r>
              <a:rPr lang="en-US" b="1" dirty="0" smtClean="0"/>
              <a:t>a </a:t>
            </a:r>
            <a:r>
              <a:rPr lang="en-US" dirty="0" smtClean="0"/>
              <a:t>to file </a:t>
            </a:r>
            <a:r>
              <a:rPr lang="en-US" b="1" dirty="0" smtClean="0"/>
              <a:t>b</a:t>
            </a:r>
          </a:p>
          <a:p>
            <a:r>
              <a:rPr lang="en-US" b="1" dirty="0" err="1" smtClean="0">
                <a:latin typeface="Courier"/>
                <a:cs typeface="Courier"/>
              </a:rPr>
              <a:t>mkdir</a:t>
            </a:r>
            <a:r>
              <a:rPr lang="en-US" b="1" dirty="0" smtClean="0">
                <a:latin typeface="Courier"/>
                <a:cs typeface="Courier"/>
              </a:rPr>
              <a:t> C:\foo</a:t>
            </a:r>
            <a:r>
              <a:rPr lang="en-US" dirty="0" smtClean="0"/>
              <a:t>	Creates directory C:\foo</a:t>
            </a:r>
          </a:p>
          <a:p>
            <a:endParaRPr lang="en-US" dirty="0"/>
          </a:p>
          <a:p>
            <a:r>
              <a:rPr lang="en-US" dirty="0" smtClean="0"/>
              <a:t>Demo</a:t>
            </a:r>
          </a:p>
          <a:p>
            <a:r>
              <a:rPr lang="en-US" dirty="0" smtClean="0"/>
              <a:t>Run in CMD</a:t>
            </a:r>
          </a:p>
          <a:p>
            <a:r>
              <a:rPr lang="en-US" dirty="0" smtClean="0"/>
              <a:t>Run in </a:t>
            </a:r>
            <a:r>
              <a:rPr lang="en-US" dirty="0" err="1" smtClean="0"/>
              <a:t>Powershell</a:t>
            </a:r>
            <a:endParaRPr lang="en-US" dirty="0" smtClean="0"/>
          </a:p>
          <a:p>
            <a:r>
              <a:rPr lang="en-US" dirty="0" smtClean="0"/>
              <a:t>Save as .BAT file</a:t>
            </a:r>
          </a:p>
          <a:p>
            <a:r>
              <a:rPr lang="en-US" dirty="0" smtClean="0"/>
              <a:t>Run .BAT file</a:t>
            </a:r>
            <a:endParaRPr lang="en-US" b="1" dirty="0" smtClean="0"/>
          </a:p>
          <a:p>
            <a:endParaRPr lang="en-US" dirty="0" smtClean="0"/>
          </a:p>
        </p:txBody>
      </p:sp>
      <p:pic>
        <p:nvPicPr>
          <p:cNvPr id="6" name="Picture 5" descr="Screen Shot 2014-01-22 at 3.53.1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540" y="3326739"/>
            <a:ext cx="318770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706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Translating DOS to PowerShell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09135" cy="4525963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b="1" dirty="0" smtClean="0"/>
              <a:t>Get-Help </a:t>
            </a:r>
            <a:r>
              <a:rPr lang="en-US" b="1" i="1" dirty="0" smtClean="0"/>
              <a:t>command</a:t>
            </a:r>
          </a:p>
          <a:p>
            <a:r>
              <a:rPr lang="en-US" b="1" i="1" dirty="0" smtClean="0"/>
              <a:t>command</a:t>
            </a:r>
            <a:r>
              <a:rPr lang="en-US" dirty="0" smtClean="0"/>
              <a:t> can be in DOS, </a:t>
            </a:r>
            <a:r>
              <a:rPr lang="en-US" dirty="0" err="1" smtClean="0"/>
              <a:t>Powershell</a:t>
            </a:r>
            <a:r>
              <a:rPr lang="en-US" dirty="0" smtClean="0"/>
              <a:t>, or Linux</a:t>
            </a:r>
            <a:endParaRPr lang="en-US" dirty="0"/>
          </a:p>
        </p:txBody>
      </p:sp>
      <p:pic>
        <p:nvPicPr>
          <p:cNvPr id="4" name="Picture 3" descr="Screen Shot 2014-01-22 at 3.51.5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669"/>
          <a:stretch/>
        </p:blipFill>
        <p:spPr>
          <a:xfrm>
            <a:off x="638310" y="4704830"/>
            <a:ext cx="7035800" cy="1820863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6" name="Picture 5" descr="Screen Shot 2014-01-22 at 3.53.1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100" y="1600200"/>
            <a:ext cx="3187700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390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411"/>
            <a:ext cx="8229600" cy="766993"/>
          </a:xfrm>
        </p:spPr>
        <p:txBody>
          <a:bodyPr/>
          <a:lstStyle/>
          <a:p>
            <a:r>
              <a:rPr lang="en-US" dirty="0" smtClean="0"/>
              <a:t>Get-Help CD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7362"/>
            <a:ext cx="8229600" cy="5098801"/>
          </a:xfrm>
        </p:spPr>
        <p:txBody>
          <a:bodyPr/>
          <a:lstStyle/>
          <a:p>
            <a:r>
              <a:rPr lang="en-US" dirty="0" smtClean="0"/>
              <a:t>Read the whole thing</a:t>
            </a:r>
          </a:p>
          <a:p>
            <a:pPr lvl="1"/>
            <a:r>
              <a:rPr lang="en-US" dirty="0" smtClean="0"/>
              <a:t>Append </a:t>
            </a:r>
            <a:r>
              <a:rPr lang="en-US" b="1" dirty="0" smtClean="0"/>
              <a:t>| more </a:t>
            </a:r>
            <a:r>
              <a:rPr lang="en-US" dirty="0" smtClean="0"/>
              <a:t>for large help pages</a:t>
            </a:r>
          </a:p>
          <a:p>
            <a:r>
              <a:rPr lang="en-US" dirty="0" smtClean="0"/>
              <a:t>Note examples at bottom</a:t>
            </a:r>
            <a:endParaRPr lang="en-US" dirty="0"/>
          </a:p>
        </p:txBody>
      </p:sp>
      <p:pic>
        <p:nvPicPr>
          <p:cNvPr id="4" name="Picture 3" descr="Screen Shot 2014-01-22 at 11.50.06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389" y="2966990"/>
            <a:ext cx="6503905" cy="389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76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get-help </a:t>
            </a:r>
            <a:r>
              <a:rPr lang="en-US" dirty="0"/>
              <a:t>(General)</a:t>
            </a:r>
          </a:p>
          <a:p>
            <a:r>
              <a:rPr lang="en-US" b="1" dirty="0"/>
              <a:t>get-help location </a:t>
            </a:r>
            <a:r>
              <a:rPr lang="en-US" dirty="0"/>
              <a:t>(More specific.)</a:t>
            </a:r>
          </a:p>
          <a:p>
            <a:r>
              <a:rPr lang="en-US" b="1" dirty="0"/>
              <a:t>get-help get-location </a:t>
            </a:r>
            <a:r>
              <a:rPr lang="en-US" dirty="0"/>
              <a:t>(Even more specific.)</a:t>
            </a:r>
          </a:p>
          <a:p>
            <a:r>
              <a:rPr lang="en-US" b="1" dirty="0"/>
              <a:t>get-help </a:t>
            </a:r>
            <a:r>
              <a:rPr lang="en-US" b="1" dirty="0" err="1" smtClean="0"/>
              <a:t>about_locations</a:t>
            </a:r>
            <a:r>
              <a:rPr lang="en-US" b="1" dirty="0" smtClean="0"/>
              <a:t> </a:t>
            </a:r>
            <a:r>
              <a:rPr lang="en-US" dirty="0"/>
              <a:t>(And even more specific.)</a:t>
            </a:r>
          </a:p>
          <a:p>
            <a:r>
              <a:rPr lang="en-US" b="1" dirty="0"/>
              <a:t>get-help get-*   </a:t>
            </a:r>
            <a:r>
              <a:rPr lang="en-US" dirty="0"/>
              <a:t>list of all the uses of get  (This </a:t>
            </a:r>
            <a:r>
              <a:rPr lang="en-US" dirty="0" smtClean="0"/>
              <a:t>changes </a:t>
            </a:r>
            <a:r>
              <a:rPr lang="en-US" dirty="0"/>
              <a:t>as Microsoft adds more commands..)</a:t>
            </a:r>
          </a:p>
          <a:p>
            <a:r>
              <a:rPr lang="en-US" dirty="0"/>
              <a:t>Look at the difference between</a:t>
            </a:r>
          </a:p>
          <a:p>
            <a:pPr lvl="1"/>
            <a:r>
              <a:rPr lang="en-US" b="1" dirty="0"/>
              <a:t>get-help get-location –examples</a:t>
            </a:r>
          </a:p>
          <a:p>
            <a:pPr lvl="1"/>
            <a:r>
              <a:rPr lang="en-US" b="1" dirty="0"/>
              <a:t>get-help get-location –detailed</a:t>
            </a:r>
          </a:p>
          <a:p>
            <a:pPr lvl="1"/>
            <a:r>
              <a:rPr lang="en-US" b="1" dirty="0"/>
              <a:t>get-help get-location –full</a:t>
            </a:r>
          </a:p>
        </p:txBody>
      </p:sp>
    </p:spTree>
    <p:extLst>
      <p:ext uri="{BB962C8B-B14F-4D97-AF65-F5344CB8AC3E}">
        <p14:creationId xmlns:p14="http://schemas.microsoft.com/office/powerpoint/2010/main" val="8815520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PS verbs </a:t>
            </a:r>
            <a:r>
              <a:rPr lang="en-US" b="1" dirty="0"/>
              <a:t>Get</a:t>
            </a:r>
            <a:r>
              <a:rPr lang="en-US" dirty="0"/>
              <a:t>, </a:t>
            </a:r>
            <a:r>
              <a:rPr lang="en-US" b="1" dirty="0"/>
              <a:t>Set</a:t>
            </a:r>
            <a:r>
              <a:rPr lang="en-US" dirty="0"/>
              <a:t> and </a:t>
            </a:r>
            <a:r>
              <a:rPr lang="en-US" b="1" dirty="0" smtClean="0"/>
              <a:t>New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Get</a:t>
            </a:r>
            <a:r>
              <a:rPr lang="en-US" dirty="0" smtClean="0"/>
              <a:t> </a:t>
            </a:r>
            <a:r>
              <a:rPr lang="en-US" dirty="0"/>
              <a:t>– Retrieves or </a:t>
            </a:r>
            <a:r>
              <a:rPr lang="en-US" dirty="0" smtClean="0"/>
              <a:t>Gets </a:t>
            </a:r>
            <a:r>
              <a:rPr lang="en-US" dirty="0"/>
              <a:t>information.</a:t>
            </a:r>
          </a:p>
          <a:p>
            <a:r>
              <a:rPr lang="en-US" b="1" dirty="0"/>
              <a:t>Set</a:t>
            </a:r>
            <a:r>
              <a:rPr lang="en-US" dirty="0"/>
              <a:t> – Establishes or </a:t>
            </a:r>
            <a:r>
              <a:rPr lang="en-US" dirty="0" smtClean="0"/>
              <a:t>Sets </a:t>
            </a:r>
            <a:r>
              <a:rPr lang="en-US" dirty="0"/>
              <a:t>a parameter.</a:t>
            </a:r>
          </a:p>
          <a:p>
            <a:r>
              <a:rPr lang="en-US" b="1" dirty="0"/>
              <a:t>New</a:t>
            </a:r>
            <a:r>
              <a:rPr lang="en-US" dirty="0"/>
              <a:t> – Creates a new item.</a:t>
            </a:r>
          </a:p>
        </p:txBody>
      </p:sp>
    </p:spTree>
    <p:extLst>
      <p:ext uri="{BB962C8B-B14F-4D97-AF65-F5344CB8AC3E}">
        <p14:creationId xmlns:p14="http://schemas.microsoft.com/office/powerpoint/2010/main" val="37372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Customizing the PowerShell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the icon in the upper left, </a:t>
            </a:r>
            <a:r>
              <a:rPr lang="en-US" b="1" dirty="0" smtClean="0"/>
              <a:t>Properties</a:t>
            </a:r>
          </a:p>
          <a:p>
            <a:r>
              <a:rPr lang="en-US" dirty="0" smtClean="0"/>
              <a:t>Can adjust fonts, colors, etc.</a:t>
            </a:r>
            <a:endParaRPr lang="en-US" dirty="0"/>
          </a:p>
        </p:txBody>
      </p:sp>
      <p:pic>
        <p:nvPicPr>
          <p:cNvPr id="4" name="Picture 3" descr="Screen Shot 2014-01-22 at 3.42.5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42" y="2951552"/>
            <a:ext cx="7315200" cy="36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731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are Online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pacitpros.org</a:t>
            </a:r>
            <a:r>
              <a:rPr lang="en-US" dirty="0" smtClean="0"/>
              <a:t>/ccsf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6814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iClicker Questions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22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890072"/>
          </a:xfrm>
        </p:spPr>
        <p:txBody>
          <a:bodyPr/>
          <a:lstStyle/>
          <a:p>
            <a:r>
              <a:rPr lang="en-US" sz="4000" dirty="0" smtClean="0"/>
              <a:t>Which button launches PowerShell?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539868"/>
            <a:ext cx="7581901" cy="3296156"/>
          </a:xfrm>
        </p:spPr>
        <p:txBody>
          <a:bodyPr>
            <a:normAutofit/>
          </a:bodyPr>
          <a:lstStyle/>
          <a:p>
            <a:endParaRPr lang="en-US" sz="2800" dirty="0"/>
          </a:p>
        </p:txBody>
      </p:sp>
      <p:pic>
        <p:nvPicPr>
          <p:cNvPr id="4" name="Picture 3" descr="Screen Shot 2014-01-22 at 3.45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26" y="3857507"/>
            <a:ext cx="7658658" cy="9320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0926" y="3010734"/>
            <a:ext cx="751185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  A		   B            C           D                        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764130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162357"/>
          </a:xfrm>
        </p:spPr>
        <p:txBody>
          <a:bodyPr/>
          <a:lstStyle/>
          <a:p>
            <a:r>
              <a:rPr lang="en-US" sz="4000" dirty="0" smtClean="0"/>
              <a:t>What's wrong here?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3124894"/>
            <a:ext cx="7581901" cy="338173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Syntax is incorrect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Wrong PowerShell Version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Must open a different </a:t>
            </a:r>
            <a:r>
              <a:rPr lang="en-US" sz="2800" dirty="0" err="1" smtClean="0"/>
              <a:t>Powershell</a:t>
            </a:r>
            <a:r>
              <a:rPr lang="en-US" sz="2800" dirty="0" smtClean="0"/>
              <a:t> window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Must use CMD to do this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Nothing is wrong, the command worked</a:t>
            </a:r>
            <a:endParaRPr lang="en-US" sz="2800" dirty="0"/>
          </a:p>
        </p:txBody>
      </p:sp>
      <p:pic>
        <p:nvPicPr>
          <p:cNvPr id="6" name="Picture 5" descr="Screen Shot 2014-01-22 at 3.56.0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853" y="1569475"/>
            <a:ext cx="9144000" cy="135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246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2118375"/>
          </a:xfrm>
        </p:spPr>
        <p:txBody>
          <a:bodyPr/>
          <a:lstStyle/>
          <a:p>
            <a:r>
              <a:rPr lang="en-US" sz="4000" dirty="0" smtClean="0"/>
              <a:t>Which of these is not a valid PowerShell verb?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325834"/>
            <a:ext cx="7581901" cy="338173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Get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Run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Set 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New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smtClean="0"/>
              <a:t>None of the above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9632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2118375"/>
          </a:xfrm>
        </p:spPr>
        <p:txBody>
          <a:bodyPr/>
          <a:lstStyle/>
          <a:p>
            <a:r>
              <a:rPr lang="en-US" sz="4000" dirty="0"/>
              <a:t>What action pastes code into PowerShell?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325834"/>
            <a:ext cx="7581901" cy="338173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Ctrl+V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Enter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Right-click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Left-click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1616583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2118375"/>
          </a:xfrm>
        </p:spPr>
        <p:txBody>
          <a:bodyPr/>
          <a:lstStyle/>
          <a:p>
            <a:r>
              <a:rPr lang="en-US" sz="4000" dirty="0"/>
              <a:t>What action </a:t>
            </a:r>
            <a:r>
              <a:rPr lang="en-US" sz="4000" dirty="0" smtClean="0"/>
              <a:t>cancels the current command?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325834"/>
            <a:ext cx="7581901" cy="338173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 err="1"/>
              <a:t>Ctrl+V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Enter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 smtClean="0"/>
              <a:t>Ctrl+X</a:t>
            </a:r>
            <a:endParaRPr lang="en-US" sz="2800" dirty="0"/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Left-click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 err="1" smtClean="0"/>
              <a:t>Ctrl+C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9497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2118375"/>
          </a:xfrm>
        </p:spPr>
        <p:txBody>
          <a:bodyPr/>
          <a:lstStyle/>
          <a:p>
            <a:r>
              <a:rPr lang="en-US" sz="4000" dirty="0"/>
              <a:t>What keypress completes a command automatically?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325834"/>
            <a:ext cx="7581901" cy="338173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.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Enter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Tab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Logo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Up-arrow</a:t>
            </a:r>
          </a:p>
        </p:txBody>
      </p:sp>
    </p:spTree>
    <p:extLst>
      <p:ext uri="{BB962C8B-B14F-4D97-AF65-F5344CB8AC3E}">
        <p14:creationId xmlns:p14="http://schemas.microsoft.com/office/powerpoint/2010/main" val="1616583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2118375"/>
          </a:xfrm>
        </p:spPr>
        <p:txBody>
          <a:bodyPr/>
          <a:lstStyle/>
          <a:p>
            <a:r>
              <a:rPr lang="en-US" sz="4000" dirty="0"/>
              <a:t>What keypress repeats a previous command?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325834"/>
            <a:ext cx="7581901" cy="338173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.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Enter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Tab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Logo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Up-arrow</a:t>
            </a:r>
          </a:p>
        </p:txBody>
      </p:sp>
    </p:spTree>
    <p:extLst>
      <p:ext uri="{BB962C8B-B14F-4D97-AF65-F5344CB8AC3E}">
        <p14:creationId xmlns:p14="http://schemas.microsoft.com/office/powerpoint/2010/main" val="2851022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2118375"/>
          </a:xfrm>
        </p:spPr>
        <p:txBody>
          <a:bodyPr/>
          <a:lstStyle/>
          <a:p>
            <a:r>
              <a:rPr lang="en-US" sz="4000" dirty="0"/>
              <a:t>What can you add to a command to stop it scrolling off the screen?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325834"/>
            <a:ext cx="7581901" cy="338173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2800" dirty="0"/>
              <a:t>| more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/ more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/p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| less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dirty="0"/>
              <a:t>More than 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51022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976862" cy="4525963"/>
          </a:xfrm>
        </p:spPr>
        <p:txBody>
          <a:bodyPr/>
          <a:lstStyle/>
          <a:p>
            <a:r>
              <a:rPr lang="en-US" dirty="0" smtClean="0"/>
              <a:t>Convert to PowerShell</a:t>
            </a:r>
            <a:endParaRPr lang="en-US" dirty="0"/>
          </a:p>
        </p:txBody>
      </p:sp>
      <p:pic>
        <p:nvPicPr>
          <p:cNvPr id="4" name="Picture 3" descr="PSchal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3100" y="2008363"/>
            <a:ext cx="54737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738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Pin PowerShell to Taskbar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695596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Start</a:t>
            </a:r>
          </a:p>
          <a:p>
            <a:r>
              <a:rPr lang="en-US" dirty="0" smtClean="0"/>
              <a:t>Search for PowerShell</a:t>
            </a:r>
          </a:p>
          <a:p>
            <a:r>
              <a:rPr lang="en-US" dirty="0" smtClean="0"/>
              <a:t>Open it</a:t>
            </a:r>
          </a:p>
          <a:p>
            <a:r>
              <a:rPr lang="en-US" dirty="0" smtClean="0"/>
              <a:t>Right-click taskbar button, "Pin this program to taskbar"</a:t>
            </a:r>
          </a:p>
          <a:p>
            <a:r>
              <a:rPr lang="en-US" dirty="0" smtClean="0"/>
              <a:t>"Run as Administrator" in Windows 7</a:t>
            </a:r>
            <a:endParaRPr lang="en-US" dirty="0"/>
          </a:p>
        </p:txBody>
      </p:sp>
      <p:pic>
        <p:nvPicPr>
          <p:cNvPr id="5" name="Picture 4" descr="Screen Shot 2014-01-22 at 10.40.1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0" y="2392363"/>
            <a:ext cx="39243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889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1-23 at 2.41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077" y="2766359"/>
            <a:ext cx="6261100" cy="256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08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 as Administrator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695596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Right-click taskbar button</a:t>
            </a:r>
          </a:p>
          <a:p>
            <a:r>
              <a:rPr lang="en-US" dirty="0" smtClean="0"/>
              <a:t>Right-click "Windows PowerShell"</a:t>
            </a:r>
          </a:p>
          <a:p>
            <a:r>
              <a:rPr lang="en-US" dirty="0" smtClean="0"/>
              <a:t>Click </a:t>
            </a:r>
            <a:r>
              <a:rPr lang="en-US" b="1" dirty="0" smtClean="0"/>
              <a:t>Properties</a:t>
            </a:r>
          </a:p>
          <a:p>
            <a:r>
              <a:rPr lang="en-US" dirty="0" smtClean="0"/>
              <a:t>Click </a:t>
            </a:r>
            <a:r>
              <a:rPr lang="en-US" b="1" dirty="0" smtClean="0"/>
              <a:t>Advanced</a:t>
            </a:r>
            <a:endParaRPr lang="en-US" dirty="0" smtClean="0"/>
          </a:p>
          <a:p>
            <a:r>
              <a:rPr lang="en-US" dirty="0" smtClean="0"/>
              <a:t>Check "</a:t>
            </a:r>
            <a:r>
              <a:rPr lang="en-US" b="1" dirty="0" smtClean="0"/>
              <a:t>Run as Administrator</a:t>
            </a:r>
            <a:r>
              <a:rPr lang="en-US" dirty="0" smtClean="0"/>
              <a:t>"</a:t>
            </a:r>
          </a:p>
          <a:p>
            <a:r>
              <a:rPr lang="en-US" dirty="0" smtClean="0"/>
              <a:t>Click </a:t>
            </a:r>
            <a:r>
              <a:rPr lang="en-US" b="1" dirty="0" smtClean="0"/>
              <a:t>OK</a:t>
            </a:r>
            <a:r>
              <a:rPr lang="en-US" dirty="0" smtClean="0"/>
              <a:t>, </a:t>
            </a:r>
            <a:r>
              <a:rPr lang="en-US" b="1" dirty="0" smtClean="0"/>
              <a:t>OK</a:t>
            </a:r>
            <a:endParaRPr lang="en-US" dirty="0"/>
          </a:p>
        </p:txBody>
      </p:sp>
      <p:pic>
        <p:nvPicPr>
          <p:cNvPr id="4" name="Picture 3" descr="Screen Shot 2014-01-22 at 11.10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172" y="2016933"/>
            <a:ext cx="4800600" cy="370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577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142"/>
            <a:ext cx="8229600" cy="923951"/>
          </a:xfrm>
        </p:spPr>
        <p:txBody>
          <a:bodyPr/>
          <a:lstStyle/>
          <a:p>
            <a:r>
              <a:rPr lang="en-US" dirty="0" smtClean="0"/>
              <a:t>Checking Administrator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1514"/>
            <a:ext cx="8229600" cy="4984649"/>
          </a:xfrm>
        </p:spPr>
        <p:txBody>
          <a:bodyPr/>
          <a:lstStyle/>
          <a:p>
            <a:r>
              <a:rPr lang="en-US" dirty="0" smtClean="0"/>
              <a:t>Look at the top of your PowerShell window</a:t>
            </a:r>
          </a:p>
          <a:p>
            <a:pPr lvl="1"/>
            <a:r>
              <a:rPr lang="en-US" dirty="0" smtClean="0"/>
              <a:t>The "title bar"</a:t>
            </a:r>
          </a:p>
          <a:p>
            <a:r>
              <a:rPr lang="en-US" dirty="0" smtClean="0"/>
              <a:t>It should start with "Administrator"</a:t>
            </a:r>
            <a:endParaRPr lang="en-US" dirty="0"/>
          </a:p>
        </p:txBody>
      </p:sp>
      <p:pic>
        <p:nvPicPr>
          <p:cNvPr id="5" name="Picture 4" descr="Screen Shot 2014-01-22 at 11.20.1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98" y="2966695"/>
            <a:ext cx="6332657" cy="3762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328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Insensitive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GET-DATE is same as get-date</a:t>
            </a:r>
          </a:p>
          <a:p>
            <a:r>
              <a:rPr lang="en-US" dirty="0" smtClean="0"/>
              <a:t>LS is same as </a:t>
            </a:r>
            <a:r>
              <a:rPr lang="en-US" dirty="0" err="1" smtClean="0"/>
              <a:t>ls</a:t>
            </a:r>
            <a:endParaRPr lang="en-US" dirty="0"/>
          </a:p>
          <a:p>
            <a:pPr lvl="1"/>
            <a:r>
              <a:rPr lang="en-US" dirty="0" smtClean="0"/>
              <a:t>Surprise for Linux users</a:t>
            </a:r>
          </a:p>
          <a:p>
            <a:r>
              <a:rPr lang="en-US" dirty="0" smtClean="0"/>
              <a:t>Use Notepad to save commands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549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and Paste in Notepad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70400" cy="4525963"/>
          </a:xfrm>
        </p:spPr>
        <p:txBody>
          <a:bodyPr/>
          <a:lstStyle/>
          <a:p>
            <a:r>
              <a:rPr lang="en-US" dirty="0" smtClean="0"/>
              <a:t>Click &amp; drag to highlight text</a:t>
            </a:r>
          </a:p>
          <a:p>
            <a:r>
              <a:rPr lang="en-US" b="1" dirty="0" err="1" smtClean="0"/>
              <a:t>Ctrl+C</a:t>
            </a:r>
            <a:r>
              <a:rPr lang="en-US" b="1" dirty="0" smtClean="0"/>
              <a:t> </a:t>
            </a:r>
            <a:r>
              <a:rPr lang="en-US" dirty="0" smtClean="0"/>
              <a:t>to copy</a:t>
            </a:r>
          </a:p>
          <a:p>
            <a:r>
              <a:rPr lang="en-US" b="1" dirty="0" err="1" smtClean="0"/>
              <a:t>Ctrl+V</a:t>
            </a:r>
            <a:r>
              <a:rPr lang="en-US" b="1" dirty="0" smtClean="0"/>
              <a:t> </a:t>
            </a:r>
            <a:r>
              <a:rPr lang="en-US" dirty="0" smtClean="0"/>
              <a:t>to paste</a:t>
            </a:r>
          </a:p>
          <a:p>
            <a:r>
              <a:rPr lang="en-US" dirty="0" smtClean="0"/>
              <a:t>This is the standard for Windows, but, unfortunately, NOT in PowerShell (or DOS)</a:t>
            </a:r>
          </a:p>
          <a:p>
            <a:endParaRPr lang="en-US" dirty="0"/>
          </a:p>
        </p:txBody>
      </p:sp>
      <p:pic>
        <p:nvPicPr>
          <p:cNvPr id="4" name="Picture 3" descr="Screen Shot 2014-01-22 at 11.31.1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704" y="2411497"/>
            <a:ext cx="4216400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119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338"/>
          </a:xfrm>
        </p:spPr>
        <p:txBody>
          <a:bodyPr/>
          <a:lstStyle/>
          <a:p>
            <a:r>
              <a:rPr lang="en-US" dirty="0" smtClean="0"/>
              <a:t>Copy and Paste in PowerShell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1632"/>
            <a:ext cx="7891204" cy="5084532"/>
          </a:xfrm>
        </p:spPr>
        <p:txBody>
          <a:bodyPr/>
          <a:lstStyle/>
          <a:p>
            <a:r>
              <a:rPr lang="en-US" dirty="0" smtClean="0"/>
              <a:t>Click &amp; drag to highlight text in </a:t>
            </a:r>
            <a:r>
              <a:rPr lang="en-US" dirty="0" err="1" smtClean="0"/>
              <a:t>Powershell</a:t>
            </a:r>
            <a:endParaRPr lang="en-US" dirty="0" smtClean="0"/>
          </a:p>
          <a:p>
            <a:r>
              <a:rPr lang="en-US" dirty="0" smtClean="0"/>
              <a:t>Press </a:t>
            </a:r>
            <a:r>
              <a:rPr lang="en-US" b="1" dirty="0" smtClean="0"/>
              <a:t>Enter </a:t>
            </a:r>
            <a:r>
              <a:rPr lang="en-US" dirty="0" smtClean="0"/>
              <a:t>to copy</a:t>
            </a:r>
          </a:p>
          <a:p>
            <a:r>
              <a:rPr lang="en-US" b="1" dirty="0" smtClean="0"/>
              <a:t>Right-click </a:t>
            </a:r>
            <a:r>
              <a:rPr lang="en-US" dirty="0" smtClean="0"/>
              <a:t>to paste</a:t>
            </a:r>
          </a:p>
          <a:p>
            <a:r>
              <a:rPr lang="en-US" dirty="0" err="1" smtClean="0"/>
              <a:t>Ctrl+C</a:t>
            </a:r>
            <a:r>
              <a:rPr lang="en-US" dirty="0" smtClean="0"/>
              <a:t> cancels a command, it does not copy</a:t>
            </a:r>
          </a:p>
          <a:p>
            <a:endParaRPr lang="en-US" dirty="0"/>
          </a:p>
        </p:txBody>
      </p:sp>
      <p:pic>
        <p:nvPicPr>
          <p:cNvPr id="4" name="Picture 3" descr="Screen Shot 2014-01-22 at 11.33.1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0" y="3733800"/>
            <a:ext cx="80264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087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Keyboard Shortcuts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Tab Completion</a:t>
            </a:r>
          </a:p>
          <a:p>
            <a:pPr lvl="1"/>
            <a:r>
              <a:rPr lang="en-US" dirty="0" smtClean="0"/>
              <a:t>Very useful, prevents misspellings</a:t>
            </a:r>
          </a:p>
          <a:p>
            <a:pPr lvl="1"/>
            <a:r>
              <a:rPr lang="en-US" dirty="0" smtClean="0"/>
              <a:t>Can hunt for commands</a:t>
            </a:r>
          </a:p>
          <a:p>
            <a:pPr lvl="1"/>
            <a:r>
              <a:rPr lang="en-US" dirty="0" smtClean="0"/>
              <a:t>Try </a:t>
            </a:r>
            <a:r>
              <a:rPr lang="en-US" b="1" dirty="0" smtClean="0"/>
              <a:t>get-c </a:t>
            </a:r>
            <a:r>
              <a:rPr lang="en-US" dirty="0" smtClean="0"/>
              <a:t>Tab</a:t>
            </a:r>
          </a:p>
          <a:p>
            <a:pPr lvl="2"/>
            <a:r>
              <a:rPr lang="en-US" dirty="0" smtClean="0"/>
              <a:t>Tab again for next alphabetical command</a:t>
            </a:r>
          </a:p>
          <a:p>
            <a:pPr lvl="2"/>
            <a:r>
              <a:rPr lang="en-US" dirty="0" smtClean="0"/>
              <a:t>Shift-Tab to go backwards through the alphabet</a:t>
            </a:r>
          </a:p>
          <a:p>
            <a:r>
              <a:rPr lang="en-US" dirty="0" smtClean="0"/>
              <a:t>Up-arrow history</a:t>
            </a:r>
          </a:p>
          <a:p>
            <a:pPr lvl="1"/>
            <a:r>
              <a:rPr lang="en-US" dirty="0" smtClean="0"/>
              <a:t>VERY handy to fix incorrect commands, or to construct similar commands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24296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641</Words>
  <Application>Microsoft Macintosh PowerPoint</Application>
  <PresentationFormat>On-screen Show (4:3)</PresentationFormat>
  <Paragraphs>151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Office Theme</vt:lpstr>
      <vt:lpstr>Orbit</vt:lpstr>
      <vt:lpstr>PowerShell</vt:lpstr>
      <vt:lpstr>Notes are Online</vt:lpstr>
      <vt:lpstr>Pin PowerShell to Taskbar</vt:lpstr>
      <vt:lpstr>Run as Administrator</vt:lpstr>
      <vt:lpstr>Checking Administrator Status</vt:lpstr>
      <vt:lpstr>Case Insensitive</vt:lpstr>
      <vt:lpstr>Copy and Paste in Notepad</vt:lpstr>
      <vt:lpstr>Copy and Paste in PowerShell</vt:lpstr>
      <vt:lpstr>Keyboard Shortcuts</vt:lpstr>
      <vt:lpstr>Red Letters = ERROR</vt:lpstr>
      <vt:lpstr>DOS Commands</vt:lpstr>
      <vt:lpstr>DOS Commands</vt:lpstr>
      <vt:lpstr>DOS Commands</vt:lpstr>
      <vt:lpstr>DOS Commands</vt:lpstr>
      <vt:lpstr>Translating DOS to PowerShell</vt:lpstr>
      <vt:lpstr>Get-Help CD</vt:lpstr>
      <vt:lpstr>Help</vt:lpstr>
      <vt:lpstr>The PS verbs Get, Set and New</vt:lpstr>
      <vt:lpstr>Customizing the PowerShell Window</vt:lpstr>
      <vt:lpstr>iClicker Questions</vt:lpstr>
      <vt:lpstr>Which button launches PowerShell?</vt:lpstr>
      <vt:lpstr>What's wrong here?</vt:lpstr>
      <vt:lpstr>Which of these is not a valid PowerShell verb?</vt:lpstr>
      <vt:lpstr>What action pastes code into PowerShell?</vt:lpstr>
      <vt:lpstr>What action cancels the current command?</vt:lpstr>
      <vt:lpstr>What keypress completes a command automatically?</vt:lpstr>
      <vt:lpstr>What keypress repeats a previous command?</vt:lpstr>
      <vt:lpstr>What can you add to a command to stop it scrolling off the screen?</vt:lpstr>
      <vt:lpstr>Challenge</vt:lpstr>
      <vt:lpstr>Answer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Powershell</dc:title>
  <dc:creator>Sam Bowne</dc:creator>
  <cp:lastModifiedBy>Sam Bowne</cp:lastModifiedBy>
  <cp:revision>78</cp:revision>
  <dcterms:created xsi:type="dcterms:W3CDTF">2014-01-22T18:36:50Z</dcterms:created>
  <dcterms:modified xsi:type="dcterms:W3CDTF">2014-01-23T22:41:39Z</dcterms:modified>
</cp:coreProperties>
</file>