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95" r:id="rId4"/>
    <p:sldId id="398" r:id="rId5"/>
    <p:sldId id="400" r:id="rId6"/>
    <p:sldId id="401" r:id="rId7"/>
    <p:sldId id="402" r:id="rId8"/>
    <p:sldId id="403" r:id="rId9"/>
    <p:sldId id="405" r:id="rId10"/>
    <p:sldId id="404" r:id="rId11"/>
    <p:sldId id="406" r:id="rId12"/>
    <p:sldId id="397" r:id="rId13"/>
    <p:sldId id="408" r:id="rId14"/>
    <p:sldId id="409" r:id="rId15"/>
    <p:sldId id="399" r:id="rId16"/>
    <p:sldId id="410" r:id="rId17"/>
    <p:sldId id="407" r:id="rId18"/>
    <p:sldId id="411" r:id="rId19"/>
    <p:sldId id="412" r:id="rId20"/>
    <p:sldId id="396" r:id="rId21"/>
    <p:sldId id="413" r:id="rId22"/>
    <p:sldId id="414" r:id="rId23"/>
    <p:sldId id="415" r:id="rId24"/>
    <p:sldId id="416" r:id="rId25"/>
    <p:sldId id="427" r:id="rId26"/>
    <p:sldId id="419" r:id="rId27"/>
    <p:sldId id="420" r:id="rId28"/>
    <p:sldId id="421" r:id="rId29"/>
    <p:sldId id="425" r:id="rId30"/>
    <p:sldId id="422" r:id="rId31"/>
    <p:sldId id="424" r:id="rId32"/>
    <p:sldId id="423" r:id="rId33"/>
    <p:sldId id="426" r:id="rId34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A288"/>
    <a:srgbClr val="CA68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1494" autoAdjust="0"/>
  </p:normalViewPr>
  <p:slideViewPr>
    <p:cSldViewPr snapToObjects="1">
      <p:cViewPr varScale="1">
        <p:scale>
          <a:sx n="84" d="100"/>
          <a:sy n="84" d="100"/>
        </p:scale>
        <p:origin x="-2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F82250-A83B-4E7C-85BB-0C7420B3CF1E}" type="datetimeFigureOut">
              <a:rPr lang="en-US" smtClean="0"/>
              <a:t>10/16/13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C4BD72-387D-4827-AAFC-9DFC9D25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16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697502-3630-466F-889F-FAD6C2A59F7C}" type="datetimeFigureOut">
              <a:rPr lang="en-US" smtClean="0"/>
              <a:t>10/16/13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529B78-2952-42C0-825E-313529785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8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2E8E-C573-48D2-832E-294FE34B07B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92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F43B-D5F8-4D1B-AB7C-F85D2C26898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1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A49A-C0F0-4B74-9FBD-C33C8820672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80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7B5F-ECF1-4117-9FF7-79D1AB368E8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73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8F61-79F9-4E43-BCBC-917D9F7BDE1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1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59553-666D-4466-9739-885A9829293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52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BE2C2-4788-40FE-952D-9B9E9E0F305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796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777FF-1D66-40C8-B318-79426DBCBF6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2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5DA9-F3BC-4CFD-9216-F80D2D204F5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04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B6A7-71F2-4F9A-AABC-54D13F3D812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55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DF9B-90D1-4FA1-830D-62F07C7D345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8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8A04A1-3880-4F8B-8E5A-1395810255D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2050" y="1516063"/>
            <a:ext cx="6624638" cy="938212"/>
          </a:xfrm>
        </p:spPr>
        <p:txBody>
          <a:bodyPr/>
          <a:lstStyle/>
          <a:p>
            <a:pPr algn="l" eaLnBrk="1" hangingPunct="1"/>
            <a:r>
              <a:rPr lang="fr-CA" sz="3200" dirty="0" smtClean="0">
                <a:solidFill>
                  <a:schemeClr val="bg1"/>
                </a:solidFill>
              </a:rPr>
              <a:t>CompTIA     Network +</a:t>
            </a:r>
            <a:endParaRPr lang="fr-FR" sz="3200" dirty="0" smtClean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</a:p>
          <a:p>
            <a:r>
              <a:rPr lang="en-US" dirty="0" smtClean="0"/>
              <a:t>Managing a Network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8703" y="2057400"/>
            <a:ext cx="28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200" dirty="0" smtClean="0"/>
              <a:t>The crimper is use to make the cables.  It attaches the RJ-45 ends to the cable.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Crimper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728568" y="5402363"/>
            <a:ext cx="39582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/>
              <a:t> Figure 11-3   Crimper </a:t>
            </a:r>
          </a:p>
        </p:txBody>
      </p:sp>
      <p:pic>
        <p:nvPicPr>
          <p:cNvPr id="9" name="Picture 6" descr="11fig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4114800" cy="20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0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4290" y="2301655"/>
            <a:ext cx="281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800" dirty="0" smtClean="0"/>
              <a:t>The ESD wrist strap is used to protect the equipment from ESD while you are working in it.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Electrostatic Discharge Wrist </a:t>
            </a:r>
            <a:r>
              <a:rPr lang="en-US" sz="4000" dirty="0" smtClean="0">
                <a:solidFill>
                  <a:srgbClr val="CA6800"/>
                </a:solidFill>
              </a:rPr>
              <a:t>Strap</a:t>
            </a:r>
            <a:endParaRPr lang="en-US" sz="4000" dirty="0">
              <a:solidFill>
                <a:srgbClr val="CA6800"/>
              </a:solidFill>
            </a:endParaRPr>
          </a:p>
        </p:txBody>
      </p:sp>
      <p:pic>
        <p:nvPicPr>
          <p:cNvPr id="7" name="Picture 2" descr="https://encrypted-tbn0.google.com/images?q=tbn:ANd9GcSJV-SsRE06_4nMT9h8tv17qNDCXDTHZoRtgqH7RS7g-TLX_D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399"/>
            <a:ext cx="3495675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4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Environmental Monitor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168" y="2057399"/>
            <a:ext cx="3972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A </a:t>
            </a:r>
            <a:r>
              <a:rPr lang="en-US" sz="2400" b="1" i="1" dirty="0" smtClean="0"/>
              <a:t>environmental monitor</a:t>
            </a:r>
            <a:r>
              <a:rPr lang="en-US" sz="2400" dirty="0" smtClean="0"/>
              <a:t> , monitors the temperature and humidity in the server room, alerting the network administrator if ether our out of tolerance.</a:t>
            </a:r>
            <a:endParaRPr lang="en-US" sz="2400" dirty="0"/>
          </a:p>
        </p:txBody>
      </p:sp>
      <p:pic>
        <p:nvPicPr>
          <p:cNvPr id="1032" name="Picture 8" descr="https://encrypted-tbn3.google.com/images?q=tbn:ANd9GcQpocxpzbndfttC03KN13VLocBbfmwIQHJp6_GhEx3opmymg7i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7892"/>
            <a:ext cx="3276600" cy="251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61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Loopback Plug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168" y="2057399"/>
            <a:ext cx="3972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A loopback plug allows you to troubleshoot your NIC, to see if it working correctly.</a:t>
            </a:r>
          </a:p>
        </p:txBody>
      </p:sp>
      <p:pic>
        <p:nvPicPr>
          <p:cNvPr id="5" name="Picture 4" descr="https://encrypted-tbn0.google.com/images?q=tbn:ANd9GcSeFzIdPBDXvxPCMdfOi2Lz_QJ0nC7pjpi1bOBlbFuHF6xM3K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06" y="3733800"/>
            <a:ext cx="2971800" cy="24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62600" y="5150329"/>
            <a:ext cx="3352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 Figure 11-4   Fiber-Optic </a:t>
            </a:r>
            <a:r>
              <a:rPr lang="en-US" sz="1400" dirty="0"/>
              <a:t>Loopback </a:t>
            </a:r>
            <a:r>
              <a:rPr lang="en-US" sz="1400" dirty="0" smtClean="0"/>
              <a:t>Plug </a:t>
            </a:r>
            <a:r>
              <a:rPr lang="en-US" sz="1400" dirty="0"/>
              <a:t>(Photo Courtesy of </a:t>
            </a:r>
            <a:r>
              <a:rPr lang="en-US" sz="1400" dirty="0" err="1"/>
              <a:t>Digi</a:t>
            </a:r>
            <a:r>
              <a:rPr lang="en-US" sz="1400" dirty="0"/>
              <a:t>-Key Corporation [ www.digikey.com ]) </a:t>
            </a:r>
          </a:p>
        </p:txBody>
      </p:sp>
      <p:pic>
        <p:nvPicPr>
          <p:cNvPr id="7" name="Picture 6" descr="11fig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23" y="1831258"/>
            <a:ext cx="32004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Multimeter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168" y="2057399"/>
            <a:ext cx="3972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When working with copper cabling, a multimeter can check a variety of a cable’s electrical characteristics.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These characteristics include;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Resistance (Ohms)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Current (Amps)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Voltage (Volts)</a:t>
            </a:r>
            <a:endParaRPr lang="en-US" sz="24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604234" y="5560605"/>
            <a:ext cx="27063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/>
              <a:t> Figure 11-5   Multimeter </a:t>
            </a:r>
          </a:p>
        </p:txBody>
      </p:sp>
      <p:pic>
        <p:nvPicPr>
          <p:cNvPr id="7" name="Picture 6" descr="11fig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399"/>
            <a:ext cx="3357563" cy="348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9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Protocol Analyzer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168" y="1828800"/>
            <a:ext cx="8087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A protocol analyzer can be a standalone device or software running on a computer.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You use a protocol analyzer to capture traffic flowing through a network.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By examining the captured packets, you can discern the details of communication flows (session) as they are being setup, maintained, and torn down.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Protocol Analyzer is also known as a </a:t>
            </a:r>
            <a:r>
              <a:rPr lang="en-US" sz="2400" i="1" dirty="0" smtClean="0"/>
              <a:t>network sniffer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088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Protocol Analyzer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02544" y="5867400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11-6   </a:t>
            </a:r>
            <a:r>
              <a:rPr lang="en-US" sz="1400" dirty="0" err="1"/>
              <a:t>Wireshark</a:t>
            </a:r>
            <a:r>
              <a:rPr lang="en-US" sz="1400" dirty="0"/>
              <a:t> Protocol Analyzer Software </a:t>
            </a:r>
          </a:p>
        </p:txBody>
      </p:sp>
      <p:pic>
        <p:nvPicPr>
          <p:cNvPr id="6" name="Picture 6" descr="11fig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638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7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Punch-Down Tool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168" y="1828800"/>
            <a:ext cx="3972232" cy="460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This tool terminating wires on a punch-down block, an insulated wire is inserted between two </a:t>
            </a:r>
            <a:r>
              <a:rPr lang="en-US" sz="2400" i="1" dirty="0" smtClean="0"/>
              <a:t>contact blades. </a:t>
            </a:r>
            <a:r>
              <a:rPr lang="en-US" sz="2400" dirty="0" smtClean="0"/>
              <a:t> These blades cut through the insulation and make electrical contact with the inner wire.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As a result, you do not have to strip off the insulation.</a:t>
            </a:r>
          </a:p>
        </p:txBody>
      </p:sp>
      <p:pic>
        <p:nvPicPr>
          <p:cNvPr id="4" name="Picture 6" descr="https://encrypted-tbn0.google.com/images?q=tbn:ANd9GcQ4EMo7biJ0tnZDSneoJT-tp93oL7n6Bt9QifbdC5diY5ysLNS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1146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7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Throughput Tester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05002" y="577829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 Figure 11-7   Throughput Tester (Photo Courtesy of NSS Labs [ www.nsslabs.com ]) </a:t>
            </a:r>
          </a:p>
        </p:txBody>
      </p:sp>
      <p:pic>
        <p:nvPicPr>
          <p:cNvPr id="6" name="Picture 6" descr="11fig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400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00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762000"/>
          </a:xfrm>
        </p:spPr>
        <p:txBody>
          <a:bodyPr/>
          <a:lstStyle/>
          <a:p>
            <a:r>
              <a:rPr lang="en-US" sz="2800" dirty="0" smtClean="0">
                <a:solidFill>
                  <a:srgbClr val="CA6800"/>
                </a:solidFill>
              </a:rPr>
              <a:t>Time Domain Reflectometer</a:t>
            </a:r>
            <a:br>
              <a:rPr lang="en-US" sz="2800" dirty="0" smtClean="0">
                <a:solidFill>
                  <a:srgbClr val="CA6800"/>
                </a:solidFill>
              </a:rPr>
            </a:br>
            <a:r>
              <a:rPr lang="en-US" sz="2800" dirty="0" smtClean="0">
                <a:solidFill>
                  <a:srgbClr val="CA6800"/>
                </a:solidFill>
              </a:rPr>
              <a:t>Optical Time Domain Reflectometer</a:t>
            </a:r>
            <a:endParaRPr lang="en-US" sz="2800" dirty="0">
              <a:solidFill>
                <a:srgbClr val="CA68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27125" y="5457825"/>
            <a:ext cx="7407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 Figure 11-8   Optical Time Domain Reflectometer </a:t>
            </a:r>
            <a:br>
              <a:rPr lang="en-US" sz="1400"/>
            </a:br>
            <a:r>
              <a:rPr lang="en-US" sz="1400"/>
              <a:t>	    (Photo Courtesy of Coral-i Solutions [ www.coral-i.com ]) </a:t>
            </a:r>
          </a:p>
        </p:txBody>
      </p:sp>
      <p:pic>
        <p:nvPicPr>
          <p:cNvPr id="4" name="Picture 6" descr="11fig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248400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0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775575" cy="609600"/>
          </a:xfrm>
        </p:spPr>
        <p:txBody>
          <a:bodyPr/>
          <a:lstStyle/>
          <a:p>
            <a:pPr algn="l" eaLnBrk="1" hangingPunct="1"/>
            <a:r>
              <a:rPr lang="fr-CA" sz="3600" dirty="0" smtClean="0">
                <a:solidFill>
                  <a:srgbClr val="CA6800"/>
                </a:solidFill>
              </a:rPr>
              <a:t>Objectives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993" y="2057400"/>
            <a:ext cx="8229600" cy="3657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What are some of the more common tools used to physically maintain a network?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What components are involved in configuration management?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What sorts of networking monitoring tools are available to network administrators, and what type of information are included in various logs?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Toner and Probe</a:t>
            </a:r>
            <a:endParaRPr lang="en-US" sz="4000" dirty="0">
              <a:solidFill>
                <a:srgbClr val="CA6800"/>
              </a:solidFill>
            </a:endParaRPr>
          </a:p>
        </p:txBody>
      </p:sp>
      <p:pic>
        <p:nvPicPr>
          <p:cNvPr id="2056" name="Picture 8" descr="https://encrypted-tbn3.google.com/images?q=tbn:ANd9GcQSchBdtFR8q4VlL_a6jxsdaAA3lPtfoFpBcq3MqkmkGBL5UpYn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581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1168" y="1828800"/>
            <a:ext cx="3972232" cy="4231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A toner probe allows you to place a </a:t>
            </a:r>
            <a:r>
              <a:rPr lang="en-US" sz="2400" b="1" i="1" dirty="0" smtClean="0"/>
              <a:t>tone generator </a:t>
            </a:r>
            <a:r>
              <a:rPr lang="en-US" sz="2400" dirty="0" smtClean="0"/>
              <a:t> at one end of a connection, and use the </a:t>
            </a:r>
            <a:r>
              <a:rPr lang="en-US" sz="2400" b="1" i="1" dirty="0" smtClean="0"/>
              <a:t>probe</a:t>
            </a:r>
            <a:r>
              <a:rPr lang="en-US" sz="2400" dirty="0" smtClean="0"/>
              <a:t> on a punch down block to audibly detect to which pair of wires the tone generator is connected.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Also known as a </a:t>
            </a:r>
            <a:r>
              <a:rPr lang="en-US" sz="2400" b="1" i="1" dirty="0" smtClean="0"/>
              <a:t>fox</a:t>
            </a:r>
            <a:r>
              <a:rPr lang="en-US" sz="2400" dirty="0" smtClean="0"/>
              <a:t> and </a:t>
            </a:r>
            <a:r>
              <a:rPr lang="en-US" sz="2400" b="1" i="1" dirty="0" smtClean="0"/>
              <a:t>hound</a:t>
            </a:r>
          </a:p>
        </p:txBody>
      </p:sp>
    </p:spTree>
    <p:extLst>
      <p:ext uri="{BB962C8B-B14F-4D97-AF65-F5344CB8AC3E}">
        <p14:creationId xmlns:p14="http://schemas.microsoft.com/office/powerpoint/2010/main" val="357844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Configuration Management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76400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Configuration Management (CM) focuses on maintaining up-to-date documentation of network’s configuration.</a:t>
            </a:r>
          </a:p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CM encompasses a variety of procedures, including the following: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Asset Management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Baselining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Cable Management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Change Management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Network Documentation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2000" dirty="0" smtClean="0"/>
              <a:t>Contact information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2000" dirty="0" smtClean="0"/>
              <a:t>Policies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2000" dirty="0" smtClean="0"/>
              <a:t>Network Maps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2000" dirty="0" smtClean="0"/>
              <a:t>Wiring Schematics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172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Monitoring Resources and Reports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329" y="19812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Networks administrators routinely monitor network resources and review reports to be proactive in their administration.</a:t>
            </a:r>
          </a:p>
          <a:p>
            <a:endParaRPr lang="en-US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Monitoring resources and reports come from various sources, such as a </a:t>
            </a:r>
            <a:r>
              <a:rPr lang="en-US" sz="2400" b="1" i="1" dirty="0" smtClean="0"/>
              <a:t>syslog server</a:t>
            </a:r>
            <a:r>
              <a:rPr lang="en-US" sz="2400" dirty="0" smtClean="0"/>
              <a:t>, a </a:t>
            </a:r>
            <a:r>
              <a:rPr lang="en-US" sz="2400" b="1" i="1" dirty="0" smtClean="0"/>
              <a:t>Simple Network Management Protocol (SNMP) </a:t>
            </a:r>
            <a:r>
              <a:rPr lang="en-US" sz="2400" dirty="0" smtClean="0"/>
              <a:t>server, </a:t>
            </a:r>
            <a:r>
              <a:rPr lang="en-US" sz="2400" b="1" i="1" dirty="0" smtClean="0"/>
              <a:t>Event Viewer</a:t>
            </a:r>
            <a:r>
              <a:rPr lang="en-US" sz="2400" dirty="0" smtClean="0"/>
              <a:t> logs or </a:t>
            </a:r>
            <a:r>
              <a:rPr lang="en-US" sz="2400" b="1" i="1" dirty="0" smtClean="0"/>
              <a:t>packet captures </a:t>
            </a:r>
            <a:r>
              <a:rPr lang="en-US" sz="2400" dirty="0" smtClean="0"/>
              <a:t>from a network sniffer.</a:t>
            </a:r>
          </a:p>
          <a:p>
            <a:endParaRPr lang="en-US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SNMP – manage network nodes, such as network servers, routers, switches and hubs.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141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SNMP </a:t>
            </a:r>
            <a:r>
              <a:rPr lang="en-US" sz="4000" dirty="0" smtClean="0">
                <a:solidFill>
                  <a:srgbClr val="CA6800"/>
                </a:solidFill>
              </a:rPr>
              <a:t>v1 &amp; 2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61538" y="5193268"/>
            <a:ext cx="7407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 Figure 11-9   SNMPv1 and SNMPv2c Network-Management Components and </a:t>
            </a:r>
            <a:r>
              <a:rPr lang="en-US" sz="1400" dirty="0" smtClean="0"/>
              <a:t>Messages</a:t>
            </a:r>
          </a:p>
          <a:p>
            <a:endParaRPr lang="en-US" sz="1400" dirty="0" smtClean="0"/>
          </a:p>
          <a:p>
            <a:r>
              <a:rPr lang="en-US" sz="1400" b="1" dirty="0" smtClean="0"/>
              <a:t>Trap</a:t>
            </a:r>
            <a:r>
              <a:rPr lang="en-US" sz="1400" dirty="0" smtClean="0"/>
              <a:t>: Unsolicited message about a significant event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Insecure cleartext transmission of community strings (passwords)</a:t>
            </a:r>
            <a:endParaRPr lang="en-US" sz="1400" dirty="0"/>
          </a:p>
        </p:txBody>
      </p:sp>
      <p:pic>
        <p:nvPicPr>
          <p:cNvPr id="5" name="Picture 6" descr="11fig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8516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84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SNMP v3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7125" y="5762625"/>
            <a:ext cx="7407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11-10   SNMPv3 Entities </a:t>
            </a:r>
            <a:endParaRPr lang="en-US" sz="1400" dirty="0" smtClean="0"/>
          </a:p>
          <a:p>
            <a:pPr algn="ctr"/>
            <a:r>
              <a:rPr lang="en-US" sz="1400" dirty="0" smtClean="0"/>
              <a:t>Much better security</a:t>
            </a:r>
            <a:endParaRPr lang="en-US" sz="1400" dirty="0"/>
          </a:p>
        </p:txBody>
      </p:sp>
      <p:pic>
        <p:nvPicPr>
          <p:cNvPr id="7" name="Picture 6" descr="11fig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04373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31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SNMP v3</a:t>
            </a:r>
            <a:endParaRPr lang="en-US" sz="4000" dirty="0">
              <a:solidFill>
                <a:srgbClr val="CA6800"/>
              </a:solidFill>
            </a:endParaRPr>
          </a:p>
        </p:txBody>
      </p:sp>
      <p:pic>
        <p:nvPicPr>
          <p:cNvPr id="2" name="Picture 1" descr="Screen Shot 2013-10-16 at 4.3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6" y="2286000"/>
            <a:ext cx="7877735" cy="2819400"/>
          </a:xfrm>
          <a:prstGeom prst="rect">
            <a:avLst/>
          </a:prstGeom>
          <a:ln>
            <a:solidFill>
              <a:srgbClr val="BBE0E3"/>
            </a:solidFill>
          </a:ln>
        </p:spPr>
      </p:pic>
    </p:spTree>
    <p:extLst>
      <p:ext uri="{BB962C8B-B14F-4D97-AF65-F5344CB8AC3E}">
        <p14:creationId xmlns:p14="http://schemas.microsoft.com/office/powerpoint/2010/main" val="57987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Syslog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910" y="19812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 smtClean="0"/>
              <a:t>A variety of network components can send their log information to a common </a:t>
            </a:r>
            <a:r>
              <a:rPr lang="en-US" sz="2800" b="1" i="1" dirty="0" smtClean="0"/>
              <a:t>syslog</a:t>
            </a:r>
            <a:r>
              <a:rPr lang="en-US" sz="2800" dirty="0" smtClean="0"/>
              <a:t> server.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smtClean="0"/>
              <a:t>By having log information for multiple devices in a common log, network administrators can better correlate events.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smtClean="0"/>
              <a:t>Syslog-logging solution consists of two primary components: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 smtClean="0"/>
              <a:t>Syslog server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 smtClean="0"/>
              <a:t>Syslog clients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695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Syslog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27125" y="545782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11-11   Sample Syslog Clients </a:t>
            </a:r>
          </a:p>
        </p:txBody>
      </p:sp>
      <p:pic>
        <p:nvPicPr>
          <p:cNvPr id="6" name="Picture 6" descr="11fig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85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6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Syslog</a:t>
            </a:r>
            <a:endParaRPr lang="en-US" sz="4000" dirty="0">
              <a:solidFill>
                <a:srgbClr val="CA68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03552"/>
              </p:ext>
            </p:extLst>
          </p:nvPr>
        </p:nvGraphicFramePr>
        <p:xfrm>
          <a:off x="498986" y="1828800"/>
          <a:ext cx="8150943" cy="392683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37948"/>
                <a:gridCol w="1599717"/>
                <a:gridCol w="57132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>
                    <a:solidFill>
                      <a:srgbClr val="CA68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solidFill>
                      <a:srgbClr val="CA68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rgbClr val="CA68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Emergencies</a:t>
                      </a:r>
                      <a:endParaRPr lang="en-US" sz="1400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most severe</a:t>
                      </a:r>
                      <a:r>
                        <a:rPr lang="en-US" sz="1400" baseline="0" dirty="0" smtClean="0"/>
                        <a:t> error conditions, which render the system unusable</a:t>
                      </a:r>
                      <a:endParaRPr lang="en-US" sz="1400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Alerts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Conditions</a:t>
                      </a:r>
                      <a:r>
                        <a:rPr lang="en-US" sz="1400" baseline="0" dirty="0" smtClean="0"/>
                        <a:t> requiring immediate attention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Critical</a:t>
                      </a:r>
                      <a:endParaRPr lang="en-US" sz="1400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less severe</a:t>
                      </a:r>
                      <a:r>
                        <a:rPr lang="en-US" sz="1400" baseline="0" dirty="0" smtClean="0"/>
                        <a:t> condition, as compared to alerts, which should be addressed to prevent and interruption of service</a:t>
                      </a:r>
                      <a:endParaRPr lang="en-US" sz="1400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Errors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Notification</a:t>
                      </a:r>
                      <a:r>
                        <a:rPr lang="en-US" sz="1400" baseline="0" dirty="0" smtClean="0"/>
                        <a:t>s about error conditions within the system, which do not render the system unusable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Warnings</a:t>
                      </a:r>
                      <a:endParaRPr lang="en-US" sz="1400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Notifications</a:t>
                      </a:r>
                      <a:r>
                        <a:rPr lang="en-US" sz="1400" baseline="0" dirty="0" smtClean="0"/>
                        <a:t> that specific operations failed to complete successfully</a:t>
                      </a:r>
                      <a:endParaRPr lang="en-US" sz="1400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Notifications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Non-errors notifications</a:t>
                      </a:r>
                      <a:r>
                        <a:rPr lang="en-US" sz="1400" baseline="0" dirty="0" smtClean="0"/>
                        <a:t> that alert an administrator about state changes within a system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Informational</a:t>
                      </a:r>
                      <a:endParaRPr lang="en-US" sz="1400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Detailed</a:t>
                      </a:r>
                      <a:r>
                        <a:rPr lang="en-US" sz="1400" baseline="0" dirty="0" smtClean="0"/>
                        <a:t> information about the normal operation of a system</a:t>
                      </a:r>
                      <a:endParaRPr lang="en-US" sz="1400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Debugging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Highly detailed  information</a:t>
                      </a:r>
                      <a:r>
                        <a:rPr lang="en-US" sz="1400" baseline="0" dirty="0" smtClean="0"/>
                        <a:t> (for example, information about individual packets), which is typically used for troubleshooting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93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Syslog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27124" y="5943600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/>
              <a:t> Figure 11-12   Structure of a Syslog Message </a:t>
            </a:r>
          </a:p>
        </p:txBody>
      </p:sp>
      <p:pic>
        <p:nvPicPr>
          <p:cNvPr id="4" name="Picture 6" descr="11fig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29" y="1676400"/>
            <a:ext cx="811406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0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Managing a Network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37535" y="2133600"/>
            <a:ext cx="8229600" cy="3657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Even with a network’s increasing dependence on wireless technologies, physical cabling still comprises the critical backbone of a network.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 network management, monitoring, and troubleshooting require a familiarity with variety of cable maintenance tools.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Another key network-management element is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61932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Logs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329" y="20574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In addition to logs generated by routers, switches, and other infrastructure gear, the operating systems powering network clients and servers generally have the capability to produce log outputs.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Microsoft Windows incorporates an </a:t>
            </a:r>
            <a:r>
              <a:rPr lang="en-US" sz="2400" b="1" i="1" dirty="0" smtClean="0"/>
              <a:t>Event Viewer</a:t>
            </a:r>
            <a:r>
              <a:rPr lang="en-US" sz="2400" dirty="0" smtClean="0"/>
              <a:t> application that allows you to view the following logs;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/>
              <a:t>Application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/>
              <a:t>Security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/>
              <a:t>System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89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 Application Log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27125" y="5924550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11-13   Application Log </a:t>
            </a:r>
          </a:p>
        </p:txBody>
      </p:sp>
      <p:pic>
        <p:nvPicPr>
          <p:cNvPr id="4" name="Picture 6" descr="11fig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599"/>
            <a:ext cx="59436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7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 Security Log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27125" y="5943600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11-14   Security Log </a:t>
            </a:r>
          </a:p>
        </p:txBody>
      </p:sp>
      <p:pic>
        <p:nvPicPr>
          <p:cNvPr id="4" name="Picture 6" descr="11fig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19800" cy="41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0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System Log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98525" y="5943600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11-15   System Log </a:t>
            </a:r>
          </a:p>
        </p:txBody>
      </p:sp>
      <p:pic>
        <p:nvPicPr>
          <p:cNvPr id="4" name="Picture 6" descr="11fig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68" y="1752601"/>
            <a:ext cx="6019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6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Maintenance Tools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42451" y="1981200"/>
            <a:ext cx="8229600" cy="3657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The number of troubleshooting issues occurring in a network can be reduced by proper installation and configuration of the media and devices.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 network administrator, need to be familiar with a collection of maintenance tools to help diagnose, isolate, and resolve the wiring issue.</a:t>
            </a:r>
          </a:p>
        </p:txBody>
      </p:sp>
    </p:spTree>
    <p:extLst>
      <p:ext uri="{BB962C8B-B14F-4D97-AF65-F5344CB8AC3E}">
        <p14:creationId xmlns:p14="http://schemas.microsoft.com/office/powerpoint/2010/main" val="130176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Bit-Error Rate Tester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74473" y="5486400"/>
            <a:ext cx="5428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 Figure 11-1   Bit-Error Rate Tester (BERT</a:t>
            </a:r>
            <a:r>
              <a:rPr lang="en-US" sz="1400" dirty="0" smtClean="0"/>
              <a:t>) 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/>
              <a:t>Photo Courtesy of BBN International [ www.bbnint.co.uk ]) </a:t>
            </a:r>
          </a:p>
        </p:txBody>
      </p:sp>
      <p:pic>
        <p:nvPicPr>
          <p:cNvPr id="4" name="Picture 6" descr="11fig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2057400"/>
            <a:ext cx="5093109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057400"/>
            <a:ext cx="28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800" dirty="0" smtClean="0"/>
              <a:t>The bit-error rate tester is used to make sure that the cable can past data with out and errors. </a:t>
            </a:r>
          </a:p>
        </p:txBody>
      </p:sp>
    </p:spTree>
    <p:extLst>
      <p:ext uri="{BB962C8B-B14F-4D97-AF65-F5344CB8AC3E}">
        <p14:creationId xmlns:p14="http://schemas.microsoft.com/office/powerpoint/2010/main" val="70728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2560" y="1912374"/>
            <a:ext cx="376083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Used by </a:t>
            </a:r>
            <a:r>
              <a:rPr lang="en-US" sz="2400" dirty="0" smtClean="0"/>
              <a:t>telephone </a:t>
            </a:r>
            <a:r>
              <a:rPr lang="en-US" sz="2400" dirty="0" smtClean="0"/>
              <a:t>technicians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Connects to punch-down block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Lets the technician butt into a phone call in progress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To </a:t>
            </a:r>
            <a:r>
              <a:rPr lang="en-US" sz="2400" dirty="0" smtClean="0"/>
              <a:t>check the phone lines when troubleshooting </a:t>
            </a:r>
            <a:r>
              <a:rPr lang="en-US" sz="2400" dirty="0" smtClean="0"/>
              <a:t>connections</a:t>
            </a:r>
            <a:endParaRPr lang="en-US" sz="24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Butt Set</a:t>
            </a:r>
            <a:endParaRPr lang="en-US" sz="4000" dirty="0">
              <a:solidFill>
                <a:srgbClr val="CA6800"/>
              </a:solidFill>
            </a:endParaRPr>
          </a:p>
        </p:txBody>
      </p:sp>
      <p:pic>
        <p:nvPicPr>
          <p:cNvPr id="9" name="Picture 2" descr="https://encrypted-tbn2.google.com/images?q=tbn:ANd9GcQ3ish_2fZajI_1bOKlcSKgmsIBfsYinT52uePxFL1Q6DEnrX9J-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810000" cy="36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0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095732"/>
            <a:ext cx="34290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The cable certifier is used by the cable installation technician to verify that </a:t>
            </a:r>
            <a:r>
              <a:rPr lang="en-US" sz="2400" dirty="0" smtClean="0"/>
              <a:t>a newly installed network </a:t>
            </a:r>
            <a:r>
              <a:rPr lang="en-US" sz="2400" dirty="0" smtClean="0"/>
              <a:t>cable </a:t>
            </a:r>
            <a:r>
              <a:rPr lang="en-US" sz="2400" dirty="0" smtClean="0"/>
              <a:t>works </a:t>
            </a:r>
            <a:r>
              <a:rPr lang="en-US" sz="2400" dirty="0" smtClean="0"/>
              <a:t>correctly.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The cable certifier insures that the cable operates at the correct speeds.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Cable Certifier</a:t>
            </a:r>
            <a:endParaRPr lang="en-US" sz="4000" dirty="0">
              <a:solidFill>
                <a:srgbClr val="CA6800"/>
              </a:solidFill>
            </a:endParaRPr>
          </a:p>
        </p:txBody>
      </p:sp>
      <p:pic>
        <p:nvPicPr>
          <p:cNvPr id="6" name="Picture 4" descr="https://encrypted-tbn0.google.com/images?q=tbn:ANd9GcR-HxC07tFrVX_CVliZJWkJcBcitzCJ4nkxiVW07ZNMxUk1OhI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0145"/>
            <a:ext cx="3891116" cy="349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62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8703" y="2057400"/>
            <a:ext cx="28194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The cable tester is used by the cable installation technician to test the continuity of the cable.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It verifies that the correct pairs are connected together.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Cable Tester</a:t>
            </a:r>
            <a:endParaRPr lang="en-US" sz="4000" dirty="0">
              <a:solidFill>
                <a:srgbClr val="CA6800"/>
              </a:solidFill>
            </a:endParaRPr>
          </a:p>
        </p:txBody>
      </p:sp>
      <p:pic>
        <p:nvPicPr>
          <p:cNvPr id="7" name="Picture 6" descr="https://encrypted-tbn3.google.com/images?q=tbn:ANd9GcTq9cK5DhYXBRd2baXDQf16QbpByzepEM6Xk8P9R7rOYKz6k2m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3581400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33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987275"/>
            <a:ext cx="3428999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When you are physical separated from the network you are maintaining or troubleshooting, you might be able to access the network through </a:t>
            </a:r>
            <a:r>
              <a:rPr lang="en-US" sz="2000" b="1" i="1" dirty="0" smtClean="0"/>
              <a:t>remote connectivity software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Examples, </a:t>
            </a:r>
            <a:r>
              <a:rPr lang="en-US" sz="2000" dirty="0" err="1" smtClean="0"/>
              <a:t>RealVNC</a:t>
            </a:r>
            <a:r>
              <a:rPr lang="en-US" sz="2000" dirty="0" smtClean="0"/>
              <a:t>, </a:t>
            </a:r>
            <a:r>
              <a:rPr lang="en-US" sz="2000" dirty="0" smtClean="0"/>
              <a:t>GoToMyPC, Remote </a:t>
            </a:r>
            <a:r>
              <a:rPr lang="en-US" sz="2000" dirty="0" smtClean="0"/>
              <a:t>Desktop </a:t>
            </a:r>
            <a:r>
              <a:rPr lang="en-US" sz="2000" dirty="0" smtClean="0"/>
              <a:t>Protocol, </a:t>
            </a:r>
            <a:r>
              <a:rPr lang="en-US" sz="2000" dirty="0" err="1" smtClean="0"/>
              <a:t>TeamViewer</a:t>
            </a:r>
            <a:r>
              <a:rPr lang="en-US" sz="2000" dirty="0" smtClean="0"/>
              <a:t>, </a:t>
            </a:r>
            <a:r>
              <a:rPr lang="en-US" sz="2000" dirty="0" err="1" smtClean="0"/>
              <a:t>LogMeIn</a:t>
            </a:r>
            <a:endParaRPr lang="en-US" sz="20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Connectivity Software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114800" y="5619039"/>
            <a:ext cx="457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 Figure 11-2   Microsoft’s Remote Desktop Connection </a:t>
            </a:r>
          </a:p>
        </p:txBody>
      </p:sp>
      <p:pic>
        <p:nvPicPr>
          <p:cNvPr id="9" name="Picture 6" descr="11fig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799"/>
            <a:ext cx="4572000" cy="36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6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5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45</Template>
  <TotalTime>3820</TotalTime>
  <Words>1198</Words>
  <Application>Microsoft Macintosh PowerPoint</Application>
  <PresentationFormat>On-screen Show (4:3)</PresentationFormat>
  <Paragraphs>181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45</vt:lpstr>
      <vt:lpstr>CompTIA     Network +</vt:lpstr>
      <vt:lpstr>Objectives</vt:lpstr>
      <vt:lpstr>Managing a Network</vt:lpstr>
      <vt:lpstr>Maintenance Tools</vt:lpstr>
      <vt:lpstr>Bit-Error Rate Tester</vt:lpstr>
      <vt:lpstr>Butt Set</vt:lpstr>
      <vt:lpstr>Cable Certifier</vt:lpstr>
      <vt:lpstr>Cable Tester</vt:lpstr>
      <vt:lpstr>Connectivity Software</vt:lpstr>
      <vt:lpstr>Crimper</vt:lpstr>
      <vt:lpstr>Electrostatic Discharge Wrist Strap</vt:lpstr>
      <vt:lpstr>Environmental Monitor</vt:lpstr>
      <vt:lpstr>Loopback Plug</vt:lpstr>
      <vt:lpstr>Multimeter</vt:lpstr>
      <vt:lpstr>Protocol Analyzer</vt:lpstr>
      <vt:lpstr>Protocol Analyzer</vt:lpstr>
      <vt:lpstr>Punch-Down Tool</vt:lpstr>
      <vt:lpstr>Throughput Tester</vt:lpstr>
      <vt:lpstr>Time Domain Reflectometer Optical Time Domain Reflectometer</vt:lpstr>
      <vt:lpstr>Toner and Probe</vt:lpstr>
      <vt:lpstr>Configuration Management</vt:lpstr>
      <vt:lpstr>Monitoring Resources and Reports</vt:lpstr>
      <vt:lpstr>SNMP v1 &amp; 2</vt:lpstr>
      <vt:lpstr>SNMP v3</vt:lpstr>
      <vt:lpstr>SNMP v3</vt:lpstr>
      <vt:lpstr>Syslog</vt:lpstr>
      <vt:lpstr>Syslog</vt:lpstr>
      <vt:lpstr>Syslog</vt:lpstr>
      <vt:lpstr>Syslog</vt:lpstr>
      <vt:lpstr>Logs</vt:lpstr>
      <vt:lpstr> Application Log</vt:lpstr>
      <vt:lpstr> Security Log</vt:lpstr>
      <vt:lpstr>System Log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CompTIA     Network +</dc:title>
  <dc:creator>Francis Goryl</dc:creator>
  <cp:lastModifiedBy>Sam Bowne</cp:lastModifiedBy>
  <cp:revision>267</cp:revision>
  <cp:lastPrinted>2012-01-31T16:54:41Z</cp:lastPrinted>
  <dcterms:created xsi:type="dcterms:W3CDTF">2012-01-23T18:41:44Z</dcterms:created>
  <dcterms:modified xsi:type="dcterms:W3CDTF">2013-10-16T23:32:57Z</dcterms:modified>
</cp:coreProperties>
</file>