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427" r:id="rId3"/>
    <p:sldId id="257" r:id="rId4"/>
    <p:sldId id="484" r:id="rId5"/>
    <p:sldId id="395" r:id="rId6"/>
    <p:sldId id="483" r:id="rId7"/>
    <p:sldId id="482" r:id="rId8"/>
    <p:sldId id="481" r:id="rId9"/>
    <p:sldId id="480" r:id="rId10"/>
    <p:sldId id="487" r:id="rId11"/>
    <p:sldId id="486" r:id="rId12"/>
    <p:sldId id="485" r:id="rId13"/>
    <p:sldId id="490" r:id="rId14"/>
    <p:sldId id="489" r:id="rId15"/>
    <p:sldId id="491" r:id="rId16"/>
  </p:sldIdLst>
  <p:sldSz cx="9144000" cy="6858000" type="screen4x3"/>
  <p:notesSz cx="7010400" cy="92964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A288"/>
    <a:srgbClr val="CA6800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94660"/>
  </p:normalViewPr>
  <p:slideViewPr>
    <p:cSldViewPr snapToObjects="1">
      <p:cViewPr varScale="1">
        <p:scale>
          <a:sx n="74" d="100"/>
          <a:sy n="74" d="100"/>
        </p:scale>
        <p:origin x="-49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DF82250-A83B-4E7C-85BB-0C7420B3CF1E}" type="datetimeFigureOut">
              <a:rPr lang="en-US" smtClean="0"/>
              <a:t>10/16/13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2C4BD72-387D-4827-AAFC-9DFC9D252EF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4169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E697502-3630-466F-889F-FAD6C2A59F7C}" type="datetimeFigureOut">
              <a:rPr lang="en-US" smtClean="0"/>
              <a:t>10/16/13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7529B78-2952-42C0-825E-3135297859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086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29B78-2952-42C0-825E-313529785916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0520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29B78-2952-42C0-825E-313529785916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0520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29B78-2952-42C0-825E-313529785916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0520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29B78-2952-42C0-825E-313529785916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0520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29B78-2952-42C0-825E-313529785916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0520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29B78-2952-42C0-825E-313529785916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0520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29B78-2952-42C0-825E-313529785916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0520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29B78-2952-42C0-825E-313529785916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0520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29B78-2952-42C0-825E-313529785916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0520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29B78-2952-42C0-825E-313529785916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0520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29B78-2952-42C0-825E-313529785916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0520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29B78-2952-42C0-825E-313529785916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052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fr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122E8E-C573-48D2-832E-294FE34B07BD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35928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7F43B-D5F8-4D1B-AB7C-F85D2C26898A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46157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3A49A-C0F0-4B74-9FBD-C33C8820672D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83802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807B5F-ECF1-4117-9FF7-79D1AB368E89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79735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B68F61-79F9-4E43-BCBC-917D9F7BDE14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00013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059553-666D-4466-9739-885A98292930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27522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BBE2C2-4788-40FE-952D-9B9E9E0F305F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57965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777FF-1D66-40C8-B318-79426DBCBF6C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5328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385DA9-F3BC-4CFD-9216-F80D2D204F51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03047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DAB6A7-71F2-4F9A-AABC-54D13F3D8124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42559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fr-CA" noProof="0" dirty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57DF9B-90D1-4FA1-830D-62F07C7D345C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4782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58A04A1-3880-4F8B-8E5A-1395810255DC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62050" y="1516063"/>
            <a:ext cx="6624638" cy="938212"/>
          </a:xfrm>
        </p:spPr>
        <p:txBody>
          <a:bodyPr/>
          <a:lstStyle/>
          <a:p>
            <a:pPr algn="l" eaLnBrk="1" hangingPunct="1"/>
            <a:r>
              <a:rPr lang="fr-CA" sz="3200" dirty="0" smtClean="0">
                <a:solidFill>
                  <a:schemeClr val="bg1"/>
                </a:solidFill>
              </a:rPr>
              <a:t>CompTIA     Network +</a:t>
            </a:r>
            <a:endParaRPr lang="fr-FR" sz="3200" dirty="0" smtClean="0">
              <a:solidFill>
                <a:schemeClr val="bg1"/>
              </a:solidFill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13</a:t>
            </a:r>
          </a:p>
          <a:p>
            <a:r>
              <a:rPr lang="en-US" dirty="0" smtClean="0"/>
              <a:t>Troubleshooting Network Issues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20688" y="838200"/>
            <a:ext cx="8229600" cy="579438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Data Link Layer Troubleshooting</a:t>
            </a:r>
            <a:endParaRPr lang="en-US" sz="4000" dirty="0">
              <a:solidFill>
                <a:srgbClr val="CA6800"/>
              </a:solidFill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1127125" y="5899150"/>
            <a:ext cx="74072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400" dirty="0"/>
              <a:t> Figure 13-4   Data Link Layer Troubleshooting: Sample Topology </a:t>
            </a:r>
          </a:p>
        </p:txBody>
      </p:sp>
      <p:pic>
        <p:nvPicPr>
          <p:cNvPr id="7" name="Picture 5" descr="13fig0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828799"/>
            <a:ext cx="6019800" cy="3629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34677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329" y="838200"/>
            <a:ext cx="8229600" cy="579438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Network Layer Troubleshooting</a:t>
            </a:r>
            <a:endParaRPr lang="en-US" sz="4000" dirty="0">
              <a:solidFill>
                <a:srgbClr val="CA6800"/>
              </a:solidFill>
            </a:endParaRP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37535" y="1905000"/>
            <a:ext cx="8229600" cy="41910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800" dirty="0" smtClean="0"/>
              <a:t>When troubleshooting connectivity issues for and IP-based network, the network layer (Layer 3) is often an appropriate place to begin your troubleshooting efforts.</a:t>
            </a:r>
          </a:p>
          <a:p>
            <a:pPr>
              <a:buFont typeface="Wingdings" pitchFamily="2" charset="2"/>
              <a:buChar char="§"/>
            </a:pPr>
            <a:endParaRPr lang="en-US" sz="2800" dirty="0" smtClean="0"/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To better troubleshoot Layer 3 we must understand how our </a:t>
            </a:r>
            <a:r>
              <a:rPr lang="en-US" sz="2800" b="1" i="1" dirty="0" smtClean="0"/>
              <a:t>routing protocols </a:t>
            </a:r>
            <a:r>
              <a:rPr lang="en-US" sz="2800" dirty="0" smtClean="0"/>
              <a:t>affect how the router moves the IP packet.</a:t>
            </a:r>
          </a:p>
        </p:txBody>
      </p:sp>
    </p:spTree>
    <p:extLst>
      <p:ext uri="{BB962C8B-B14F-4D97-AF65-F5344CB8AC3E}">
        <p14:creationId xmlns:p14="http://schemas.microsoft.com/office/powerpoint/2010/main" val="25485306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100086" y="5762625"/>
            <a:ext cx="740727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400" dirty="0"/>
              <a:t> Figure 13-5   Interaction Between IP Routing Protocol Data Structures and IP Routing </a:t>
            </a:r>
            <a:br>
              <a:rPr lang="en-US" sz="1400" dirty="0"/>
            </a:br>
            <a:r>
              <a:rPr lang="en-US" sz="1400" dirty="0"/>
              <a:t>	    Tables </a:t>
            </a:r>
          </a:p>
        </p:txBody>
      </p:sp>
      <p:pic>
        <p:nvPicPr>
          <p:cNvPr id="6" name="Picture 5" descr="13fig0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0761" y="1752600"/>
            <a:ext cx="6029325" cy="3846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20688" y="838200"/>
            <a:ext cx="8229600" cy="579438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Network Layer Troubleshooting</a:t>
            </a:r>
            <a:endParaRPr lang="en-US" sz="4000" dirty="0">
              <a:solidFill>
                <a:srgbClr val="CA68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4568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127125" y="5942012"/>
            <a:ext cx="74072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400" dirty="0"/>
              <a:t> Figure 13-6   </a:t>
            </a:r>
            <a:r>
              <a:rPr lang="en-US" sz="1400" dirty="0" smtClean="0"/>
              <a:t>Network  </a:t>
            </a:r>
            <a:r>
              <a:rPr lang="en-US" sz="1400" dirty="0"/>
              <a:t>Layer Troubleshooting: Sample Topology </a:t>
            </a:r>
          </a:p>
        </p:txBody>
      </p:sp>
      <p:pic>
        <p:nvPicPr>
          <p:cNvPr id="6" name="Picture 5" descr="13fig0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904999"/>
            <a:ext cx="5068888" cy="385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20688" y="838200"/>
            <a:ext cx="8229600" cy="579438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Network Layer Troubleshooting</a:t>
            </a:r>
            <a:endParaRPr lang="en-US" sz="4000" dirty="0">
              <a:solidFill>
                <a:srgbClr val="CA68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80973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329" y="838200"/>
            <a:ext cx="8229600" cy="579438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Wireless Troubleshooting</a:t>
            </a:r>
            <a:endParaRPr lang="en-US" sz="4000" dirty="0">
              <a:solidFill>
                <a:srgbClr val="CA6800"/>
              </a:solidFill>
            </a:endParaRP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37535" y="1905000"/>
            <a:ext cx="8229600" cy="41910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800" dirty="0" smtClean="0"/>
              <a:t>Troubleshooting wireless networks can require a variety of skill sets. For example, some troubleshooting scenarios might require an understanding of antenna theory and the radio frequency spectrum.</a:t>
            </a:r>
          </a:p>
          <a:p>
            <a:pPr>
              <a:buFont typeface="Wingdings" pitchFamily="2" charset="2"/>
              <a:buChar char="§"/>
            </a:pPr>
            <a:endParaRPr lang="en-US" sz="2800" dirty="0" smtClean="0"/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Again remember that we have a data plan and a control plan in this device also.</a:t>
            </a:r>
          </a:p>
        </p:txBody>
      </p:sp>
    </p:spTree>
    <p:extLst>
      <p:ext uri="{BB962C8B-B14F-4D97-AF65-F5344CB8AC3E}">
        <p14:creationId xmlns:p14="http://schemas.microsoft.com/office/powerpoint/2010/main" val="32683542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1132041" y="5911850"/>
            <a:ext cx="74072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400" dirty="0"/>
              <a:t> Figure 13-7   Wireless Network Troubleshooting: Sample Topology </a:t>
            </a:r>
          </a:p>
        </p:txBody>
      </p:sp>
      <p:pic>
        <p:nvPicPr>
          <p:cNvPr id="3" name="Picture 5" descr="13fig0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4499" y="1905000"/>
            <a:ext cx="6757988" cy="386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20329" y="838200"/>
            <a:ext cx="8229600" cy="579438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Wireless Troubleshooting</a:t>
            </a:r>
            <a:endParaRPr lang="en-US" sz="4000" dirty="0">
              <a:solidFill>
                <a:srgbClr val="CA68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93674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85800"/>
            <a:ext cx="7775575" cy="609600"/>
          </a:xfrm>
        </p:spPr>
        <p:txBody>
          <a:bodyPr/>
          <a:lstStyle/>
          <a:p>
            <a:pPr algn="l" eaLnBrk="1" hangingPunct="1"/>
            <a:r>
              <a:rPr lang="fr-CA" sz="3600" dirty="0" smtClean="0">
                <a:solidFill>
                  <a:srgbClr val="CA6800"/>
                </a:solidFill>
              </a:rPr>
              <a:t>Objectives</a:t>
            </a:r>
            <a:endParaRPr lang="fr-FR" sz="3600" dirty="0" smtClean="0">
              <a:solidFill>
                <a:srgbClr val="CA68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9993" y="1676400"/>
            <a:ext cx="8229600" cy="36576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endParaRPr lang="en-US" sz="2400" dirty="0" smtClean="0"/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What are the elements in a structured troubleshooting model?</a:t>
            </a:r>
          </a:p>
          <a:p>
            <a:pPr>
              <a:buFont typeface="Wingdings" pitchFamily="2" charset="2"/>
              <a:buChar char="§"/>
            </a:pPr>
            <a:endParaRPr lang="en-US" sz="2400" dirty="0" smtClean="0"/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What common physical layer troubleshooting issues might you encounter?</a:t>
            </a:r>
          </a:p>
          <a:p>
            <a:pPr>
              <a:buFont typeface="Wingdings" pitchFamily="2" charset="2"/>
              <a:buChar char="§"/>
            </a:pPr>
            <a:endParaRPr lang="en-US" sz="2400" dirty="0" smtClean="0"/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What potential Layer2 issues are you most likely to face when troubleshooting a network containing Ethernet switches?</a:t>
            </a:r>
          </a:p>
        </p:txBody>
      </p:sp>
    </p:spTree>
    <p:extLst>
      <p:ext uri="{BB962C8B-B14F-4D97-AF65-F5344CB8AC3E}">
        <p14:creationId xmlns:p14="http://schemas.microsoft.com/office/powerpoint/2010/main" val="36832981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85800"/>
            <a:ext cx="7775575" cy="609600"/>
          </a:xfrm>
        </p:spPr>
        <p:txBody>
          <a:bodyPr/>
          <a:lstStyle/>
          <a:p>
            <a:pPr algn="l" eaLnBrk="1" hangingPunct="1"/>
            <a:r>
              <a:rPr lang="fr-CA" sz="3600" dirty="0" smtClean="0">
                <a:solidFill>
                  <a:srgbClr val="CA6800"/>
                </a:solidFill>
              </a:rPr>
              <a:t>Objectives</a:t>
            </a:r>
            <a:endParaRPr lang="fr-FR" sz="3600" dirty="0" smtClean="0">
              <a:solidFill>
                <a:srgbClr val="CA68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9993" y="1524000"/>
            <a:ext cx="8229600" cy="45720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endParaRPr lang="en-US" sz="2400" dirty="0" smtClean="0"/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Aside </a:t>
            </a:r>
            <a:r>
              <a:rPr lang="en-US" sz="2400" dirty="0"/>
              <a:t>form routing protocols troubleshooting, what Layer 3 troubleshooting issues are common in a routed network</a:t>
            </a:r>
            <a:r>
              <a:rPr lang="en-US" sz="2400" dirty="0" smtClean="0"/>
              <a:t>?</a:t>
            </a:r>
          </a:p>
          <a:p>
            <a:pPr>
              <a:buFont typeface="Wingdings" pitchFamily="2" charset="2"/>
              <a:buChar char="§"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>
              <a:buFont typeface="Wingdings" pitchFamily="2" charset="2"/>
              <a:buChar char="§"/>
            </a:pPr>
            <a:r>
              <a:rPr lang="en-US" sz="2400" dirty="0"/>
              <a:t>How do characteristics unique to wireless network impact your troubleshooting of a network containing wireless access points?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329" y="838200"/>
            <a:ext cx="8229600" cy="579438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Troubleshooting Network Issues</a:t>
            </a:r>
            <a:endParaRPr lang="en-US" sz="4000" dirty="0">
              <a:solidFill>
                <a:srgbClr val="CA6800"/>
              </a:solidFill>
            </a:endParaRP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37535" y="1905000"/>
            <a:ext cx="8229600" cy="41910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800" dirty="0" smtClean="0"/>
              <a:t>As you perform your day-to-day tasks of administering a network, a significant percentage of your time will be dedicated to resolving network issues.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Without a plan, your efforts might be inefficient, as you try one thing after another, possibly causing other issues in the process.</a:t>
            </a:r>
          </a:p>
        </p:txBody>
      </p:sp>
    </p:spTree>
    <p:extLst>
      <p:ext uri="{BB962C8B-B14F-4D97-AF65-F5344CB8AC3E}">
        <p14:creationId xmlns:p14="http://schemas.microsoft.com/office/powerpoint/2010/main" val="30574042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37535" y="1905000"/>
            <a:ext cx="8229600" cy="41910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400" dirty="0"/>
              <a:t>Although your troubleshooting efforts can most definitely benefit from a structured approach, realize that troubleshooting is part art and part science</a:t>
            </a:r>
            <a:r>
              <a:rPr lang="en-US" sz="2400" dirty="0" smtClean="0"/>
              <a:t>.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Specifically, your intuition and instincts play a huge role in isolating an issue.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To help you start developing, or continue honing, your troubleshooting skills, this chapter begins by presenting you with a formalized troubleshooting methodology, which can act a guide for addressing most any network issue</a:t>
            </a:r>
            <a:endParaRPr lang="en-US" sz="240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20688" y="838200"/>
            <a:ext cx="8229600" cy="579438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Troubleshooting Network Issues</a:t>
            </a:r>
            <a:endParaRPr lang="en-US" sz="4000" dirty="0">
              <a:solidFill>
                <a:srgbClr val="CA68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93241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329" y="838200"/>
            <a:ext cx="8229600" cy="579438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Troubleshooting Basics</a:t>
            </a:r>
            <a:endParaRPr lang="en-US" sz="4000" dirty="0">
              <a:solidFill>
                <a:srgbClr val="CA6800"/>
              </a:solidFill>
            </a:endParaRP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37535" y="1905000"/>
            <a:ext cx="8229600" cy="22098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800" dirty="0" smtClean="0"/>
              <a:t>The process of troubleshooting, at its essence, is the process of responding to a problem report (sometimes in the form of a </a:t>
            </a:r>
            <a:r>
              <a:rPr lang="en-US" sz="2800" b="1" i="1" dirty="0" smtClean="0"/>
              <a:t>trouble ticket</a:t>
            </a:r>
            <a:r>
              <a:rPr lang="en-US" sz="2800" dirty="0" smtClean="0"/>
              <a:t>), diagnosing the underlying cause of the problem, and resolving the problem.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965917" y="5762625"/>
            <a:ext cx="74072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400" dirty="0"/>
              <a:t> Figure 13-1   Simplified Troubleshooting Flow </a:t>
            </a:r>
          </a:p>
        </p:txBody>
      </p:sp>
      <p:pic>
        <p:nvPicPr>
          <p:cNvPr id="6" name="Picture 5" descr="13fig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948" y="4570156"/>
            <a:ext cx="7537450" cy="552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60802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329" y="838200"/>
            <a:ext cx="8229600" cy="579438"/>
          </a:xfrm>
        </p:spPr>
        <p:txBody>
          <a:bodyPr/>
          <a:lstStyle/>
          <a:p>
            <a:r>
              <a:rPr lang="en-US" sz="3200" dirty="0" smtClean="0">
                <a:solidFill>
                  <a:srgbClr val="CA6800"/>
                </a:solidFill>
              </a:rPr>
              <a:t>Structured Troubleshooting Methodology</a:t>
            </a:r>
            <a:endParaRPr lang="en-US" sz="3200" dirty="0">
              <a:solidFill>
                <a:srgbClr val="CA6800"/>
              </a:solidFill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127124" y="5929312"/>
            <a:ext cx="74072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400" dirty="0"/>
              <a:t> Figure 13-2   Structured Troubleshooting Approach </a:t>
            </a:r>
          </a:p>
        </p:txBody>
      </p:sp>
      <p:pic>
        <p:nvPicPr>
          <p:cNvPr id="6" name="Picture 5" descr="13fig0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799" y="2057399"/>
            <a:ext cx="2386013" cy="3552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37276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329" y="838200"/>
            <a:ext cx="8229600" cy="579438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Physical Layer Troubleshooting</a:t>
            </a:r>
            <a:endParaRPr lang="en-US" sz="4000" dirty="0">
              <a:solidFill>
                <a:srgbClr val="CA6800"/>
              </a:solidFill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1127125" y="5915025"/>
            <a:ext cx="74072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400" dirty="0"/>
              <a:t> Figure 13-3   Physical Layer Troubleshooting: Sample Topology </a:t>
            </a:r>
          </a:p>
        </p:txBody>
      </p:sp>
      <p:pic>
        <p:nvPicPr>
          <p:cNvPr id="7" name="Picture 5" descr="13fig0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752600"/>
            <a:ext cx="5678488" cy="3595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35986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329" y="838200"/>
            <a:ext cx="8229600" cy="579438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Data Link Layer Troubleshooting</a:t>
            </a:r>
            <a:endParaRPr lang="en-US" sz="4000" dirty="0">
              <a:solidFill>
                <a:srgbClr val="CA6800"/>
              </a:solidFill>
            </a:endParaRPr>
          </a:p>
        </p:txBody>
      </p:sp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437535" y="1905000"/>
            <a:ext cx="8229600" cy="41910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800" dirty="0" smtClean="0"/>
              <a:t>When troubleshooting Layer 2 and above, we must remember that, in these devices there is the flow of the user’s data, we call the data plan.</a:t>
            </a:r>
          </a:p>
          <a:p>
            <a:pPr marL="0" indent="0">
              <a:buNone/>
            </a:pPr>
            <a:endParaRPr lang="en-US" sz="2800" dirty="0" smtClean="0"/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Then there is the controls that we place on this data, called the control plan.</a:t>
            </a:r>
          </a:p>
        </p:txBody>
      </p:sp>
    </p:spTree>
    <p:extLst>
      <p:ext uri="{BB962C8B-B14F-4D97-AF65-F5344CB8AC3E}">
        <p14:creationId xmlns:p14="http://schemas.microsoft.com/office/powerpoint/2010/main" val="35505520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45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45</Template>
  <TotalTime>4269</TotalTime>
  <Words>523</Words>
  <Application>Microsoft Macintosh PowerPoint</Application>
  <PresentationFormat>On-screen Show (4:3)</PresentationFormat>
  <Paragraphs>62</Paragraphs>
  <Slides>15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45</vt:lpstr>
      <vt:lpstr>CompTIA     Network +</vt:lpstr>
      <vt:lpstr>Objectives</vt:lpstr>
      <vt:lpstr>Objectives</vt:lpstr>
      <vt:lpstr>Troubleshooting Network Issues</vt:lpstr>
      <vt:lpstr>Troubleshooting Network Issues</vt:lpstr>
      <vt:lpstr>Troubleshooting Basics</vt:lpstr>
      <vt:lpstr>Structured Troubleshooting Methodology</vt:lpstr>
      <vt:lpstr>Physical Layer Troubleshooting</vt:lpstr>
      <vt:lpstr>Data Link Layer Troubleshooting</vt:lpstr>
      <vt:lpstr>Data Link Layer Troubleshooting</vt:lpstr>
      <vt:lpstr>Network Layer Troubleshooting</vt:lpstr>
      <vt:lpstr>Network Layer Troubleshooting</vt:lpstr>
      <vt:lpstr>Network Layer Troubleshooting</vt:lpstr>
      <vt:lpstr>Wireless Troubleshooting</vt:lpstr>
      <vt:lpstr>Wireless Troubleshooting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CompTIA     Network +</dc:title>
  <dc:creator>Francis Goryl</dc:creator>
  <cp:lastModifiedBy>Sam Bowne</cp:lastModifiedBy>
  <cp:revision>301</cp:revision>
  <cp:lastPrinted>2012-01-31T16:54:41Z</cp:lastPrinted>
  <dcterms:created xsi:type="dcterms:W3CDTF">2012-01-23T18:41:44Z</dcterms:created>
  <dcterms:modified xsi:type="dcterms:W3CDTF">2013-10-17T00:18:04Z</dcterms:modified>
</cp:coreProperties>
</file>