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9"/>
  </p:notesMasterIdLst>
  <p:sldIdLst>
    <p:sldId id="256" r:id="rId3"/>
    <p:sldId id="257" r:id="rId4"/>
    <p:sldId id="259" r:id="rId5"/>
    <p:sldId id="269" r:id="rId6"/>
    <p:sldId id="268" r:id="rId7"/>
    <p:sldId id="270" r:id="rId8"/>
    <p:sldId id="271" r:id="rId9"/>
    <p:sldId id="267" r:id="rId10"/>
    <p:sldId id="265" r:id="rId11"/>
    <p:sldId id="266" r:id="rId12"/>
    <p:sldId id="273" r:id="rId13"/>
    <p:sldId id="272" r:id="rId14"/>
    <p:sldId id="277" r:id="rId15"/>
    <p:sldId id="262" r:id="rId16"/>
    <p:sldId id="276" r:id="rId17"/>
    <p:sldId id="275" r:id="rId18"/>
    <p:sldId id="307" r:id="rId19"/>
    <p:sldId id="306" r:id="rId20"/>
    <p:sldId id="308" r:id="rId21"/>
    <p:sldId id="309" r:id="rId22"/>
    <p:sldId id="313" r:id="rId23"/>
    <p:sldId id="310" r:id="rId24"/>
    <p:sldId id="312" r:id="rId25"/>
    <p:sldId id="317" r:id="rId26"/>
    <p:sldId id="316" r:id="rId27"/>
    <p:sldId id="315" r:id="rId28"/>
    <p:sldId id="314" r:id="rId29"/>
    <p:sldId id="311" r:id="rId30"/>
    <p:sldId id="318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86" r:id="rId40"/>
    <p:sldId id="287" r:id="rId41"/>
    <p:sldId id="288" r:id="rId42"/>
    <p:sldId id="289" r:id="rId43"/>
    <p:sldId id="290" r:id="rId44"/>
    <p:sldId id="291" r:id="rId45"/>
    <p:sldId id="292" r:id="rId46"/>
    <p:sldId id="293" r:id="rId47"/>
    <p:sldId id="294" r:id="rId48"/>
    <p:sldId id="295" r:id="rId49"/>
    <p:sldId id="296" r:id="rId50"/>
    <p:sldId id="297" r:id="rId51"/>
    <p:sldId id="298" r:id="rId52"/>
    <p:sldId id="299" r:id="rId53"/>
    <p:sldId id="300" r:id="rId54"/>
    <p:sldId id="301" r:id="rId55"/>
    <p:sldId id="302" r:id="rId56"/>
    <p:sldId id="303" r:id="rId57"/>
    <p:sldId id="304" r:id="rId58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800"/>
    <a:srgbClr val="B9A2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82" d="100"/>
          <a:sy n="82" d="100"/>
        </p:scale>
        <p:origin x="-79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697502-3630-466F-889F-FAD6C2A59F7C}" type="datetimeFigureOut">
              <a:rPr lang="en-US" smtClean="0"/>
              <a:t>8/28/13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529B78-2952-42C0-825E-3135297859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086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2E8E-C573-48D2-832E-294FE34B07B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3592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F43B-D5F8-4D1B-AB7C-F85D2C26898A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6157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A49A-C0F0-4B74-9FBD-C33C8820672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380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2E8E-C573-48D2-832E-294FE34B07B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0633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7B5F-ECF1-4117-9FF7-79D1AB368E8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506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8F61-79F9-4E43-BCBC-917D9F7BDE1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262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59553-666D-4466-9739-885A98292930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423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E2C2-4788-40FE-952D-9B9E9E0F305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52732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77FF-1D66-40C8-B318-79426DBCBF6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2876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5DA9-F3BC-4CFD-9216-F80D2D204F5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1510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B6A7-71F2-4F9A-AABC-54D13F3D8124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95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07B5F-ECF1-4117-9FF7-79D1AB368E8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797356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fr-CA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DF9B-90D1-4FA1-830D-62F07C7D345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08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7F43B-D5F8-4D1B-AB7C-F85D2C26898A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2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3A49A-C0F0-4B74-9FBD-C33C8820672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53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68F61-79F9-4E43-BCBC-917D9F7BDE1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00013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59553-666D-4466-9739-885A9829293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7522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BE2C2-4788-40FE-952D-9B9E9E0F305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7965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777FF-1D66-40C8-B318-79426DBCBF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3284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385DA9-F3BC-4CFD-9216-F80D2D204F5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047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DAB6A7-71F2-4F9A-AABC-54D13F3D812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2559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57DF9B-90D1-4FA1-830D-62F07C7D345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78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A04A1-3880-4F8B-8E5A-1395810255D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fr-FR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58A04A1-3880-4F8B-8E5A-1395810255DC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7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4" Type="http://schemas.openxmlformats.org/officeDocument/2006/relationships/image" Target="../media/image17.jpeg"/><Relationship Id="rId5" Type="http://schemas.openxmlformats.org/officeDocument/2006/relationships/image" Target="../media/image18.jpeg"/><Relationship Id="rId6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23.jpeg"/><Relationship Id="rId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4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2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2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2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Relationship Id="rId3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2.bin"/><Relationship Id="rId5" Type="http://schemas.openxmlformats.org/officeDocument/2006/relationships/image" Target="../media/image3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3.bin"/><Relationship Id="rId5" Type="http://schemas.openxmlformats.org/officeDocument/2006/relationships/image" Target="../media/image3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4.bin"/><Relationship Id="rId5" Type="http://schemas.openxmlformats.org/officeDocument/2006/relationships/image" Target="../media/image3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5.bin"/><Relationship Id="rId5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6.bin"/><Relationship Id="rId5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7.bin"/><Relationship Id="rId5" Type="http://schemas.openxmlformats.org/officeDocument/2006/relationships/image" Target="../media/image40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8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9.bin"/><Relationship Id="rId5" Type="http://schemas.openxmlformats.org/officeDocument/2006/relationships/image" Target="../media/image42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43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62050" y="1516063"/>
            <a:ext cx="6624638" cy="938212"/>
          </a:xfrm>
        </p:spPr>
        <p:txBody>
          <a:bodyPr/>
          <a:lstStyle/>
          <a:p>
            <a:pPr algn="l" eaLnBrk="1" hangingPunct="1"/>
            <a:r>
              <a:rPr lang="fr-CA" sz="3200" dirty="0" smtClean="0">
                <a:solidFill>
                  <a:schemeClr val="bg1"/>
                </a:solidFill>
              </a:rPr>
              <a:t>CompTIA     Network +</a:t>
            </a:r>
            <a:endParaRPr lang="fr-FR" sz="3200" dirty="0" smtClean="0">
              <a:solidFill>
                <a:schemeClr val="bg1"/>
              </a:solidFill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3</a:t>
            </a:r>
          </a:p>
          <a:p>
            <a:r>
              <a:rPr lang="en-US" dirty="0" smtClean="0"/>
              <a:t>Identifying Network components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26719"/>
            <a:ext cx="6553200" cy="873481"/>
          </a:xfrm>
        </p:spPr>
        <p:txBody>
          <a:bodyPr/>
          <a:lstStyle/>
          <a:p>
            <a:r>
              <a:rPr lang="en-US" altLang="en-US" sz="3600" dirty="0">
                <a:cs typeface="Times New Roman" pitchFamily="18" charset="0"/>
              </a:rPr>
              <a:t>Shielded Twisted-Pair Cable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855" y="2286000"/>
            <a:ext cx="7467600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4582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981200"/>
            <a:ext cx="80772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400" dirty="0" smtClean="0"/>
              <a:t>Categories: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CAT 3 (Category 3): up to 10 Mbps of data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CAT 5 (Category 5): up to 100 Mbps throughput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CAT 5e (Enhanced Category 5): higher twist ratio, up 	to 1000 Mbps throughput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CAT 6 (Category 6): six times the throughput of </a:t>
            </a:r>
            <a:br>
              <a:rPr lang="en-US" sz="2400" dirty="0" smtClean="0"/>
            </a:br>
            <a:r>
              <a:rPr lang="en-US" sz="2400" dirty="0" smtClean="0"/>
              <a:t>CAT 5, </a:t>
            </a:r>
            <a:r>
              <a:rPr lang="en-US" sz="2400" dirty="0"/>
              <a:t>used for </a:t>
            </a:r>
            <a:r>
              <a:rPr lang="en-US" sz="2400" dirty="0" smtClean="0"/>
              <a:t>1000BASE-T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CAT 6e (Enhanced Category 6): reduced attenuation and crosstalk, used for 10GBASE-T networks</a:t>
            </a:r>
          </a:p>
        </p:txBody>
      </p:sp>
      <p:sp>
        <p:nvSpPr>
          <p:cNvPr id="2" name="Rectangle 1"/>
          <p:cNvSpPr/>
          <p:nvPr/>
        </p:nvSpPr>
        <p:spPr>
          <a:xfrm>
            <a:off x="304800" y="789108"/>
            <a:ext cx="6629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 Ratings</a:t>
            </a:r>
          </a:p>
        </p:txBody>
      </p:sp>
    </p:spTree>
    <p:extLst>
      <p:ext uri="{BB962C8B-B14F-4D97-AF65-F5344CB8AC3E}">
        <p14:creationId xmlns:p14="http://schemas.microsoft.com/office/powerpoint/2010/main" val="2106288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39436" y="685800"/>
            <a:ext cx="7772400" cy="914400"/>
          </a:xfrm>
        </p:spPr>
        <p:txBody>
          <a:bodyPr/>
          <a:lstStyle/>
          <a:p>
            <a:r>
              <a:rPr lang="en-US" altLang="en-US" dirty="0" smtClean="0"/>
              <a:t>RJ-45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219575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983" y="2076450"/>
            <a:ext cx="28098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2683" y="3890529"/>
            <a:ext cx="430530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1651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</p:spPr>
        <p:txBody>
          <a:bodyPr/>
          <a:lstStyle/>
          <a:p>
            <a:r>
              <a:rPr lang="en-US" sz="3200" dirty="0" smtClean="0">
                <a:latin typeface="Calibri" pitchFamily="34" charset="0"/>
              </a:rPr>
              <a:t>Underwriters Laboratories and the National Electrical Code (NEC)</a:t>
            </a:r>
          </a:p>
          <a:p>
            <a:pPr lvl="1">
              <a:spcBef>
                <a:spcPct val="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Polyvinyl chloride (PVC</a:t>
            </a:r>
            <a:r>
              <a:rPr lang="en-US" sz="2800" dirty="0" smtClean="0"/>
              <a:t>) rating has no significant fire protection</a:t>
            </a:r>
          </a:p>
          <a:p>
            <a:pPr lvl="2">
              <a:spcBef>
                <a:spcPct val="0"/>
              </a:spcBef>
            </a:pPr>
            <a:r>
              <a:rPr lang="en-US" sz="2400" dirty="0" smtClean="0">
                <a:latin typeface="Calibri" pitchFamily="34" charset="0"/>
              </a:rPr>
              <a:t>Lots of smoke and fumes</a:t>
            </a:r>
          </a:p>
          <a:p>
            <a:pPr lvl="1">
              <a:spcBef>
                <a:spcPct val="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Plenum</a:t>
            </a:r>
            <a:r>
              <a:rPr lang="en-US" sz="2800" dirty="0" smtClean="0"/>
              <a:t>-rated cable</a:t>
            </a:r>
          </a:p>
          <a:p>
            <a:pPr lvl="2">
              <a:spcBef>
                <a:spcPct val="0"/>
              </a:spcBef>
            </a:pPr>
            <a:r>
              <a:rPr lang="en-US" sz="2400" dirty="0" smtClean="0">
                <a:latin typeface="Calibri" pitchFamily="34" charset="0"/>
              </a:rPr>
              <a:t>Less smoke and fumes</a:t>
            </a:r>
          </a:p>
          <a:p>
            <a:pPr lvl="2">
              <a:spcBef>
                <a:spcPct val="0"/>
              </a:spcBef>
            </a:pPr>
            <a:r>
              <a:rPr lang="en-US" sz="2400" dirty="0" smtClean="0">
                <a:latin typeface="Calibri" pitchFamily="34" charset="0"/>
              </a:rPr>
              <a:t>Costs three to five times as much as PVC-rated cable</a:t>
            </a:r>
          </a:p>
          <a:p>
            <a:pPr lvl="1">
              <a:spcBef>
                <a:spcPct val="0"/>
              </a:spcBef>
            </a:pPr>
            <a:r>
              <a:rPr lang="en-US" sz="2800" dirty="0" smtClean="0">
                <a:solidFill>
                  <a:srgbClr val="C00000"/>
                </a:solidFill>
              </a:rPr>
              <a:t>Riser</a:t>
            </a:r>
            <a:r>
              <a:rPr lang="en-US" sz="2800" dirty="0" smtClean="0"/>
              <a:t>-rated cable for vertical runs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28600" y="762000"/>
            <a:ext cx="845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Cable Fire Ratings</a:t>
            </a:r>
          </a:p>
        </p:txBody>
      </p:sp>
    </p:spTree>
    <p:extLst>
      <p:ext uri="{BB962C8B-B14F-4D97-AF65-F5344CB8AC3E}">
        <p14:creationId xmlns:p14="http://schemas.microsoft.com/office/powerpoint/2010/main" val="4212501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Fiber-Optic Cables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153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smtClean="0"/>
              <a:t>Contains glass or plastic fibers at core surrounded by layer of glass or plastic cladding</a:t>
            </a:r>
          </a:p>
          <a:p>
            <a:pPr lvl="1"/>
            <a:r>
              <a:rPr lang="en-US" sz="2400" smtClean="0"/>
              <a:t>Reflects light back to core</a:t>
            </a:r>
            <a:endParaRPr lang="en-US" sz="2400" dirty="0"/>
          </a:p>
        </p:txBody>
      </p:sp>
      <p:pic>
        <p:nvPicPr>
          <p:cNvPr id="6" name="Picture 10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6477000" cy="306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342652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7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Benefits over copper cabling:</a:t>
            </a:r>
          </a:p>
          <a:p>
            <a:pPr lvl="1"/>
            <a:r>
              <a:rPr lang="en-US" dirty="0" smtClean="0"/>
              <a:t>Nearly unlimited throughput</a:t>
            </a:r>
          </a:p>
          <a:p>
            <a:pPr lvl="1"/>
            <a:r>
              <a:rPr lang="en-US" dirty="0" smtClean="0"/>
              <a:t>Very high resistance to noise</a:t>
            </a:r>
          </a:p>
          <a:p>
            <a:pPr lvl="1"/>
            <a:r>
              <a:rPr lang="en-US" dirty="0" smtClean="0"/>
              <a:t>Excellent security</a:t>
            </a:r>
          </a:p>
          <a:p>
            <a:pPr lvl="1"/>
            <a:r>
              <a:rPr lang="en-US" dirty="0" smtClean="0"/>
              <a:t>Ability to carry signals for much longer distances before requiring repeaters than copper cable</a:t>
            </a:r>
          </a:p>
          <a:p>
            <a:pPr lvl="1"/>
            <a:r>
              <a:rPr lang="en-US" dirty="0" smtClean="0"/>
              <a:t>Industry standard for high-speed networking</a:t>
            </a: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07475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Fiber-Optic Cables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91876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Multimode Fiber (MMF)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7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/>
              <a:t>Uses a core with larger diameter than a single-mode fiber</a:t>
            </a:r>
          </a:p>
          <a:p>
            <a:pPr lvl="1"/>
            <a:r>
              <a:rPr lang="en-US" sz="2400" dirty="0" smtClean="0"/>
              <a:t>Common size 62.5 microns</a:t>
            </a:r>
          </a:p>
          <a:p>
            <a:r>
              <a:rPr lang="en-US" sz="2400" dirty="0" smtClean="0"/>
              <a:t>Laser or LED generated light pluses travel at different angles.</a:t>
            </a:r>
          </a:p>
          <a:p>
            <a:r>
              <a:rPr lang="en-US" sz="2400" dirty="0" smtClean="0"/>
              <a:t>Common uses</a:t>
            </a:r>
          </a:p>
          <a:p>
            <a:pPr lvl="1"/>
            <a:r>
              <a:rPr lang="en-US" sz="2400" dirty="0" smtClean="0"/>
              <a:t>Cables connecting router to a switch</a:t>
            </a:r>
          </a:p>
          <a:p>
            <a:pPr lvl="1"/>
            <a:r>
              <a:rPr lang="en-US" sz="2400" dirty="0" smtClean="0"/>
              <a:t>Cables connecting server on network backbone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0135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57200" y="8455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Multimode Fiber (MMF)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1279301" y="2362200"/>
            <a:ext cx="6553200" cy="2728913"/>
            <a:chOff x="960" y="1152"/>
            <a:chExt cx="4128" cy="1719"/>
          </a:xfrm>
        </p:grpSpPr>
        <p:pic>
          <p:nvPicPr>
            <p:cNvPr id="6" name="Picture 6" descr="chp3_F03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52"/>
              <a:ext cx="3461" cy="1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960" y="2640"/>
              <a:ext cx="412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 smtClean="0"/>
                <a:t>Transmission </a:t>
              </a:r>
              <a:r>
                <a:rPr lang="en-US" dirty="0"/>
                <a:t>over multimode fiber-optic cable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929819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Single-Mode Fiber (SMF)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533400" y="1676400"/>
            <a:ext cx="80772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800" dirty="0" smtClean="0"/>
              <a:t>Uses a narrow core (&lt; 10 microns in diameter) </a:t>
            </a:r>
          </a:p>
          <a:p>
            <a:pPr lvl="1"/>
            <a:r>
              <a:rPr lang="en-US" dirty="0" smtClean="0"/>
              <a:t>Laser generated light pluses travels over one path.</a:t>
            </a:r>
          </a:p>
          <a:p>
            <a:pPr lvl="2"/>
            <a:r>
              <a:rPr lang="en-US" sz="2800" dirty="0" smtClean="0"/>
              <a:t>Little reflection</a:t>
            </a:r>
          </a:p>
          <a:p>
            <a:pPr lvl="1"/>
            <a:r>
              <a:rPr lang="en-US" dirty="0" smtClean="0"/>
              <a:t>Light does not disperse</a:t>
            </a:r>
          </a:p>
          <a:p>
            <a:r>
              <a:rPr lang="en-US" sz="2800" dirty="0" smtClean="0"/>
              <a:t>Accommodates</a:t>
            </a:r>
          </a:p>
          <a:p>
            <a:pPr lvl="1"/>
            <a:r>
              <a:rPr lang="en-US" dirty="0" smtClean="0"/>
              <a:t>Higher bandwidth, longer distances</a:t>
            </a:r>
          </a:p>
          <a:p>
            <a:pPr lvl="1"/>
            <a:r>
              <a:rPr lang="en-US" dirty="0" smtClean="0"/>
              <a:t>Connects carrier’s two facilities</a:t>
            </a:r>
          </a:p>
          <a:p>
            <a:r>
              <a:rPr lang="en-US" sz="2800" dirty="0" smtClean="0"/>
              <a:t>Cost prohibit typical LANs, WANs use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1026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143000" y="2926556"/>
            <a:ext cx="6781800" cy="2043113"/>
            <a:chOff x="816" y="1200"/>
            <a:chExt cx="4272" cy="1287"/>
          </a:xfrm>
        </p:grpSpPr>
        <p:pic>
          <p:nvPicPr>
            <p:cNvPr id="6" name="Picture 6" descr="chp3_F03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200"/>
              <a:ext cx="3501" cy="10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8"/>
            <p:cNvSpPr txBox="1">
              <a:spLocks noChangeArrowheads="1"/>
            </p:cNvSpPr>
            <p:nvPr/>
          </p:nvSpPr>
          <p:spPr bwMode="auto">
            <a:xfrm>
              <a:off x="816" y="2256"/>
              <a:ext cx="427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 smtClean="0"/>
                <a:t>Transmission </a:t>
              </a:r>
              <a:r>
                <a:rPr lang="en-US" dirty="0"/>
                <a:t>over single-mode fiber-optic cable</a:t>
              </a:r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Single-Mode Fiber (SMF)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8392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85800"/>
            <a:ext cx="7775575" cy="609600"/>
          </a:xfrm>
        </p:spPr>
        <p:txBody>
          <a:bodyPr/>
          <a:lstStyle/>
          <a:p>
            <a:pPr algn="l" eaLnBrk="1" hangingPunct="1"/>
            <a:r>
              <a:rPr lang="fr-CA" sz="3600" dirty="0" smtClean="0">
                <a:solidFill>
                  <a:srgbClr val="CA6800"/>
                </a:solidFill>
              </a:rPr>
              <a:t>Objectives</a:t>
            </a:r>
            <a:endParaRPr lang="fr-FR" sz="3600" dirty="0" smtClean="0">
              <a:solidFill>
                <a:srgbClr val="CA68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886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are the characteristics of various media types?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is the role of a given network infrastructure component?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 features are provided by specified specialized network devices?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How are virtualization technologies impacting traditional corporate data center designs?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/>
              <a:t>What are some of the primary protocols and hardware components found in a Voice over IP(VoIP) network?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4876800" y="3886200"/>
            <a:ext cx="3095625" cy="1686360"/>
            <a:chOff x="3304" y="2448"/>
            <a:chExt cx="1950" cy="2227"/>
          </a:xfrm>
        </p:grpSpPr>
        <p:pic>
          <p:nvPicPr>
            <p:cNvPr id="6" name="Picture 16" descr="chp3_F03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2448"/>
              <a:ext cx="1894" cy="10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7"/>
            <p:cNvSpPr txBox="1">
              <a:spLocks noChangeArrowheads="1"/>
            </p:cNvSpPr>
            <p:nvPr/>
          </p:nvSpPr>
          <p:spPr bwMode="auto">
            <a:xfrm>
              <a:off x="3304" y="3456"/>
              <a:ext cx="1824" cy="12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MT-RJ </a:t>
              </a:r>
              <a:r>
                <a:rPr lang="en-US" dirty="0"/>
                <a:t>(mechanical transfer-register jack) connector</a:t>
              </a:r>
            </a:p>
          </p:txBody>
        </p:sp>
      </p:grpSp>
      <p:pic>
        <p:nvPicPr>
          <p:cNvPr id="9" name="Picture 15" descr="chp3_F0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" y="3886200"/>
            <a:ext cx="3070225" cy="128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8"/>
          <p:cNvSpPr txBox="1">
            <a:spLocks noChangeArrowheads="1"/>
          </p:cNvSpPr>
          <p:nvPr/>
        </p:nvSpPr>
        <p:spPr bwMode="auto">
          <a:xfrm>
            <a:off x="990600" y="5202466"/>
            <a:ext cx="373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smtClean="0"/>
              <a:t>LC </a:t>
            </a:r>
            <a:r>
              <a:rPr lang="en-US" dirty="0"/>
              <a:t>(local connector) 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575469" y="1981200"/>
            <a:ext cx="3886200" cy="1695558"/>
            <a:chOff x="480" y="528"/>
            <a:chExt cx="2448" cy="1736"/>
          </a:xfrm>
        </p:grpSpPr>
        <p:pic>
          <p:nvPicPr>
            <p:cNvPr id="12" name="Picture 13" descr="chp3_F0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528"/>
              <a:ext cx="1934" cy="1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19"/>
            <p:cNvSpPr txBox="1">
              <a:spLocks noChangeArrowheads="1"/>
            </p:cNvSpPr>
            <p:nvPr/>
          </p:nvSpPr>
          <p:spPr bwMode="auto">
            <a:xfrm>
              <a:off x="480" y="1776"/>
              <a:ext cx="2448" cy="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ST </a:t>
              </a:r>
              <a:r>
                <a:rPr lang="en-US" dirty="0"/>
                <a:t>(straight tip) connector</a:t>
              </a:r>
            </a:p>
          </p:txBody>
        </p:sp>
      </p:grpSp>
      <p:grpSp>
        <p:nvGrpSpPr>
          <p:cNvPr id="14" name="Group 22"/>
          <p:cNvGrpSpPr>
            <a:grpSpLocks/>
          </p:cNvGrpSpPr>
          <p:nvPr/>
        </p:nvGrpSpPr>
        <p:grpSpPr bwMode="auto">
          <a:xfrm>
            <a:off x="4876800" y="1981200"/>
            <a:ext cx="3352800" cy="1811541"/>
            <a:chOff x="3312" y="480"/>
            <a:chExt cx="2112" cy="2102"/>
          </a:xfrm>
        </p:grpSpPr>
        <p:pic>
          <p:nvPicPr>
            <p:cNvPr id="15" name="Picture 14" descr="chp3_F03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480"/>
              <a:ext cx="1946" cy="12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Text Box 20"/>
            <p:cNvSpPr txBox="1">
              <a:spLocks noChangeArrowheads="1"/>
            </p:cNvSpPr>
            <p:nvPr/>
          </p:nvSpPr>
          <p:spPr bwMode="auto">
            <a:xfrm>
              <a:off x="3312" y="1728"/>
              <a:ext cx="2112" cy="8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dirty="0" smtClean="0"/>
                <a:t>SC </a:t>
              </a:r>
              <a:r>
                <a:rPr lang="en-US" dirty="0"/>
                <a:t>(subscriber connector or standard connector)</a:t>
              </a:r>
            </a:p>
          </p:txBody>
        </p:sp>
      </p:grpSp>
      <p:sp>
        <p:nvSpPr>
          <p:cNvPr id="17" name="Title 1"/>
          <p:cNvSpPr txBox="1">
            <a:spLocks/>
          </p:cNvSpPr>
          <p:nvPr/>
        </p:nvSpPr>
        <p:spPr>
          <a:xfrm>
            <a:off x="152400" y="693174"/>
            <a:ext cx="7543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Common Connectors for Fiber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118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457200" y="1905000"/>
            <a:ext cx="8229600" cy="422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Cable plant</a:t>
            </a:r>
          </a:p>
          <a:p>
            <a:pPr lvl="1"/>
            <a:r>
              <a:rPr lang="en-US" dirty="0" smtClean="0"/>
              <a:t>Hardware making up enterprise-wide cabling system</a:t>
            </a:r>
          </a:p>
          <a:p>
            <a:r>
              <a:rPr lang="en-US" dirty="0" smtClean="0"/>
              <a:t>Standard</a:t>
            </a:r>
          </a:p>
          <a:p>
            <a:pPr lvl="1"/>
            <a:r>
              <a:rPr lang="en-US" dirty="0" smtClean="0"/>
              <a:t>TIA/EIA joint 568 Commercial Building Wiring Standard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693174"/>
            <a:ext cx="7543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Cabling Distribution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16931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dirty="0" smtClean="0"/>
              <a:t>Components</a:t>
            </a:r>
          </a:p>
          <a:p>
            <a:pPr lvl="1"/>
            <a:r>
              <a:rPr lang="en-US" dirty="0" smtClean="0"/>
              <a:t>Entrance facilities</a:t>
            </a:r>
          </a:p>
          <a:p>
            <a:pPr lvl="1"/>
            <a:r>
              <a:rPr lang="en-US" dirty="0" smtClean="0"/>
              <a:t>MDF (main distribution frame)</a:t>
            </a:r>
          </a:p>
          <a:p>
            <a:pPr lvl="1"/>
            <a:r>
              <a:rPr lang="en-US" dirty="0" smtClean="0"/>
              <a:t>Cross-connect facilities</a:t>
            </a:r>
          </a:p>
          <a:p>
            <a:pPr lvl="1"/>
            <a:r>
              <a:rPr lang="en-US" dirty="0" smtClean="0"/>
              <a:t>IDF (intermediate distribution frame)</a:t>
            </a:r>
          </a:p>
          <a:p>
            <a:pPr lvl="1"/>
            <a:r>
              <a:rPr lang="en-US" dirty="0" smtClean="0"/>
              <a:t>Backbone wiring</a:t>
            </a:r>
          </a:p>
          <a:p>
            <a:pPr lvl="1"/>
            <a:r>
              <a:rPr lang="en-US" dirty="0" smtClean="0"/>
              <a:t>Telecommunications closet</a:t>
            </a:r>
          </a:p>
          <a:p>
            <a:pPr lvl="1"/>
            <a:r>
              <a:rPr lang="en-US" dirty="0" smtClean="0"/>
              <a:t>Horizontal wiring</a:t>
            </a:r>
          </a:p>
          <a:p>
            <a:pPr lvl="1"/>
            <a:r>
              <a:rPr lang="en-US" dirty="0" smtClean="0"/>
              <a:t>Work area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52400" y="693174"/>
            <a:ext cx="7543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Cabling Distribution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92528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752600" y="1828800"/>
            <a:ext cx="5943600" cy="4240177"/>
            <a:chOff x="1200" y="432"/>
            <a:chExt cx="3744" cy="3207"/>
          </a:xfrm>
        </p:grpSpPr>
        <p:pic>
          <p:nvPicPr>
            <p:cNvPr id="3" name="Picture 7" descr="chp3_F04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6" y="432"/>
              <a:ext cx="2557" cy="29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8"/>
            <p:cNvSpPr txBox="1">
              <a:spLocks noChangeArrowheads="1"/>
            </p:cNvSpPr>
            <p:nvPr/>
          </p:nvSpPr>
          <p:spPr bwMode="auto">
            <a:xfrm>
              <a:off x="1200" y="3360"/>
              <a:ext cx="3744" cy="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dirty="0" smtClean="0"/>
                <a:t>TIA/EIA </a:t>
              </a:r>
              <a:r>
                <a:rPr lang="en-US" dirty="0"/>
                <a:t>structured cabling in a building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52400" y="693174"/>
            <a:ext cx="7543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Cabling Distribution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895949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914400" y="2048248"/>
            <a:ext cx="3429000" cy="1691903"/>
            <a:chOff x="432" y="1248"/>
            <a:chExt cx="2208" cy="1915"/>
          </a:xfrm>
        </p:grpSpPr>
        <p:pic>
          <p:nvPicPr>
            <p:cNvPr id="3" name="Picture 7" descr="chp3_F04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48"/>
              <a:ext cx="2160" cy="1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432" y="2592"/>
              <a:ext cx="1968" cy="5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/>
                <a:t>Patch </a:t>
              </a:r>
              <a:r>
                <a:rPr lang="en-US" dirty="0"/>
                <a:t>panel</a:t>
              </a:r>
            </a:p>
          </p:txBody>
        </p:sp>
      </p:grpSp>
      <p:grpSp>
        <p:nvGrpSpPr>
          <p:cNvPr id="5" name="Group 27"/>
          <p:cNvGrpSpPr>
            <a:grpSpLocks/>
          </p:cNvGrpSpPr>
          <p:nvPr/>
        </p:nvGrpSpPr>
        <p:grpSpPr bwMode="auto">
          <a:xfrm>
            <a:off x="4953001" y="2048248"/>
            <a:ext cx="3429000" cy="1522887"/>
            <a:chOff x="3168" y="768"/>
            <a:chExt cx="2160" cy="858"/>
          </a:xfrm>
        </p:grpSpPr>
        <p:pic>
          <p:nvPicPr>
            <p:cNvPr id="6" name="Picture 8" descr="chp3_F04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9" y="768"/>
              <a:ext cx="2119" cy="6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 Box 10"/>
            <p:cNvSpPr txBox="1">
              <a:spLocks noChangeArrowheads="1"/>
            </p:cNvSpPr>
            <p:nvPr/>
          </p:nvSpPr>
          <p:spPr bwMode="auto">
            <a:xfrm>
              <a:off x="3168" y="1418"/>
              <a:ext cx="2160" cy="2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/>
                <a:t>Patch </a:t>
              </a:r>
              <a:r>
                <a:rPr lang="en-US" dirty="0"/>
                <a:t>panel</a:t>
              </a:r>
            </a:p>
          </p:txBody>
        </p:sp>
      </p:grpSp>
      <p:grpSp>
        <p:nvGrpSpPr>
          <p:cNvPr id="8" name="Group 21"/>
          <p:cNvGrpSpPr>
            <a:grpSpLocks/>
          </p:cNvGrpSpPr>
          <p:nvPr/>
        </p:nvGrpSpPr>
        <p:grpSpPr bwMode="auto">
          <a:xfrm>
            <a:off x="914400" y="3962400"/>
            <a:ext cx="4338638" cy="2131536"/>
            <a:chOff x="473" y="1440"/>
            <a:chExt cx="2733" cy="1847"/>
          </a:xfrm>
        </p:grpSpPr>
        <p:pic>
          <p:nvPicPr>
            <p:cNvPr id="9" name="Picture 22" descr="chp3_F04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8" y="1440"/>
              <a:ext cx="2678" cy="14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 Box 23"/>
            <p:cNvSpPr txBox="1">
              <a:spLocks noChangeArrowheads="1"/>
            </p:cNvSpPr>
            <p:nvPr/>
          </p:nvSpPr>
          <p:spPr bwMode="auto">
            <a:xfrm>
              <a:off x="473" y="2967"/>
              <a:ext cx="2215" cy="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/>
                <a:t>Horizontal </a:t>
              </a:r>
              <a:r>
                <a:rPr lang="en-US" dirty="0"/>
                <a:t>wiring</a:t>
              </a:r>
            </a:p>
          </p:txBody>
        </p:sp>
      </p:grpSp>
      <p:grpSp>
        <p:nvGrpSpPr>
          <p:cNvPr id="11" name="Group 24"/>
          <p:cNvGrpSpPr>
            <a:grpSpLocks/>
          </p:cNvGrpSpPr>
          <p:nvPr/>
        </p:nvGrpSpPr>
        <p:grpSpPr bwMode="auto">
          <a:xfrm>
            <a:off x="5984383" y="3740151"/>
            <a:ext cx="2743200" cy="2210762"/>
            <a:chOff x="3600" y="1776"/>
            <a:chExt cx="1728" cy="1435"/>
          </a:xfrm>
        </p:grpSpPr>
        <p:pic>
          <p:nvPicPr>
            <p:cNvPr id="12" name="Picture 25" descr="chp3_F04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1776"/>
              <a:ext cx="912" cy="1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Text Box 26"/>
            <p:cNvSpPr txBox="1">
              <a:spLocks noChangeArrowheads="1"/>
            </p:cNvSpPr>
            <p:nvPr/>
          </p:nvSpPr>
          <p:spPr bwMode="auto">
            <a:xfrm>
              <a:off x="3600" y="2928"/>
              <a:ext cx="1728" cy="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/>
                <a:t>A </a:t>
              </a:r>
              <a:r>
                <a:rPr lang="en-US" dirty="0"/>
                <a:t>standard TIA/EIA outlet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152400" y="693174"/>
            <a:ext cx="7543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Cabling Distribution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2701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040228" y="1828800"/>
            <a:ext cx="5105400" cy="4149107"/>
            <a:chOff x="1344" y="960"/>
            <a:chExt cx="3216" cy="2714"/>
          </a:xfrm>
        </p:grpSpPr>
        <p:pic>
          <p:nvPicPr>
            <p:cNvPr id="3" name="Picture 8" descr="chp3_F04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" y="960"/>
              <a:ext cx="2678" cy="2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 Box 9"/>
            <p:cNvSpPr txBox="1">
              <a:spLocks noChangeArrowheads="1"/>
            </p:cNvSpPr>
            <p:nvPr/>
          </p:nvSpPr>
          <p:spPr bwMode="auto">
            <a:xfrm>
              <a:off x="1344" y="3408"/>
              <a:ext cx="3216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smtClean="0"/>
                <a:t>A </a:t>
              </a:r>
              <a:r>
                <a:rPr lang="en-US" dirty="0"/>
                <a:t>typical UTP cabling installation</a:t>
              </a:r>
            </a:p>
          </p:txBody>
        </p:sp>
      </p:grpSp>
      <p:sp>
        <p:nvSpPr>
          <p:cNvPr id="5" name="Title 1"/>
          <p:cNvSpPr txBox="1">
            <a:spLocks/>
          </p:cNvSpPr>
          <p:nvPr/>
        </p:nvSpPr>
        <p:spPr>
          <a:xfrm>
            <a:off x="152400" y="693174"/>
            <a:ext cx="7543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Cabling Distribution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1194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693174"/>
            <a:ext cx="7543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Cabling Distribution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2290" name="Picture 2" descr="http://t2.gstatic.com/images?q=tbn:ANd9GcQYWmxObAB_tFEW52654tofo-pTlayec3EcJT5mHzIo0xanVqr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133600"/>
            <a:ext cx="26670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4400" y="490692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66-block patch panel</a:t>
            </a:r>
            <a:endParaRPr lang="en-US" dirty="0"/>
          </a:p>
        </p:txBody>
      </p:sp>
      <p:pic>
        <p:nvPicPr>
          <p:cNvPr id="12292" name="Picture 4" descr="http://t1.gstatic.com/images?q=tbn:ANd9GcTdtFCl5D8sIEAvspR-gJNWxyI82Vs3T3xYBA53NbDRsDbZRsVps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206" y="2133600"/>
            <a:ext cx="2971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812406" y="4920075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110-block patch panel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0003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693174"/>
            <a:ext cx="7543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Wireless Technologies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1885194"/>
              </p:ext>
            </p:extLst>
          </p:nvPr>
        </p:nvGraphicFramePr>
        <p:xfrm>
          <a:off x="941343" y="3032975"/>
          <a:ext cx="6526257" cy="318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0" name="Visio" r:id="rId4" imgW="7254360" imgH="5158440" progId="Visio.Drawing.11">
                  <p:embed/>
                </p:oleObj>
              </mc:Choice>
              <mc:Fallback>
                <p:oleObj name="Visio" r:id="rId4" imgW="7254360" imgH="515844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41343" y="3032975"/>
                        <a:ext cx="6526257" cy="318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1343" y="1828800"/>
            <a:ext cx="698345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Not all media is physical, as in the case of wireless network technologies.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All wireless devices connecting to the dame AP (Access Point) are considered to be on the same shared network segment.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592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693174"/>
            <a:ext cx="7543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Network Infrastructure Devices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The devices used in a network infrastructure can vary on the layer 1 technology used.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For example, a Token Ring network might use a multistation access unit (MSAU), while an Ethernet network might use a switch.</a:t>
            </a:r>
          </a:p>
          <a:p>
            <a:pPr lvl="1"/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Because Ethernet-based networks are dominant today’s LANs, the infrastructure devices presented here lend themselves to networking using Ethernet as the Layer 1 transport.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8583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693174"/>
            <a:ext cx="7543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HUB</a:t>
            </a:r>
            <a:endParaRPr lang="en-US" sz="36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5496" y="1828800"/>
            <a:ext cx="8001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 HUB is at layer 1 of the OSI model.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 HUB does not make forwarding decisions.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 HUB receives bits in on one port and then retransmits those bits out all other ports.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HUB most often use UTP cabling to connect to other network devices.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Three basic types of Ethernet HUBs exist.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Passive HUB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Active HUB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Smart HUB (with SNMP)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88028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79438"/>
          </a:xfrm>
        </p:spPr>
        <p:txBody>
          <a:bodyPr/>
          <a:lstStyle/>
          <a:p>
            <a:r>
              <a:rPr lang="en-US" sz="4000" dirty="0" smtClean="0">
                <a:solidFill>
                  <a:srgbClr val="CA6800"/>
                </a:solidFill>
              </a:rPr>
              <a:t>Identify Network Components</a:t>
            </a:r>
            <a:endParaRPr lang="en-US" sz="4000" dirty="0">
              <a:solidFill>
                <a:srgbClr val="CA6800"/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152400" y="1828800"/>
            <a:ext cx="8763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dirty="0" smtClean="0"/>
              <a:t>Many modern networks contain a daunting number of devices.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It is our job to understand the function of each device and how they work with each other.</a:t>
            </a:r>
          </a:p>
          <a:p>
            <a:pPr marL="0" indent="0">
              <a:buNone/>
            </a:pPr>
            <a:endParaRPr lang="en-US" altLang="en-US" sz="2400" dirty="0" smtClean="0"/>
          </a:p>
          <a:p>
            <a:r>
              <a:rPr lang="en-US" altLang="en-US" sz="2400" dirty="0" smtClean="0"/>
              <a:t>The interconnection of these devices uses one of a variety of media (cables) types.</a:t>
            </a:r>
          </a:p>
          <a:p>
            <a:endParaRPr lang="en-US" alt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HUB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828800"/>
            <a:ext cx="4724400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228600" y="2209800"/>
            <a:ext cx="2667000" cy="335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>
            <a:lvl1pPr marL="223838" indent="-2238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Regenerate and repeat signals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Used as network concentration points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n-US" altLang="en-US" dirty="0">
                <a:solidFill>
                  <a:srgbClr val="000000"/>
                </a:solidFill>
                <a:latin typeface="Arial" charset="0"/>
              </a:rPr>
              <a:t>Multiport repeater</a:t>
            </a:r>
          </a:p>
        </p:txBody>
      </p:sp>
    </p:spTree>
    <p:extLst>
      <p:ext uri="{BB962C8B-B14F-4D97-AF65-F5344CB8AC3E}">
        <p14:creationId xmlns:p14="http://schemas.microsoft.com/office/powerpoint/2010/main" val="3525359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13509" y="692727"/>
            <a:ext cx="7772400" cy="914400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Bridges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bridge joins together two or more LAN segments, typically two Ethernet LAN segments.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Each LAN segment is a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separate collision domain.</a:t>
            </a:r>
          </a:p>
          <a:p>
            <a:endParaRPr lang="en-US" sz="2400" b="1" i="1" u="sng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bridge makes intelligent forwarding decisions based on the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destination MAC address</a:t>
            </a:r>
            <a:r>
              <a:rPr lang="en-US" sz="2400" dirty="0" smtClean="0">
                <a:solidFill>
                  <a:srgbClr val="000000"/>
                </a:solidFill>
              </a:rPr>
              <a:t> present in a frame.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bridge analyzes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source MAC address </a:t>
            </a:r>
            <a:r>
              <a:rPr lang="en-US" sz="2400" dirty="0" smtClean="0">
                <a:solidFill>
                  <a:srgbClr val="000000"/>
                </a:solidFill>
              </a:rPr>
              <a:t>information on frames entering the bridge and </a:t>
            </a:r>
            <a:r>
              <a:rPr lang="en-US" sz="2400" u="sng" dirty="0" smtClean="0">
                <a:solidFill>
                  <a:srgbClr val="000000"/>
                </a:solidFill>
              </a:rPr>
              <a:t>populates an internal MAC address table </a:t>
            </a:r>
            <a:r>
              <a:rPr lang="en-US" sz="2400" dirty="0" smtClean="0">
                <a:solidFill>
                  <a:srgbClr val="000000"/>
                </a:solidFill>
              </a:rPr>
              <a:t>based on learned information.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808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13509" y="692727"/>
            <a:ext cx="7772400" cy="914400"/>
          </a:xfrm>
        </p:spPr>
        <p:txBody>
          <a:bodyPr/>
          <a:lstStyle/>
          <a:p>
            <a:r>
              <a:rPr lang="en-US" altLang="en-US" dirty="0">
                <a:cs typeface="Times New Roman" pitchFamily="18" charset="0"/>
              </a:rPr>
              <a:t>Bridges 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39636"/>
            <a:ext cx="6172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88473" y="5562600"/>
            <a:ext cx="6934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Designed to create two or more LAN segments, each of which is a separate collision domain</a:t>
            </a:r>
          </a:p>
        </p:txBody>
      </p:sp>
    </p:spTree>
    <p:extLst>
      <p:ext uri="{BB962C8B-B14F-4D97-AF65-F5344CB8AC3E}">
        <p14:creationId xmlns:p14="http://schemas.microsoft.com/office/powerpoint/2010/main" val="3499820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713509" y="692727"/>
            <a:ext cx="7772400" cy="914400"/>
          </a:xfrm>
        </p:spPr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Switches </a:t>
            </a: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305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Like a bridge, switch can </a:t>
            </a:r>
            <a:r>
              <a:rPr lang="en-US" sz="2400" u="sng" dirty="0" smtClean="0">
                <a:solidFill>
                  <a:srgbClr val="000000"/>
                </a:solidFill>
              </a:rPr>
              <a:t>dynamically learn </a:t>
            </a:r>
            <a:r>
              <a:rPr lang="en-US" sz="2400" dirty="0" smtClean="0">
                <a:solidFill>
                  <a:srgbClr val="000000"/>
                </a:solidFill>
              </a:rPr>
              <a:t>the MAC address attached to various ports by looking at the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source MAC address</a:t>
            </a:r>
            <a:r>
              <a:rPr lang="en-US" sz="2400" dirty="0" smtClean="0">
                <a:solidFill>
                  <a:srgbClr val="000000"/>
                </a:solidFill>
              </a:rPr>
              <a:t> on frames coming into a port.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Initially, however the switch is unaware of what MAC address reside off of which ports.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When a switch receives a frame destined for a MAC address not yet present in the switch’s MAC address table, the switch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floods</a:t>
            </a:r>
            <a:r>
              <a:rPr lang="en-US" sz="2400" dirty="0" smtClean="0">
                <a:solidFill>
                  <a:srgbClr val="000000"/>
                </a:solidFill>
              </a:rPr>
              <a:t> that frame out of all of the switch port,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other</a:t>
            </a:r>
            <a:r>
              <a:rPr lang="en-US" sz="2400" dirty="0" smtClean="0">
                <a:solidFill>
                  <a:srgbClr val="000000"/>
                </a:solidFill>
              </a:rPr>
              <a:t> than the port on which the frame arrived.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605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198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713509" y="692727"/>
            <a:ext cx="7772400" cy="914400"/>
          </a:xfrm>
        </p:spPr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Switches </a:t>
            </a: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288473" y="5562600"/>
            <a:ext cx="6934200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025" tIns="36512" rIns="73025" bIns="36512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2000" dirty="0">
                <a:solidFill>
                  <a:srgbClr val="000000"/>
                </a:solidFill>
              </a:rPr>
              <a:t>Designed to create two or more LAN segments, each of which is a separate collision domain</a:t>
            </a:r>
          </a:p>
        </p:txBody>
      </p:sp>
    </p:spTree>
    <p:extLst>
      <p:ext uri="{BB962C8B-B14F-4D97-AF65-F5344CB8AC3E}">
        <p14:creationId xmlns:p14="http://schemas.microsoft.com/office/powerpoint/2010/main" val="2747489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2727"/>
            <a:ext cx="7772400" cy="914400"/>
          </a:xfrm>
        </p:spPr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Multilayer Switches </a:t>
            </a: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981200"/>
            <a:ext cx="8305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Although a Layer 2 switch, makes forwarding decisions based on MAC address information, a multilayer switch can make forwarding decisions based on upper-layer information.</a:t>
            </a:r>
          </a:p>
          <a:p>
            <a:endParaRPr lang="en-US" sz="2800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solidFill>
                  <a:srgbClr val="000000"/>
                </a:solidFill>
              </a:rPr>
              <a:t>A multilayer switch could function as a router, and make forwarding decisions on IP address information.</a:t>
            </a:r>
          </a:p>
          <a:p>
            <a:endParaRPr lang="en-US" sz="2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707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2727"/>
            <a:ext cx="7772400" cy="914400"/>
          </a:xfrm>
        </p:spPr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Multilayer Switches </a:t>
            </a: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5791200"/>
            <a:ext cx="62167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Eight collision Domains,  Two Broadcast Domain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177" y="1828801"/>
            <a:ext cx="60960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278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2727"/>
            <a:ext cx="7772400" cy="914400"/>
          </a:xfrm>
        </p:spPr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Routers </a:t>
            </a:r>
            <a:endParaRPr lang="en-US" altLang="en-US" dirty="0"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828799"/>
            <a:ext cx="8305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Router is a layer 3 device, meaning that it makes forwarding decisions based on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logical network address</a:t>
            </a:r>
            <a:r>
              <a:rPr lang="en-US" sz="2400" dirty="0" smtClean="0">
                <a:solidFill>
                  <a:srgbClr val="000000"/>
                </a:solidFill>
              </a:rPr>
              <a:t> information. Such as IP addresses.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router has the capability to consider high-layer traffic parameters in making its forwarding decisions.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Each port on a Router is a </a:t>
            </a:r>
            <a:r>
              <a:rPr lang="en-US" sz="2400" u="sng" dirty="0" smtClean="0">
                <a:solidFill>
                  <a:srgbClr val="000000"/>
                </a:solidFill>
              </a:rPr>
              <a:t>separate collision domain</a:t>
            </a:r>
            <a:r>
              <a:rPr lang="en-US" sz="2400" dirty="0" smtClean="0">
                <a:solidFill>
                  <a:srgbClr val="000000"/>
                </a:solidFill>
              </a:rPr>
              <a:t> and a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separate broadcast domain.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Routers  are typically more feature-rich and support a broader range of interface types.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066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372" y="1828800"/>
            <a:ext cx="695325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5791200"/>
            <a:ext cx="6216795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Eight collision Domains,  Two Broadcast Domain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92727"/>
            <a:ext cx="7772400" cy="914400"/>
          </a:xfrm>
        </p:spPr>
        <p:txBody>
          <a:bodyPr/>
          <a:lstStyle/>
          <a:p>
            <a:r>
              <a:rPr lang="en-US" altLang="en-US" dirty="0" smtClean="0">
                <a:cs typeface="Times New Roman" pitchFamily="18" charset="0"/>
              </a:rPr>
              <a:t>Routers </a:t>
            </a:r>
            <a:endParaRPr lang="en-US" altLang="en-US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13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Infrastructure Devices Summary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6191638"/>
              </p:ext>
            </p:extLst>
          </p:nvPr>
        </p:nvGraphicFramePr>
        <p:xfrm>
          <a:off x="581891" y="2590800"/>
          <a:ext cx="8001000" cy="24333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2000250"/>
                <a:gridCol w="2190750"/>
                <a:gridCol w="2362200"/>
                <a:gridCol w="1447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Device</a:t>
                      </a:r>
                      <a:endParaRPr lang="en-US" sz="16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Collision</a:t>
                      </a:r>
                      <a:r>
                        <a:rPr lang="en-US" sz="1600" baseline="0" dirty="0" smtClean="0"/>
                        <a:t> Domain Possible</a:t>
                      </a:r>
                      <a:endParaRPr lang="en-US" sz="16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Number of Broad</a:t>
                      </a:r>
                      <a:r>
                        <a:rPr lang="en-US" sz="1600" baseline="0" dirty="0" smtClean="0"/>
                        <a:t>cast Domains Possible</a:t>
                      </a:r>
                      <a:endParaRPr lang="en-US" sz="16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OSI</a:t>
                      </a:r>
                      <a:r>
                        <a:rPr lang="en-US" sz="1600" baseline="0" dirty="0" smtClean="0"/>
                        <a:t> Layer of Operation</a:t>
                      </a:r>
                      <a:endParaRPr lang="en-US" sz="1600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HUB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Bridge</a:t>
                      </a:r>
                      <a:endParaRPr lang="en-US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per port</a:t>
                      </a:r>
                      <a:endParaRPr lang="en-US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Switch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 per port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Multilayer switch</a:t>
                      </a:r>
                      <a:endParaRPr lang="en-US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per port</a:t>
                      </a:r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per port</a:t>
                      </a:r>
                    </a:p>
                  </a:txBody>
                  <a:tcPr>
                    <a:solidFill>
                      <a:srgbClr val="B9A28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3+</a:t>
                      </a:r>
                      <a:endParaRPr lang="en-US" dirty="0"/>
                    </a:p>
                  </a:txBody>
                  <a:tcPr>
                    <a:solidFill>
                      <a:srgbClr val="B9A288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Router</a:t>
                      </a:r>
                      <a:endParaRPr lang="en-US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per port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 per port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3+</a:t>
                      </a:r>
                      <a:endParaRPr lang="en-US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441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</a:t>
            </a: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Media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3400" y="1981200"/>
            <a:ext cx="7772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By definition, a network is an interconnection of devices.  Those interconnections occur over some type of media.</a:t>
            </a:r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media might be physical, such as a copper and fiber-optic cable or it might be the air, through which radio waves propagate.</a:t>
            </a:r>
          </a:p>
        </p:txBody>
      </p:sp>
    </p:spTree>
    <p:extLst>
      <p:ext uri="{BB962C8B-B14F-4D97-AF65-F5344CB8AC3E}">
        <p14:creationId xmlns:p14="http://schemas.microsoft.com/office/powerpoint/2010/main" val="314525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30480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rgbClr val="000000"/>
                </a:solidFill>
              </a:rPr>
              <a:t>PART II</a:t>
            </a:r>
            <a:endParaRPr lang="en-US" sz="96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678873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Chapter 3</a:t>
            </a:r>
          </a:p>
          <a:p>
            <a:r>
              <a:rPr lang="en-US" sz="2800" dirty="0">
                <a:solidFill>
                  <a:srgbClr val="000000"/>
                </a:solidFill>
              </a:rPr>
              <a:t>Identifying Network components</a:t>
            </a:r>
          </a:p>
        </p:txBody>
      </p:sp>
    </p:spTree>
    <p:extLst>
      <p:ext uri="{BB962C8B-B14F-4D97-AF65-F5344CB8AC3E}">
        <p14:creationId xmlns:p14="http://schemas.microsoft.com/office/powerpoint/2010/main" val="2200052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VPN Concentrator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1828799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Companies with locations spread across multiple sites require secure communications between those sites.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One method is to create secure connections through an untrusted network, such as the Internet.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Such a secure tunnel is called a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virtual private network (VPN)</a:t>
            </a:r>
            <a:r>
              <a:rPr lang="en-US" sz="2400" dirty="0" smtClean="0">
                <a:solidFill>
                  <a:srgbClr val="000000"/>
                </a:solidFill>
              </a:rPr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The device that terminating these VPN tunnels, is a </a:t>
            </a:r>
            <a:r>
              <a:rPr lang="en-US" sz="2400" b="1" i="1" dirty="0" smtClean="0">
                <a:solidFill>
                  <a:srgbClr val="000000"/>
                </a:solidFill>
              </a:rPr>
              <a:t>VPN Concentrator.</a:t>
            </a:r>
            <a:r>
              <a:rPr lang="en-US" sz="2400" dirty="0" smtClean="0">
                <a:solidFill>
                  <a:srgbClr val="000000"/>
                </a:solidFill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VPN concentrator performs the processor-intensive process required to terminate multiple VPN tunnels.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78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82408"/>
            <a:ext cx="7003472" cy="286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loud 1"/>
          <p:cNvSpPr/>
          <p:nvPr/>
        </p:nvSpPr>
        <p:spPr>
          <a:xfrm>
            <a:off x="3349336" y="3252833"/>
            <a:ext cx="2286000" cy="129540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VPN Concentrator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2000" y="4401369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VPN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Concentrator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0336" y="2007513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VPN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Concentrator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9400" y="4415702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VPN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Concentrator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730336" y="5349342"/>
            <a:ext cx="152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VPN</a:t>
            </a:r>
          </a:p>
          <a:p>
            <a:pPr algn="ctr"/>
            <a:r>
              <a:rPr lang="en-US" sz="1100" dirty="0" smtClean="0">
                <a:solidFill>
                  <a:srgbClr val="000000"/>
                </a:solidFill>
              </a:rPr>
              <a:t> Concentrator</a:t>
            </a:r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487223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Headquarters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0336" y="1723881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Branch 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29400" y="3419520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Branch B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730336" y="5785998"/>
            <a:ext cx="152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Branch C</a:t>
            </a:r>
          </a:p>
        </p:txBody>
      </p:sp>
    </p:spTree>
    <p:extLst>
      <p:ext uri="{BB962C8B-B14F-4D97-AF65-F5344CB8AC3E}">
        <p14:creationId xmlns:p14="http://schemas.microsoft.com/office/powerpoint/2010/main" val="596854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Firewalls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6418" y="2209800"/>
            <a:ext cx="8305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Firewall is primarily a network security appliance, is stands guard at the door of your network, protecting it from malicious Internet traffic.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There are many types of firewalls, a stateful firewall is one example.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9647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Firewalls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4693135"/>
              </p:ext>
            </p:extLst>
          </p:nvPr>
        </p:nvGraphicFramePr>
        <p:xfrm>
          <a:off x="304800" y="2133600"/>
          <a:ext cx="8305800" cy="341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Visio" r:id="rId4" imgW="9374507" imgH="5259656" progId="Visio.Drawing.11">
                  <p:embed/>
                </p:oleObj>
              </mc:Choice>
              <mc:Fallback>
                <p:oleObj name="Visio" r:id="rId4" imgW="9374507" imgH="525965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133600"/>
                        <a:ext cx="8305800" cy="3419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24000" y="5743545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Stateful Firewall</a:t>
            </a:r>
            <a:endParaRPr lang="en-US" sz="20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37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DNS Servers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7036" y="2209800"/>
            <a:ext cx="872836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Domain Name System (DNS) server performs the task of taking a domain name like, </a:t>
            </a:r>
            <a:r>
              <a:rPr lang="en-US" sz="2400" u="sng" dirty="0" smtClean="0">
                <a:solidFill>
                  <a:srgbClr val="000000"/>
                </a:solidFill>
              </a:rPr>
              <a:t>www.ciscopress.com</a:t>
            </a:r>
            <a:r>
              <a:rPr lang="en-US" sz="2400" dirty="0" smtClean="0">
                <a:solidFill>
                  <a:srgbClr val="000000"/>
                </a:solidFill>
              </a:rPr>
              <a:t> and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resolving that name into a corresponding IP address.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Computers and the internet use numbers not names, but people recall names better than numbers.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www.ciscopress.com is an example of a </a:t>
            </a:r>
            <a:r>
              <a:rPr lang="en-US" sz="2400" i="1" dirty="0" smtClean="0">
                <a:solidFill>
                  <a:srgbClr val="000000"/>
                </a:solidFill>
              </a:rPr>
              <a:t>fully-qualified domain name </a:t>
            </a:r>
            <a:r>
              <a:rPr lang="en-US" sz="2400" dirty="0" smtClean="0">
                <a:solidFill>
                  <a:srgbClr val="000000"/>
                </a:solidFill>
              </a:rPr>
              <a:t>(FQDN)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 An FQDN is a series of strings delimited by periods.  The right-most string represents the root domain.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03459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DNS Servers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3733339"/>
              </p:ext>
            </p:extLst>
          </p:nvPr>
        </p:nvGraphicFramePr>
        <p:xfrm>
          <a:off x="343911" y="1981200"/>
          <a:ext cx="8442325" cy="416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Visio" r:id="rId4" imgW="8442671" imgH="4165345" progId="Visio.Drawing.11">
                  <p:embed/>
                </p:oleObj>
              </mc:Choice>
              <mc:Fallback>
                <p:oleObj name="Visio" r:id="rId4" imgW="8442671" imgH="4165345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3911" y="1981200"/>
                        <a:ext cx="8442325" cy="416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5221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DNS Hierarchy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087725"/>
              </p:ext>
            </p:extLst>
          </p:nvPr>
        </p:nvGraphicFramePr>
        <p:xfrm>
          <a:off x="457200" y="2300143"/>
          <a:ext cx="8229600" cy="331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Visio" r:id="rId4" imgW="9191757" imgH="3339348" progId="Visio.Drawing.11">
                  <p:embed/>
                </p:oleObj>
              </mc:Choice>
              <mc:Fallback>
                <p:oleObj name="Visio" r:id="rId4" imgW="9191757" imgH="333934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7200" y="2300143"/>
                        <a:ext cx="8229600" cy="3317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743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DHCP Servers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036" y="1905000"/>
            <a:ext cx="8728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Most modern networks have IP address assigned to networking devices, and those logical Layer 3 addresses are used to route traffic between networks.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IP address can be </a:t>
            </a:r>
            <a:r>
              <a:rPr lang="en-US" sz="2400" u="sng" dirty="0" smtClean="0">
                <a:solidFill>
                  <a:srgbClr val="000000"/>
                </a:solidFill>
              </a:rPr>
              <a:t>statically</a:t>
            </a:r>
            <a:r>
              <a:rPr lang="en-US" sz="2400" dirty="0" smtClean="0">
                <a:solidFill>
                  <a:srgbClr val="000000"/>
                </a:solidFill>
              </a:rPr>
              <a:t> configured on each host, however such process is time consuming and error prone (Manual).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far more efficient method of IP address assignment is to </a:t>
            </a:r>
            <a:r>
              <a:rPr lang="en-US" sz="2400" u="sng" dirty="0" smtClean="0">
                <a:solidFill>
                  <a:srgbClr val="000000"/>
                </a:solidFill>
              </a:rPr>
              <a:t>dynamically</a:t>
            </a:r>
            <a:r>
              <a:rPr lang="en-US" sz="2400" dirty="0" smtClean="0">
                <a:solidFill>
                  <a:srgbClr val="000000"/>
                </a:solidFill>
              </a:rPr>
              <a:t> assign IP addresses to network devices (Automatic).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This process assigns the; IP Address, Subnet Mask, Default Gateway, DNS Server to the host.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48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DHCP Servers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9217157"/>
              </p:ext>
            </p:extLst>
          </p:nvPr>
        </p:nvGraphicFramePr>
        <p:xfrm>
          <a:off x="1257300" y="1828799"/>
          <a:ext cx="6630988" cy="4343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Visio" r:id="rId4" imgW="6630558" imgH="4618833" progId="Visio.Drawing.11">
                  <p:embed/>
                </p:oleObj>
              </mc:Choice>
              <mc:Fallback>
                <p:oleObj name="Visio" r:id="rId4" imgW="6630558" imgH="461883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57300" y="1828799"/>
                        <a:ext cx="6630988" cy="43434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8934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Coaxial Cable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Picture 4" descr="F03-1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34728"/>
            <a:ext cx="4562475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19200" y="20574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Coaxial Cable is composed of two conductors.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inner,  insulated conductor or center wire, passes the data.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 outer, braided metal shield, which helps protect the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3910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Proxy Servers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036" y="1905000"/>
            <a:ext cx="8728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A Proxy Server is a device that makes request on behalf of its client.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Clients are configured to forward their packets, which are seemingly destined for the Internet, to a proxy server.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The proxy server evaluates the request, if it has a copy of the information the client is looking for it replies with it.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If the requested page is not in the server it forwards the request to the Internet.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7780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Proxy Servers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8581084"/>
              </p:ext>
            </p:extLst>
          </p:nvPr>
        </p:nvGraphicFramePr>
        <p:xfrm>
          <a:off x="606136" y="2133600"/>
          <a:ext cx="78105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Visio" r:id="rId4" imgW="7811279" imgH="3348526" progId="Visio.Drawing.11">
                  <p:embed/>
                </p:oleObj>
              </mc:Choice>
              <mc:Fallback>
                <p:oleObj name="Visio" r:id="rId4" imgW="7811279" imgH="33485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136" y="2133600"/>
                        <a:ext cx="7810500" cy="3810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337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Content Engines &amp; Switches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7036" y="2286000"/>
            <a:ext cx="872836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Some networks do not use proxy servers, instead use a dedicated appliance to perform this content caching.</a:t>
            </a:r>
          </a:p>
          <a:p>
            <a:endParaRPr lang="en-US" sz="2400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These appliances are commonly referred to as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caching engines</a:t>
            </a:r>
            <a:r>
              <a:rPr lang="en-US" sz="2400" dirty="0" smtClean="0">
                <a:solidFill>
                  <a:srgbClr val="000000"/>
                </a:solidFill>
              </a:rPr>
              <a:t> or </a:t>
            </a:r>
            <a:r>
              <a:rPr lang="en-US" sz="2400" b="1" i="1" u="sng" dirty="0" smtClean="0">
                <a:solidFill>
                  <a:srgbClr val="000000"/>
                </a:solidFill>
              </a:rPr>
              <a:t>content engines.</a:t>
            </a:r>
          </a:p>
          <a:p>
            <a:endParaRPr lang="en-US" sz="2400" b="1" i="1" u="sng" dirty="0" smtClean="0">
              <a:solidFill>
                <a:srgbClr val="00000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The Content Switches is also known as a load balancer, distributing incoming request across the various servers in the server farm.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400" dirty="0" smtClean="0">
              <a:solidFill>
                <a:srgbClr val="000000"/>
              </a:solidFill>
            </a:endParaRPr>
          </a:p>
          <a:p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683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763320"/>
              </p:ext>
            </p:extLst>
          </p:nvPr>
        </p:nvGraphicFramePr>
        <p:xfrm>
          <a:off x="236970" y="2057400"/>
          <a:ext cx="8642350" cy="412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Visio" r:id="rId4" imgW="8642157" imgH="5204049" progId="Visio.Drawing.11">
                  <p:embed/>
                </p:oleObj>
              </mc:Choice>
              <mc:Fallback>
                <p:oleObj name="Visio" r:id="rId4" imgW="8642157" imgH="5204049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6970" y="2057400"/>
                        <a:ext cx="8642350" cy="412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Content Engines</a:t>
            </a:r>
          </a:p>
        </p:txBody>
      </p:sp>
    </p:spTree>
    <p:extLst>
      <p:ext uri="{BB962C8B-B14F-4D97-AF65-F5344CB8AC3E}">
        <p14:creationId xmlns:p14="http://schemas.microsoft.com/office/powerpoint/2010/main" val="212366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Content Switch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543129"/>
              </p:ext>
            </p:extLst>
          </p:nvPr>
        </p:nvGraphicFramePr>
        <p:xfrm>
          <a:off x="296863" y="1904999"/>
          <a:ext cx="8550275" cy="42672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Visio" r:id="rId4" imgW="8550917" imgH="6356126" progId="Visio.Drawing.11">
                  <p:embed/>
                </p:oleObj>
              </mc:Choice>
              <mc:Fallback>
                <p:oleObj name="Visio" r:id="rId4" imgW="8550917" imgH="635612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96863" y="1904999"/>
                        <a:ext cx="8550275" cy="42672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75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Virtual Network Devices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455938"/>
              </p:ext>
            </p:extLst>
          </p:nvPr>
        </p:nvGraphicFramePr>
        <p:xfrm>
          <a:off x="1219200" y="1828800"/>
          <a:ext cx="5821218" cy="4600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Visio" r:id="rId4" imgW="4978519" imgH="4887147" progId="Visio.Drawing.11">
                  <p:embed/>
                </p:oleObj>
              </mc:Choice>
              <mc:Fallback>
                <p:oleObj name="Visio" r:id="rId4" imgW="4978519" imgH="488714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19200" y="1828800"/>
                        <a:ext cx="5821218" cy="4600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7672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title"/>
          </p:nvPr>
        </p:nvSpPr>
        <p:spPr>
          <a:xfrm>
            <a:off x="187036" y="580881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VoIP Protocols &amp; Components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443513"/>
              </p:ext>
            </p:extLst>
          </p:nvPr>
        </p:nvGraphicFramePr>
        <p:xfrm>
          <a:off x="160338" y="1723880"/>
          <a:ext cx="8824912" cy="4448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Visio" r:id="rId4" imgW="8825177" imgH="4601828" progId="Visio.Drawing.11">
                  <p:embed/>
                </p:oleObj>
              </mc:Choice>
              <mc:Fallback>
                <p:oleObj name="Visio" r:id="rId4" imgW="8825177" imgH="460182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0338" y="1723880"/>
                        <a:ext cx="8824912" cy="44483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240200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Coaxial Cable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509" y="1905000"/>
            <a:ext cx="80772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Three of the most common types of coaxial cables are;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RG-6:  Commonly used by local cable companies to connect individual homes.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RG-58:  This type of coaxial cable was popular with early 10BASE2 Ethernet networks.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dirty="0" smtClean="0"/>
              <a:t>RG-59: Typical used to carry composite video between two nearby devices.  (i.e. cable box to TV)</a:t>
            </a:r>
          </a:p>
          <a:p>
            <a:pPr lvl="1"/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Although RG-58 was commonplace in early networks, coaxial cables role in modern computer networks is as the media used by cable modems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3134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693174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Coaxial Cable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2509" y="1905000"/>
            <a:ext cx="8077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Common connectors used on coaxial cables:</a:t>
            </a:r>
          </a:p>
          <a:p>
            <a:endParaRPr lang="en-US" sz="2400" dirty="0"/>
          </a:p>
          <a:p>
            <a:r>
              <a:rPr lang="en-US" sz="2400" dirty="0" smtClean="0"/>
              <a:t>	BNC 				F-connector</a:t>
            </a:r>
            <a:endParaRPr lang="en-US" sz="2400" dirty="0"/>
          </a:p>
        </p:txBody>
      </p:sp>
      <p:pic>
        <p:nvPicPr>
          <p:cNvPr id="4" name="Picture 3" descr="F03-15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52800"/>
            <a:ext cx="281940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F03-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109" y="3285979"/>
            <a:ext cx="3276600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361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04800" y="721330"/>
            <a:ext cx="6781800" cy="838200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sz="44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Twisted-Pair Cable</a:t>
            </a:r>
            <a:endParaRPr lang="en-US" sz="4400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5800" y="2057400"/>
            <a:ext cx="7772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b="1" u="sng" dirty="0" smtClean="0"/>
              <a:t>most</a:t>
            </a:r>
            <a:r>
              <a:rPr lang="en-US" sz="2800" dirty="0" smtClean="0"/>
              <a:t> popular LAN media type is twisted-pair cable, where individually insulated copper strands are intertwined into pairs.</a:t>
            </a:r>
          </a:p>
          <a:p>
            <a:endParaRPr lang="en-US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/>
              <a:t>There are two categories of twisted pair: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UTP – Unshielded Twisted Pair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/>
              <a:t>STP – Shielded Twisted Pair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707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7772400" cy="914400"/>
          </a:xfrm>
        </p:spPr>
        <p:txBody>
          <a:bodyPr/>
          <a:lstStyle/>
          <a:p>
            <a:r>
              <a:rPr lang="en-US" altLang="en-US" sz="3600" dirty="0">
                <a:cs typeface="Times New Roman" pitchFamily="18" charset="0"/>
              </a:rPr>
              <a:t>Unshielded Twisted-Pair Cable</a:t>
            </a: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6248400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42862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9071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4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45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45</Template>
  <TotalTime>461</TotalTime>
  <Words>1844</Words>
  <Application>Microsoft Macintosh PowerPoint</Application>
  <PresentationFormat>On-screen Show (4:3)</PresentationFormat>
  <Paragraphs>258</Paragraphs>
  <Slides>56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45</vt:lpstr>
      <vt:lpstr>1_45</vt:lpstr>
      <vt:lpstr>Visio</vt:lpstr>
      <vt:lpstr>CompTIA     Network +</vt:lpstr>
      <vt:lpstr>Objectives</vt:lpstr>
      <vt:lpstr>Identify Network Components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Unshielded Twisted-Pair Cable</vt:lpstr>
      <vt:lpstr>Shielded Twisted-Pair Cable</vt:lpstr>
      <vt:lpstr>PowerPoint Presentation</vt:lpstr>
      <vt:lpstr>RJ-45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HUB</vt:lpstr>
      <vt:lpstr>Bridges </vt:lpstr>
      <vt:lpstr>Bridges </vt:lpstr>
      <vt:lpstr>Switches </vt:lpstr>
      <vt:lpstr>Switches </vt:lpstr>
      <vt:lpstr>Multilayer Switches </vt:lpstr>
      <vt:lpstr>Multilayer Switches </vt:lpstr>
      <vt:lpstr>Routers </vt:lpstr>
      <vt:lpstr>Routers </vt:lpstr>
      <vt:lpstr>Infrastructure Devices Summary</vt:lpstr>
      <vt:lpstr>PowerPoint Presentation</vt:lpstr>
      <vt:lpstr>VPN Concentrator</vt:lpstr>
      <vt:lpstr>VPN Concentrator</vt:lpstr>
      <vt:lpstr>Firewalls</vt:lpstr>
      <vt:lpstr>Firewalls</vt:lpstr>
      <vt:lpstr>DNS Servers</vt:lpstr>
      <vt:lpstr>DNS Servers</vt:lpstr>
      <vt:lpstr>DNS Hierarchy</vt:lpstr>
      <vt:lpstr>DHCP Servers</vt:lpstr>
      <vt:lpstr>DHCP Servers</vt:lpstr>
      <vt:lpstr>Proxy Servers</vt:lpstr>
      <vt:lpstr>Proxy Servers</vt:lpstr>
      <vt:lpstr>Content Engines &amp; Switches</vt:lpstr>
      <vt:lpstr>Content Engines</vt:lpstr>
      <vt:lpstr>Content Switch</vt:lpstr>
      <vt:lpstr>Virtual Network Devices</vt:lpstr>
      <vt:lpstr>VoIP Protocols &amp; Components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CompTIA     Network +</dc:title>
  <dc:creator>Francis Goryl</dc:creator>
  <cp:lastModifiedBy>Sam Bowne</cp:lastModifiedBy>
  <cp:revision>36</cp:revision>
  <dcterms:created xsi:type="dcterms:W3CDTF">2012-01-23T18:41:44Z</dcterms:created>
  <dcterms:modified xsi:type="dcterms:W3CDTF">2013-08-28T15:50:46Z</dcterms:modified>
</cp:coreProperties>
</file>