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8.xml" ContentType="application/vnd.openxmlformats-officedocument.presentationml.slide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Layouts/slideLayout145.xml" ContentType="application/vnd.openxmlformats-officedocument.presentationml.slideLayout+xml"/>
  <Override PartName="/ppt/slideLayouts/slideLayout17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docProps/custom.xml" ContentType="application/vnd.openxmlformats-officedocument.custom-properties+xml"/>
  <Override PartName="/ppt/slideMasters/slideMaster14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2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Default Extension="emf" ContentType="image/x-emf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657" r:id="rId2"/>
    <p:sldMasterId id="2147483652" r:id="rId3"/>
    <p:sldMasterId id="2147483654" r:id="rId4"/>
    <p:sldMasterId id="2147483655" r:id="rId5"/>
    <p:sldMasterId id="2147484006" r:id="rId6"/>
    <p:sldMasterId id="2147484018" r:id="rId7"/>
    <p:sldMasterId id="2147484045" r:id="rId8"/>
    <p:sldMasterId id="2147484057" r:id="rId9"/>
    <p:sldMasterId id="2147484599" r:id="rId10"/>
    <p:sldMasterId id="2147484897" r:id="rId11"/>
    <p:sldMasterId id="2147484909" r:id="rId12"/>
    <p:sldMasterId id="2147486121" r:id="rId13"/>
    <p:sldMasterId id="2147486135" r:id="rId14"/>
    <p:sldMasterId id="2147486147" r:id="rId15"/>
  </p:sldMasterIdLst>
  <p:notesMasterIdLst>
    <p:notesMasterId r:id="rId51"/>
  </p:notesMasterIdLst>
  <p:handoutMasterIdLst>
    <p:handoutMasterId r:id="rId52"/>
  </p:handoutMasterIdLst>
  <p:sldIdLst>
    <p:sldId id="371" r:id="rId16"/>
    <p:sldId id="372" r:id="rId17"/>
    <p:sldId id="404" r:id="rId18"/>
    <p:sldId id="542" r:id="rId19"/>
    <p:sldId id="553" r:id="rId20"/>
    <p:sldId id="554" r:id="rId21"/>
    <p:sldId id="555" r:id="rId22"/>
    <p:sldId id="557" r:id="rId23"/>
    <p:sldId id="558" r:id="rId24"/>
    <p:sldId id="559" r:id="rId25"/>
    <p:sldId id="560" r:id="rId26"/>
    <p:sldId id="561" r:id="rId27"/>
    <p:sldId id="562" r:id="rId28"/>
    <p:sldId id="563" r:id="rId29"/>
    <p:sldId id="565" r:id="rId30"/>
    <p:sldId id="566" r:id="rId31"/>
    <p:sldId id="564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583" r:id="rId49"/>
    <p:sldId id="552" r:id="rId50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474">
          <p15:clr>
            <a:srgbClr val="A4A3A4"/>
          </p15:clr>
        </p15:guide>
        <p15:guide id="2" orient="horz" pos="4100">
          <p15:clr>
            <a:srgbClr val="A4A3A4"/>
          </p15:clr>
        </p15:guide>
        <p15:guide id="3" orient="horz" pos="4225">
          <p15:clr>
            <a:srgbClr val="A4A3A4"/>
          </p15:clr>
        </p15:guide>
        <p15:guide id="4" orient="horz" pos="3805">
          <p15:clr>
            <a:srgbClr val="A4A3A4"/>
          </p15:clr>
        </p15:guide>
        <p15:guide id="5" orient="horz" pos="1356">
          <p15:clr>
            <a:srgbClr val="A4A3A4"/>
          </p15:clr>
        </p15:guide>
        <p15:guide id="6" pos="264">
          <p15:clr>
            <a:srgbClr val="A4A3A4"/>
          </p15:clr>
        </p15:guide>
        <p15:guide id="7" pos="4247">
          <p15:clr>
            <a:srgbClr val="A4A3A4"/>
          </p15:clr>
        </p15:guide>
        <p15:guide id="8" pos="2897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64395"/>
    <a:srgbClr val="4A56A0"/>
    <a:srgbClr val="ED6B06"/>
    <a:srgbClr val="008B60"/>
    <a:srgbClr val="5E69AA"/>
    <a:srgbClr val="727BB5"/>
    <a:srgbClr val="AFB4D5"/>
    <a:srgbClr val="9AA1C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13" autoAdjust="0"/>
    <p:restoredTop sz="86957" autoAdjust="0"/>
  </p:normalViewPr>
  <p:slideViewPr>
    <p:cSldViewPr>
      <p:cViewPr varScale="1">
        <p:scale>
          <a:sx n="95" d="100"/>
          <a:sy n="95" d="100"/>
        </p:scale>
        <p:origin x="-480" y="-96"/>
      </p:cViewPr>
      <p:guideLst>
        <p:guide orient="horz" pos="3474"/>
        <p:guide orient="horz" pos="4100"/>
        <p:guide orient="horz" pos="4225"/>
        <p:guide orient="horz" pos="3805"/>
        <p:guide orient="horz" pos="1356"/>
        <p:guide pos="264"/>
        <p:guide pos="4247"/>
        <p:guide pos="2897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notesViewPr>
    <p:cSldViewPr>
      <p:cViewPr>
        <p:scale>
          <a:sx n="66" d="100"/>
          <a:sy n="66" d="100"/>
        </p:scale>
        <p:origin x="-2328" y="3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28.xml"/><Relationship Id="rId25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50" Type="http://schemas.openxmlformats.org/officeDocument/2006/relationships/slide" Target="slides/slide35.xml"/><Relationship Id="rId17" Type="http://schemas.openxmlformats.org/officeDocument/2006/relationships/slide" Target="slides/slide2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7" Type="http://schemas.openxmlformats.org/officeDocument/2006/relationships/slide" Target="slides/slide12.xml"/><Relationship Id="rId14" Type="http://schemas.openxmlformats.org/officeDocument/2006/relationships/slideMaster" Target="slideMasters/slideMaster14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3.xml"/><Relationship Id="rId45" Type="http://schemas.openxmlformats.org/officeDocument/2006/relationships/slide" Target="slides/slide30.xml"/><Relationship Id="rId42" Type="http://schemas.openxmlformats.org/officeDocument/2006/relationships/slide" Target="slides/slide27.xml"/><Relationship Id="rId6" Type="http://schemas.openxmlformats.org/officeDocument/2006/relationships/slideMaster" Target="slideMasters/slideMaster6.xml"/><Relationship Id="rId49" Type="http://schemas.openxmlformats.org/officeDocument/2006/relationships/slide" Target="slides/slide34.xml"/><Relationship Id="rId44" Type="http://schemas.openxmlformats.org/officeDocument/2006/relationships/slide" Target="slides/slide29.xml"/><Relationship Id="rId19" Type="http://schemas.openxmlformats.org/officeDocument/2006/relationships/slide" Target="slides/slide4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31.xml"/><Relationship Id="rId57" Type="http://schemas.openxmlformats.org/officeDocument/2006/relationships/tableStyles" Target="tableStyles.xml"/><Relationship Id="rId35" Type="http://schemas.openxmlformats.org/officeDocument/2006/relationships/slide" Target="slides/slide20.xml"/><Relationship Id="rId5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31" Type="http://schemas.openxmlformats.org/officeDocument/2006/relationships/slide" Target="slides/slide16.xml"/><Relationship Id="rId34" Type="http://schemas.openxmlformats.org/officeDocument/2006/relationships/slide" Target="slides/slide19.xml"/><Relationship Id="rId40" Type="http://schemas.openxmlformats.org/officeDocument/2006/relationships/slide" Target="slides/slide25.xml"/><Relationship Id="rId36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9.xml"/><Relationship Id="rId47" Type="http://schemas.openxmlformats.org/officeDocument/2006/relationships/slide" Target="slides/slide32.xml"/><Relationship Id="rId56" Type="http://schemas.openxmlformats.org/officeDocument/2006/relationships/theme" Target="theme/theme1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2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8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11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14.xml"/><Relationship Id="rId16" Type="http://schemas.openxmlformats.org/officeDocument/2006/relationships/slide" Target="slides/slide1.xml"/><Relationship Id="rId33" Type="http://schemas.openxmlformats.org/officeDocument/2006/relationships/slide" Target="slides/slide18.xml"/><Relationship Id="rId41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2" Type="http://schemas.openxmlformats.org/officeDocument/2006/relationships/slide" Target="slides/slide7.xml"/><Relationship Id="rId2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64D9024-19DB-4136-8193-23957E214391}" type="datetimeFigureOut">
              <a:rPr lang="en-US"/>
              <a:pPr>
                <a:defRPr/>
              </a:pPr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64DFB26-9AD0-4AB0-B1B4-66F583A7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39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65175"/>
            <a:ext cx="554672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55835-5D87-4DEA-858E-C651184CB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43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name comes from the device’s capability to butt into (interrupt) a telephone conversation.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55835-5D87-4DEA-858E-C651184CB42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98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crimper pictured would be used to crimp</a:t>
            </a:r>
            <a:r>
              <a:rPr lang="en-US" baseline="0" dirty="0" smtClean="0"/>
              <a:t> an</a:t>
            </a:r>
            <a:r>
              <a:rPr lang="en-US" dirty="0" smtClean="0"/>
              <a:t> RJ-45 connector to a UTP cable. A different style crimper</a:t>
            </a:r>
            <a:r>
              <a:rPr lang="en-US" baseline="0" dirty="0" smtClean="0"/>
              <a:t> can be used with coax cables.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55835-5D87-4DEA-858E-C651184CB42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7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0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463E-C17A-4997-9185-5EBF53645C7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030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DCE5-4F03-4095-B247-6D662A5536D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1240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D93F8-4399-4B2F-A388-CFE7B7397EC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194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06A5-E0F3-46A4-82C0-BBF69E3E16E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034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BCC3-C65C-41E8-A834-089A1425037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002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9649-3FCB-4C53-838B-E8508AA68E7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3119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9142-15B3-46F9-9DDA-F096E31E597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81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9C1A-F863-4324-9CC8-1166D2A388C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730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977D-11E2-40B2-875A-4780FEA1478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6381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1CD3-A47C-4313-B0DF-8CE350F3306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15261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A38D-06E8-4E3D-ADD3-47E6F0F372C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2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1BA8-0A61-40E9-9E6F-C07BF29DCB0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9317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0028-2D98-40AE-B539-C36DDAB6C08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03857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293E-C208-4F5A-AD2F-D3039004847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43855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EB82-6D60-499E-A426-EB602C6A18C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3382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B6BB-C452-4C45-A282-26DA9D7364E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2071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1885-338C-489E-84F3-F638E4D7B1D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7286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FFC4-523B-4195-9D92-066A237BF9B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9358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5C66-5F47-4181-B854-830CDD15956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95438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F4DD-5296-4A53-BBB7-63A417EA5A6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21140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45D9D-F870-48FD-B0D3-1A781070D92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2318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8DCF-3AC3-4995-8DF5-B32D5EC97DD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9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802-4663-42CC-9B7D-AF030FE0C9E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5122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CF19-4BE3-4272-A1E7-5D9E714DB40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3526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ABF6-160D-492C-A007-A5528E76996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2329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7D8F-A523-466F-BE57-701C0DC1E02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857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3BFC-409C-48AA-AC92-D3561A73771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420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6463-10C4-48FA-84AC-6A8D0C1C0C0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072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A753-0CB0-4E75-B4C9-01F8EE5F9D2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51106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D23B-9935-482B-A39D-D22029C77B0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6444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C9ED-DAF7-46A2-90D3-8B6E0F61C54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0715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09DA-72D7-4F8F-B4CF-D03917530C9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62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0997-C678-419D-AC0A-71A3FACB4BB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35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5B8A-74AB-426B-9354-450D7AE6960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2720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2914-080A-4895-B568-4ADA2003E0D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9984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917F-9579-49B3-89B0-39F9D6B0E45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0051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38E8-CFD8-4C4D-B3E8-46F4EFFC644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4628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C708-05F4-40B8-82F1-636EC0BB9FE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06176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4B98-547F-45BD-AE18-E6312FCF2E7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6248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E07C-CA4D-48F7-90A3-28CEBAC6457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389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F8BF-19A1-4A5A-BB0D-8C0DC17FAE8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8961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BBBD-E765-4D08-B7D2-EFD77F98804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45757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EA8B-EEF8-44AD-8651-9F493F02C3F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5635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40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1511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2FDC-DF5F-415F-85A4-9B000891460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8569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72CC-C5E4-42BC-88AA-B05A2195421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8088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2868A-CDAF-4FC7-9649-1F06FB77B9B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1133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9A26-2978-40A3-9F10-B67648D856D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46661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5B16-1CEF-434E-9A73-34EDED8CF8E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97740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26DC-EAD0-417E-8E0C-3F68EE643E7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408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EFA68-AD19-4DF0-99BB-7A55E48CF22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8427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6D45-B205-48AC-A31A-3CCD84F4C93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937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90C0-E0BD-4B7E-A4FD-F85D9D48F9B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9578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7942-AADD-44DE-8243-BC5F8886700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3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4348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A9B0-1C7E-4EA3-9578-075807F28DC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35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D8E0-83AC-47E9-BB26-C9399BE3A1C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1233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5283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12831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8196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621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21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08253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0373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1009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0263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060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0729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2336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6908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3118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21013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6BB4-E175-4821-8917-4DDF8A58D4A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4711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FFDD-5191-41F7-9711-3447CA52FEF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8491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5793-50C9-4FDE-8BBE-CCA2DCA578D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6534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E91E-D3F2-4732-AEE1-FE73A358633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1805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BEE2-0CB4-4A25-8FA5-55EDBB0F4FA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6528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3A8DB-E08A-4CDD-B124-89D071016ED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552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621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21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4913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0549-E7ED-4669-80CA-9C030A4711A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0116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67BE-54A2-49B8-BB00-A1236C0E68B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14776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11A3F-2A08-42BF-8D45-F7097ECD6FF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66481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DFE8-2A35-44D5-A0B5-9EB4D1724F8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8826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99A7-DFE9-4DC2-B571-1E1799D1333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8154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3DFE-A7E7-4921-9DCD-4F9EFABAC4E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23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6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38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BB36-29BE-461C-B6C2-CC3E92FDE7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983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502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45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73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6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99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23CC-8C06-4720-8071-DCA63F0F9F2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135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40FD-447D-4E1C-956E-5967B79912B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490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69B3-E3DA-4B93-AAD1-148DD4B9328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544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014A-5954-4304-B70D-30215CA13D6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47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51E3-0B70-4014-ABFF-2307FA937BE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37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5E98-7D6A-4F53-AE7E-E54FB417337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348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8CC7-4A5D-446A-8BE6-9A6B2E07610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9595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5753-8114-40F5-88AC-989BFFFA417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447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9CF5-50F4-4585-B70C-DB953E2393E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836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2882-A379-40DA-9F53-116B9563776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413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96D9-3BC6-4CD3-AB6C-0281E4C3E1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706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B84FA-A154-4AE4-B65F-6C98BE6C97E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212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4FCD-F285-49CC-9BB5-58A90FFCFA4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12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FE7D-BE36-49A0-B267-214DEE3E164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49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B6B1-6851-4CC2-A1F8-3BD31613CBD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41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3562350"/>
            <a:ext cx="2946400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088" y="3562350"/>
            <a:ext cx="2947987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BBCA-02FC-4828-9FBA-0968A7B76C5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99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191C-D90C-4304-890E-765966398E5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6360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D180-089F-4B00-8E28-7B15D20FEB9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892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07D2-DB9F-4E3D-A5C2-1191370F088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23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6207-7481-464A-ACCA-C6EFA553C42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0735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F720-133D-44B4-AC7C-ED675A4DEF4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031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F040-37A3-4F2D-8968-6AC95BC91AD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36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1A84-6FAA-49D5-9C5A-0723CCF969A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661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30775" y="395288"/>
            <a:ext cx="1511300" cy="5722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4383087" cy="5722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7AEC-7AC2-4E95-A58E-ADD51F8462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032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447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181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2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C778-0B18-497A-B835-D7BAECD07F8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718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3562350"/>
            <a:ext cx="2946400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088" y="3562350"/>
            <a:ext cx="2947987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765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49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437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267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043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604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984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30775" y="395288"/>
            <a:ext cx="1511300" cy="5722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4383087" cy="5722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359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B7F5-F182-44F1-9DD6-ED319CCE349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324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47EA-68F0-489A-927B-6F016DC5321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60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8EE5B-25BD-4C7C-A921-8E220538BAC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996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2FEE-A614-4690-AFA5-6D000EFAF4F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796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78EB-C2CB-4401-8D77-C2CD886BEE5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779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84F8-1A13-4224-8726-BFB8CDC13F2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4288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8119C-C0A8-4E8B-994A-633C85DE974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620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00CE-408B-4BB0-A8B4-E820DDF3D9C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32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C6BA-BC00-4D95-AD3A-5B923BBA229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837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2F57-5A25-47A1-860D-A134DAF6E38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934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B94F-C264-4AF2-B4BF-6B256461A77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174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78E60-3455-41CA-8036-1A59ABE2B45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81708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33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C243-18D3-41C2-BB05-332CA834798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611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E16C-0452-4BD5-A674-243749540D5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8017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7218-ED1B-40FF-9DF8-690FB7110EF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832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EF03-DA55-441B-915D-58B44ECF42D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251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11C6-22F6-4A9B-8762-C6CB488CB39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17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40FA-02D8-4F41-A102-DD039E72F45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522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54B6-40CD-48D7-B59B-9F141003DBA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511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A9875-E6A6-48C1-A082-4F1AEDF1427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36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F60F-F809-458D-96B2-4E306487258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1627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7BFD-D875-4989-8C27-71D209FC984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0809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1C90-F3AF-4B39-99F7-709FD3DE431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34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43BD-FC18-41CC-84E1-B410E576507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9669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CB66-C691-4745-8D3C-2852E343A57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6610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ACE0-375A-4A2A-9726-5E7AAA4C0E3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452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1CE4-C5AD-4851-9AA6-05FA5834122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37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C262-D5CB-4A46-907F-AB907B44445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040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F172-84B6-4574-873A-8A248419089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9690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FB62-EDA8-4874-80EA-4D6B293F378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4817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B63E-D39C-434E-9E18-8FA0B72B664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754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A232-0361-4B72-821F-45307C369F5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293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8417-E1EC-44BE-93D0-295F82042A2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631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A7C1-E37A-4350-BEE4-9839436FFA2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26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EB9B-EEF3-44C3-A11E-FE0F7E80C9B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319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F3B9-7030-41FB-8D3B-0357935BBCE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2986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5C2A-15F2-4C16-805F-ADE01F2D589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008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A6CE-5560-471D-BC00-50CD152481E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6513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2578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E1A0-F480-4AC2-80B8-71259465621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8224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E79-B157-40A1-B18B-6E68402612F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2059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C217-E5F8-4CE0-8181-E24FB9C4C13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422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8B62-2D59-4157-9B60-AC1548A5793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140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EB2FB-7F9C-420C-BC91-2F991BA54A5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8116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8BED-CFB1-43AF-AE1C-CC004C9F347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01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3.xml"/><Relationship Id="rId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emf"/><Relationship Id="rId4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5.xml"/><Relationship Id="rId4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emf"/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emf"/><Relationship Id="rId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emf"/><Relationship Id="rId10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theme" Target="../theme/theme7.xml"/><Relationship Id="rId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9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C88B09F5-7954-4C26-B164-EA7294F7A89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031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6" r:id="rId1"/>
    <p:sldLayoutId id="2147486886" r:id="rId2"/>
    <p:sldLayoutId id="2147486887" r:id="rId3"/>
    <p:sldLayoutId id="2147486888" r:id="rId4"/>
    <p:sldLayoutId id="2147486889" r:id="rId5"/>
    <p:sldLayoutId id="2147486890" r:id="rId6"/>
    <p:sldLayoutId id="2147486891" r:id="rId7"/>
    <p:sldLayoutId id="2147486892" r:id="rId8"/>
    <p:sldLayoutId id="2147486893" r:id="rId9"/>
    <p:sldLayoutId id="2147486894" r:id="rId10"/>
    <p:sldLayoutId id="2147486895" r:id="rId11"/>
    <p:sldLayoutId id="2147486896" r:id="rId12"/>
    <p:sldLayoutId id="2147486897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96649A62-4B64-4C7B-8373-9DE964D9A86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0248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88" r:id="rId1"/>
    <p:sldLayoutId id="2147486989" r:id="rId2"/>
    <p:sldLayoutId id="2147486990" r:id="rId3"/>
    <p:sldLayoutId id="2147486991" r:id="rId4"/>
    <p:sldLayoutId id="2147486992" r:id="rId5"/>
    <p:sldLayoutId id="2147486993" r:id="rId6"/>
    <p:sldLayoutId id="2147486994" r:id="rId7"/>
    <p:sldLayoutId id="2147486995" r:id="rId8"/>
    <p:sldLayoutId id="2147486996" r:id="rId9"/>
    <p:sldLayoutId id="2147486997" r:id="rId10"/>
    <p:sldLayoutId id="2147486998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5384B4A0-F73D-4D75-AB57-7D8ABB85BFF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1272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99" r:id="rId1"/>
    <p:sldLayoutId id="2147487000" r:id="rId2"/>
    <p:sldLayoutId id="2147487001" r:id="rId3"/>
    <p:sldLayoutId id="2147487002" r:id="rId4"/>
    <p:sldLayoutId id="2147487003" r:id="rId5"/>
    <p:sldLayoutId id="2147487004" r:id="rId6"/>
    <p:sldLayoutId id="2147487005" r:id="rId7"/>
    <p:sldLayoutId id="2147487006" r:id="rId8"/>
    <p:sldLayoutId id="2147487007" r:id="rId9"/>
    <p:sldLayoutId id="2147487008" r:id="rId10"/>
    <p:sldLayoutId id="2147487009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5D11FD0A-8A97-4148-8663-1D3B123740F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2296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  <p:sldLayoutId id="2147487013" r:id="rId4"/>
    <p:sldLayoutId id="2147487014" r:id="rId5"/>
    <p:sldLayoutId id="2147487015" r:id="rId6"/>
    <p:sldLayoutId id="2147487016" r:id="rId7"/>
    <p:sldLayoutId id="2147487017" r:id="rId8"/>
    <p:sldLayoutId id="2147487018" r:id="rId9"/>
    <p:sldLayoutId id="2147487019" r:id="rId10"/>
    <p:sldLayoutId id="2147487020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11C8D30-F562-4F42-B1D6-E11E006C3ED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319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0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9" r:id="rId1"/>
    <p:sldLayoutId id="2147487021" r:id="rId2"/>
    <p:sldLayoutId id="2147487022" r:id="rId3"/>
    <p:sldLayoutId id="2147487023" r:id="rId4"/>
    <p:sldLayoutId id="2147487024" r:id="rId5"/>
    <p:sldLayoutId id="2147487025" r:id="rId6"/>
    <p:sldLayoutId id="2147487026" r:id="rId7"/>
    <p:sldLayoutId id="2147487027" r:id="rId8"/>
    <p:sldLayoutId id="2147487028" r:id="rId9"/>
    <p:sldLayoutId id="2147487029" r:id="rId10"/>
    <p:sldLayoutId id="2147487030" r:id="rId11"/>
    <p:sldLayoutId id="2147487031" r:id="rId12"/>
    <p:sldLayoutId id="2147487032" r:id="rId13"/>
  </p:sldLayoutIdLst>
  <p:hf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621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pic>
        <p:nvPicPr>
          <p:cNvPr id="14341" name="Picture 16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7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33" r:id="rId1"/>
    <p:sldLayoutId id="2147487034" r:id="rId2"/>
    <p:sldLayoutId id="2147487035" r:id="rId3"/>
    <p:sldLayoutId id="2147487036" r:id="rId4"/>
    <p:sldLayoutId id="2147487037" r:id="rId5"/>
    <p:sldLayoutId id="2147487038" r:id="rId6"/>
    <p:sldLayoutId id="2147487039" r:id="rId7"/>
    <p:sldLayoutId id="2147487040" r:id="rId8"/>
    <p:sldLayoutId id="2147487041" r:id="rId9"/>
    <p:sldLayoutId id="2147487042" r:id="rId10"/>
    <p:sldLayoutId id="2147487043" r:id="rId11"/>
  </p:sldLayoutIdLst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175" indent="-1588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>
          <a:solidFill>
            <a:schemeClr val="tx1"/>
          </a:solidFill>
          <a:latin typeface="+mn-lt"/>
          <a:cs typeface="+mn-cs"/>
        </a:defRPr>
      </a:lvl2pPr>
      <a:lvl3pPr marL="879475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243013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CD77E261-FD9C-4A26-B010-BB0335E791E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5367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8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60" r:id="rId1"/>
    <p:sldLayoutId id="2147487044" r:id="rId2"/>
    <p:sldLayoutId id="2147487045" r:id="rId3"/>
    <p:sldLayoutId id="2147487046" r:id="rId4"/>
    <p:sldLayoutId id="2147487047" r:id="rId5"/>
    <p:sldLayoutId id="2147487048" r:id="rId6"/>
    <p:sldLayoutId id="2147487049" r:id="rId7"/>
    <p:sldLayoutId id="2147487050" r:id="rId8"/>
    <p:sldLayoutId id="2147487051" r:id="rId9"/>
    <p:sldLayoutId id="2147487052" r:id="rId10"/>
    <p:sldLayoutId id="2147487053" r:id="rId11"/>
    <p:sldLayoutId id="2147487054" r:id="rId12"/>
    <p:sldLayoutId id="2147487055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621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pic>
        <p:nvPicPr>
          <p:cNvPr id="2053" name="Picture 16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8" r:id="rId1"/>
    <p:sldLayoutId id="2147486899" r:id="rId2"/>
    <p:sldLayoutId id="2147486900" r:id="rId3"/>
    <p:sldLayoutId id="2147486901" r:id="rId4"/>
    <p:sldLayoutId id="2147486902" r:id="rId5"/>
    <p:sldLayoutId id="2147486903" r:id="rId6"/>
    <p:sldLayoutId id="2147486904" r:id="rId7"/>
    <p:sldLayoutId id="2147486905" r:id="rId8"/>
    <p:sldLayoutId id="2147486906" r:id="rId9"/>
    <p:sldLayoutId id="2147486907" r:id="rId10"/>
    <p:sldLayoutId id="2147486908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175" indent="-1588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>
          <a:solidFill>
            <a:schemeClr val="tx1"/>
          </a:solidFill>
          <a:latin typeface="+mn-lt"/>
          <a:cs typeface="+mn-cs"/>
        </a:defRPr>
      </a:lvl2pPr>
      <a:lvl3pPr marL="879475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243013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5A7E8503-ADFD-4B77-B250-3486905C4A8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3080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09" r:id="rId1"/>
    <p:sldLayoutId id="2147486910" r:id="rId2"/>
    <p:sldLayoutId id="2147486911" r:id="rId3"/>
    <p:sldLayoutId id="2147486912" r:id="rId4"/>
    <p:sldLayoutId id="2147486913" r:id="rId5"/>
    <p:sldLayoutId id="2147486914" r:id="rId6"/>
    <p:sldLayoutId id="2147486915" r:id="rId7"/>
    <p:sldLayoutId id="2147486916" r:id="rId8"/>
    <p:sldLayoutId id="2147486917" r:id="rId9"/>
    <p:sldLayoutId id="2147486918" r:id="rId10"/>
    <p:sldLayoutId id="2147486919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6046787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562350"/>
            <a:ext cx="6046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2111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132112" name="Rectangle 1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1E990662-6AF0-4BA1-AA50-5E283A73520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4103" name="Picture 17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0" r:id="rId1"/>
    <p:sldLayoutId id="2147486921" r:id="rId2"/>
    <p:sldLayoutId id="2147486922" r:id="rId3"/>
    <p:sldLayoutId id="2147486923" r:id="rId4"/>
    <p:sldLayoutId id="2147486924" r:id="rId5"/>
    <p:sldLayoutId id="2147486925" r:id="rId6"/>
    <p:sldLayoutId id="2147486926" r:id="rId7"/>
    <p:sldLayoutId id="2147486927" r:id="rId8"/>
    <p:sldLayoutId id="2147486928" r:id="rId9"/>
    <p:sldLayoutId id="2147486929" r:id="rId10"/>
    <p:sldLayoutId id="2147486930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1200" b="1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6046787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562350"/>
            <a:ext cx="6046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Line 14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126" name="Picture 16" descr="Pearson_Strap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7" descr="Pearson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1200" b="1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6285FFA7-936F-49F7-8D4C-E8AD35A3CA4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6152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42" r:id="rId1"/>
    <p:sldLayoutId id="2147486943" r:id="rId2"/>
    <p:sldLayoutId id="2147486944" r:id="rId3"/>
    <p:sldLayoutId id="2147486945" r:id="rId4"/>
    <p:sldLayoutId id="2147486946" r:id="rId5"/>
    <p:sldLayoutId id="2147486947" r:id="rId6"/>
    <p:sldLayoutId id="2147486948" r:id="rId7"/>
    <p:sldLayoutId id="2147486949" r:id="rId8"/>
    <p:sldLayoutId id="2147486950" r:id="rId9"/>
    <p:sldLayoutId id="2147486951" r:id="rId10"/>
    <p:sldLayoutId id="2147486952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19E9C7E4-243F-4E20-BF64-3DCA40D3783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6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7" r:id="rId1"/>
    <p:sldLayoutId id="2147486953" r:id="rId2"/>
    <p:sldLayoutId id="2147486954" r:id="rId3"/>
    <p:sldLayoutId id="2147486955" r:id="rId4"/>
    <p:sldLayoutId id="2147486956" r:id="rId5"/>
    <p:sldLayoutId id="2147486957" r:id="rId6"/>
    <p:sldLayoutId id="2147486958" r:id="rId7"/>
    <p:sldLayoutId id="2147486959" r:id="rId8"/>
    <p:sldLayoutId id="2147486960" r:id="rId9"/>
    <p:sldLayoutId id="2147486961" r:id="rId10"/>
    <p:sldLayoutId id="2147486962" r:id="rId11"/>
    <p:sldLayoutId id="2147486963" r:id="rId12"/>
    <p:sldLayoutId id="2147486964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7C28E126-D569-4210-A1BE-C58A58CDC81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8200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65" r:id="rId1"/>
    <p:sldLayoutId id="2147486966" r:id="rId2"/>
    <p:sldLayoutId id="2147486967" r:id="rId3"/>
    <p:sldLayoutId id="2147486968" r:id="rId4"/>
    <p:sldLayoutId id="2147486969" r:id="rId5"/>
    <p:sldLayoutId id="2147486970" r:id="rId6"/>
    <p:sldLayoutId id="2147486971" r:id="rId7"/>
    <p:sldLayoutId id="2147486972" r:id="rId8"/>
    <p:sldLayoutId id="2147486973" r:id="rId9"/>
    <p:sldLayoutId id="2147486974" r:id="rId10"/>
    <p:sldLayoutId id="2147486975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9F44CBF1-7FA5-4D41-B18B-14C3C1F4311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4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8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  <p:sldLayoutId id="2147486986" r:id="rId12"/>
    <p:sldLayoutId id="2147486987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CompTIA Network+ N10-006</a:t>
            </a:r>
            <a:br>
              <a:rPr lang="en-US" dirty="0" smtClean="0"/>
            </a:br>
            <a:r>
              <a:rPr lang="en-US" dirty="0" smtClean="0"/>
              <a:t>Authorized Cert Guide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11</a:t>
            </a:r>
            <a:endParaRPr lang="en-US" altLang="en-US" dirty="0" smtClean="0"/>
          </a:p>
          <a:p>
            <a:r>
              <a:rPr lang="en-US" altLang="en-US" smtClean="0"/>
              <a:t>Network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7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A crimper is used to attach a connector to the end of a cable. This allows you to make your own cables of nonstandard length.</a:t>
            </a:r>
            <a:endParaRPr lang="en-US" sz="2400" b="0" dirty="0"/>
          </a:p>
        </p:txBody>
      </p:sp>
      <p:pic>
        <p:nvPicPr>
          <p:cNvPr id="6" name="Picture 6" descr="11fig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423126">
            <a:off x="4870337" y="2588858"/>
            <a:ext cx="4895827" cy="223224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9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Discharge (ESD) Wrist 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The ESD wrist strap allows static buildup in your body to be discharged into a grounded object instead of into electrical components that could be damaged.</a:t>
            </a:r>
            <a:endParaRPr lang="en-US" sz="2400" b="0" dirty="0"/>
          </a:p>
        </p:txBody>
      </p:sp>
      <p:pic>
        <p:nvPicPr>
          <p:cNvPr id="7" name="Picture 2" descr="https://encrypted-tbn0.google.com/images?q=tbn:ANd9GcSJV-SsRE06_4nMT9h8tv17qNDCXDTHZoRtgqH7RS7g-TLX_D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988840"/>
            <a:ext cx="4053594" cy="356173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7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An environmental monitor sends alerts if the temperature or humidity in a room changes above or below configured thresholds.</a:t>
            </a:r>
            <a:endParaRPr lang="en-US" sz="2400" b="0" dirty="0"/>
          </a:p>
        </p:txBody>
      </p:sp>
      <p:pic>
        <p:nvPicPr>
          <p:cNvPr id="6" name="Picture 8" descr="https://encrypted-tbn3.google.com/images?q=tbn:ANd9GcQpocxpzbndfttC03KN13VLocBbfmwIQHJp6_GhEx3opmymg7i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072" y="180079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10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Loopback Plug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A loopback plug connects the transmit pins (or fibers) to the receive pins (or fiber) to test network interfaces.</a:t>
            </a:r>
            <a:endParaRPr lang="en-US" sz="2400" b="0" dirty="0"/>
          </a:p>
        </p:txBody>
      </p:sp>
      <p:pic>
        <p:nvPicPr>
          <p:cNvPr id="7" name="Content Placeholder 6" descr="11fig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700808"/>
            <a:ext cx="2798928" cy="2580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0.google.com/images?q=tbn:ANd9GcSeFzIdPBDXvxPCMdfOi2Lz_QJ0nC7pjpi1bOBlbFuHF6xM3K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733800"/>
            <a:ext cx="2971800" cy="240030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7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A </a:t>
            </a:r>
            <a:r>
              <a:rPr lang="en-US" sz="2400" b="0" dirty="0" err="1" smtClean="0"/>
              <a:t>multimeter</a:t>
            </a:r>
            <a:r>
              <a:rPr lang="en-US" sz="2400" b="0" dirty="0" smtClean="0"/>
              <a:t> is used with copper cabling to verify continuity (like a cable tester) or that voltage is being applied.</a:t>
            </a:r>
            <a:endParaRPr lang="en-US" sz="2400" b="0" dirty="0"/>
          </a:p>
        </p:txBody>
      </p:sp>
      <p:pic>
        <p:nvPicPr>
          <p:cNvPr id="9" name="Content Placeholder 8" descr="11fig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20" y="1870055"/>
            <a:ext cx="3757468" cy="38924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0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Analyzer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</a:t>
            </a:r>
            <a:r>
              <a:rPr lang="en-US" i="1" dirty="0" smtClean="0"/>
              <a:t>protocol analyzer </a:t>
            </a:r>
            <a:r>
              <a:rPr lang="en-US" b="0" dirty="0" smtClean="0"/>
              <a:t>is also known as a </a:t>
            </a:r>
            <a:r>
              <a:rPr lang="en-US" i="1" dirty="0" smtClean="0"/>
              <a:t>network sniffer</a:t>
            </a:r>
            <a:r>
              <a:rPr lang="en-US" b="0" dirty="0" smtClean="0"/>
              <a:t>.</a:t>
            </a:r>
          </a:p>
          <a:p>
            <a:endParaRPr lang="en-US" b="0" dirty="0" smtClean="0"/>
          </a:p>
          <a:p>
            <a:r>
              <a:rPr lang="en-US" b="0" dirty="0" smtClean="0"/>
              <a:t>Traffic can be captured from the network and then reviewed for problems in the communication between devices.</a:t>
            </a:r>
          </a:p>
          <a:p>
            <a:endParaRPr lang="en-US" b="0" dirty="0"/>
          </a:p>
          <a:p>
            <a:r>
              <a:rPr lang="en-US" b="0" dirty="0" smtClean="0"/>
              <a:t>It can be a standalone device, but it is usually software running on a laptop computer. </a:t>
            </a:r>
            <a:r>
              <a:rPr lang="en-US" i="1" dirty="0" smtClean="0"/>
              <a:t>Wireshark</a:t>
            </a:r>
            <a:r>
              <a:rPr lang="en-US" b="0" dirty="0" smtClean="0"/>
              <a:t> is an example of a protocol analyzer.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9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 </a:t>
            </a:r>
            <a:br>
              <a:rPr lang="en-US" dirty="0" smtClean="0"/>
            </a:br>
            <a:r>
              <a:rPr lang="en-US" dirty="0" smtClean="0"/>
              <a:t>Protocol Analyzer Software</a:t>
            </a:r>
            <a:endParaRPr lang="en-US" dirty="0"/>
          </a:p>
        </p:txBody>
      </p:sp>
      <p:pic>
        <p:nvPicPr>
          <p:cNvPr id="6" name="Picture 6" descr="11fig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538450"/>
            <a:ext cx="6408712" cy="480653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2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Punch-Down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Used to terminate wires on a punch-down block without stripping off the insulation</a:t>
            </a:r>
          </a:p>
        </p:txBody>
      </p:sp>
      <p:pic>
        <p:nvPicPr>
          <p:cNvPr id="6" name="Picture 6" descr="https://encrypted-tbn0.google.com/images?q=tbn:ANd9GcQ4EMo7biJ0tnZDSneoJT-tp93oL7n6Bt9QifbdC5diY5ysLN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3637313">
            <a:off x="5385048" y="2420888"/>
            <a:ext cx="4077590" cy="297679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6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Tester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throughput tester is a network appliance that typically has multiple network interfaces and can generate high volumes of pseudo-random data.</a:t>
            </a:r>
          </a:p>
          <a:p>
            <a:endParaRPr lang="en-US" b="0" dirty="0"/>
          </a:p>
          <a:p>
            <a:r>
              <a:rPr lang="en-US" b="0" dirty="0" smtClean="0"/>
              <a:t>It can be used on prototype networks to observe how the network performs under a heavy load. It can also be used on production networks to determine the actual throughput of the existing network.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1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Tester</a:t>
            </a:r>
            <a:endParaRPr lang="en-US" dirty="0"/>
          </a:p>
        </p:txBody>
      </p:sp>
      <p:pic>
        <p:nvPicPr>
          <p:cNvPr id="4" name="Picture 6" descr="11fig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107" y="2132856"/>
            <a:ext cx="7501743" cy="374441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1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Foundation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801"/>
            <a:ext cx="9109075" cy="4659288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 smtClean="0"/>
              <a:t>Maintenance Tools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Configuration Management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Monitoring Resources and Reports</a:t>
            </a:r>
          </a:p>
          <a:p>
            <a:pPr marL="0" indent="0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 Domain </a:t>
            </a:r>
            <a:r>
              <a:rPr lang="en-US" sz="3200" dirty="0" err="1" smtClean="0"/>
              <a:t>Reflectometer</a:t>
            </a:r>
            <a:r>
              <a:rPr lang="en-US" sz="3200" dirty="0" smtClean="0"/>
              <a:t> /</a:t>
            </a:r>
            <a:br>
              <a:rPr lang="en-US" sz="3200" dirty="0" smtClean="0"/>
            </a:br>
            <a:r>
              <a:rPr lang="en-US" sz="3200" dirty="0" smtClean="0"/>
              <a:t>Optical Time Domain </a:t>
            </a:r>
            <a:r>
              <a:rPr lang="en-US" sz="3200" dirty="0" err="1" smtClean="0"/>
              <a:t>Reflectometer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A </a:t>
            </a:r>
            <a:r>
              <a:rPr lang="en-US" sz="2400" i="1" dirty="0" smtClean="0"/>
              <a:t>time domain </a:t>
            </a:r>
            <a:r>
              <a:rPr lang="en-US" sz="2400" i="1" dirty="0" err="1" smtClean="0"/>
              <a:t>reflectometer</a:t>
            </a:r>
            <a:r>
              <a:rPr lang="en-US" sz="2400" i="1" dirty="0" smtClean="0"/>
              <a:t> </a:t>
            </a:r>
            <a:r>
              <a:rPr lang="en-US" sz="2400" b="0" dirty="0" smtClean="0"/>
              <a:t>(TDR) is used to locate breaks in copper cables and provide an estimate of where the break is.</a:t>
            </a:r>
          </a:p>
          <a:p>
            <a:endParaRPr lang="en-US" sz="2400" b="0" dirty="0"/>
          </a:p>
          <a:p>
            <a:r>
              <a:rPr lang="en-US" sz="2400" b="0" dirty="0" smtClean="0"/>
              <a:t>An </a:t>
            </a:r>
            <a:r>
              <a:rPr lang="en-US" sz="2400" i="1" dirty="0" smtClean="0"/>
              <a:t>optical time domain </a:t>
            </a:r>
            <a:r>
              <a:rPr lang="en-US" sz="2400" i="1" dirty="0" err="1" smtClean="0"/>
              <a:t>reflectometer</a:t>
            </a:r>
            <a:r>
              <a:rPr lang="en-US" sz="2400" i="1" dirty="0" smtClean="0"/>
              <a:t> </a:t>
            </a:r>
            <a:r>
              <a:rPr lang="en-US" sz="2400" b="0" dirty="0" smtClean="0"/>
              <a:t>(OTDR) does the same thing for fiber-optic cables. </a:t>
            </a:r>
            <a:endParaRPr lang="en-US" sz="2400" b="0" dirty="0"/>
          </a:p>
        </p:txBody>
      </p:sp>
      <p:pic>
        <p:nvPicPr>
          <p:cNvPr id="7" name="Content Placeholder 6" descr="11fig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265" y="2549096"/>
            <a:ext cx="4788263" cy="289612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34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Toner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/>
              <a:t>A toner probe allows you to place a </a:t>
            </a:r>
            <a:r>
              <a:rPr lang="en-US" sz="2400" i="1" dirty="0"/>
              <a:t>tone generator </a:t>
            </a:r>
            <a:r>
              <a:rPr lang="en-US" sz="2400" dirty="0"/>
              <a:t> </a:t>
            </a:r>
            <a:r>
              <a:rPr lang="en-US" sz="2400" b="0" dirty="0"/>
              <a:t>at one end of a </a:t>
            </a:r>
            <a:r>
              <a:rPr lang="en-US" sz="2400" b="0" dirty="0" smtClean="0"/>
              <a:t>connection </a:t>
            </a:r>
            <a:r>
              <a:rPr lang="en-US" sz="2400" b="0" dirty="0"/>
              <a:t>and use the </a:t>
            </a:r>
            <a:r>
              <a:rPr lang="en-US" sz="2400" i="1" dirty="0"/>
              <a:t>probe</a:t>
            </a:r>
            <a:r>
              <a:rPr lang="en-US" sz="2400" b="0" dirty="0"/>
              <a:t> on a </a:t>
            </a:r>
            <a:r>
              <a:rPr lang="en-US" sz="2400" b="0" dirty="0" smtClean="0"/>
              <a:t>punch-down </a:t>
            </a:r>
            <a:r>
              <a:rPr lang="en-US" sz="2400" b="0" dirty="0"/>
              <a:t>block to audibly detect </a:t>
            </a:r>
            <a:r>
              <a:rPr lang="en-US" sz="2400" b="0" dirty="0" smtClean="0"/>
              <a:t>to </a:t>
            </a:r>
            <a:r>
              <a:rPr lang="en-US" sz="2400" b="0" dirty="0"/>
              <a:t>which pair of wires the tone generator is connected.</a:t>
            </a:r>
          </a:p>
          <a:p>
            <a:endParaRPr lang="en-US" sz="2400" b="0" dirty="0"/>
          </a:p>
        </p:txBody>
      </p:sp>
      <p:pic>
        <p:nvPicPr>
          <p:cNvPr id="5" name="Picture 8" descr="https://encrypted-tbn3.google.com/images?q=tbn:ANd9GcQSchBdtFR8q4VlL_a6jxsdaAA3lPtfoFpBcq3MqkmkGBL5UpYn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700809"/>
            <a:ext cx="4348460" cy="43484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6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Configuration</a:t>
            </a:r>
            <a:r>
              <a:rPr lang="en-US" i="1" dirty="0" smtClean="0"/>
              <a:t> management </a:t>
            </a:r>
            <a:r>
              <a:rPr lang="en-US" b="0" dirty="0"/>
              <a:t>(CM) focuses on maintaining up-to-date documentation of </a:t>
            </a:r>
            <a:r>
              <a:rPr lang="en-US" b="0" dirty="0" smtClean="0"/>
              <a:t>a network’s </a:t>
            </a:r>
            <a:r>
              <a:rPr lang="en-US" b="0" dirty="0"/>
              <a:t>configuration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 smtClean="0"/>
              <a:t>Procedures in CM include the following: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Asset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err="1" smtClean="0"/>
              <a:t>Baselining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Cable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Change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Network documentation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3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Resources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Examples of monitoring </a:t>
            </a:r>
            <a:r>
              <a:rPr lang="en-US" b="0" dirty="0"/>
              <a:t>resources and reports</a:t>
            </a:r>
            <a:r>
              <a:rPr lang="en-US" b="0" dirty="0" smtClean="0"/>
              <a:t> include the following: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Syslog server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Simple </a:t>
            </a:r>
            <a:r>
              <a:rPr lang="en-US" b="0" dirty="0"/>
              <a:t>Network Management Protocol (SNMP) </a:t>
            </a:r>
            <a:r>
              <a:rPr lang="en-US" b="0" dirty="0" smtClean="0"/>
              <a:t>server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Event </a:t>
            </a:r>
            <a:r>
              <a:rPr lang="en-US" b="0" dirty="0"/>
              <a:t>Viewer </a:t>
            </a:r>
            <a:r>
              <a:rPr lang="en-US" b="0" dirty="0" smtClean="0"/>
              <a:t>logs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Network sniffer packet captures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05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Network Management Protocol (SNMP)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An SNMP manager can send information to (SET), request information from (GET), or receive unsolicited information from managed devices (TRAP), such as routers, switches, and servers.</a:t>
            </a:r>
            <a:endParaRPr lang="en-US" b="0" dirty="0"/>
          </a:p>
        </p:txBody>
      </p:sp>
      <p:pic>
        <p:nvPicPr>
          <p:cNvPr id="5" name="Picture 6" descr="11fig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56" y="3645024"/>
            <a:ext cx="8996832" cy="216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8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SNMPv1 and SNMPv2c use community strings to gain access to a device. If left to the default community strings of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(read-only) or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0" dirty="0" smtClean="0"/>
              <a:t> (read-write), devices could be compromised.</a:t>
            </a:r>
          </a:p>
          <a:p>
            <a:endParaRPr lang="en-US" b="0" dirty="0"/>
          </a:p>
          <a:p>
            <a:r>
              <a:rPr lang="en-US" b="0" dirty="0" smtClean="0"/>
              <a:t>SNMPv3 addressed these weaknesses with three primary security enhancements: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Integrity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Authentication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Encryption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92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SNMPv3 Entities</a:t>
            </a:r>
            <a:endParaRPr lang="en-US" dirty="0"/>
          </a:p>
        </p:txBody>
      </p:sp>
      <p:pic>
        <p:nvPicPr>
          <p:cNvPr id="4" name="Content Placeholder 3" descr="11fig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545" y="1628800"/>
            <a:ext cx="8298698" cy="473772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86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Routers, switches, and servers can send their log information to a common syslog server. This allows administrators to better correlate events.</a:t>
            </a:r>
          </a:p>
          <a:p>
            <a:endParaRPr lang="en-US" b="0" dirty="0"/>
          </a:p>
          <a:p>
            <a:r>
              <a:rPr lang="en-US" b="0" dirty="0" smtClean="0"/>
              <a:t>There are two primary components in a syslog logging solution: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Syslog servers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Syslog clients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51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Syslog Clients</a:t>
            </a:r>
            <a:endParaRPr lang="en-US" dirty="0"/>
          </a:p>
        </p:txBody>
      </p:sp>
      <p:pic>
        <p:nvPicPr>
          <p:cNvPr id="4" name="Picture 6" descr="11fig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1844824"/>
            <a:ext cx="8479062" cy="417646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Syslog Security Levels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197245"/>
              </p:ext>
            </p:extLst>
          </p:nvPr>
        </p:nvGraphicFramePr>
        <p:xfrm>
          <a:off x="395288" y="1762125"/>
          <a:ext cx="9109074" cy="428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336"/>
                <a:gridCol w="1728192"/>
                <a:gridCol w="6207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Emergencies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most severe</a:t>
                      </a:r>
                      <a:r>
                        <a:rPr lang="en-US" sz="1400" baseline="0" dirty="0" smtClean="0"/>
                        <a:t> error conditions, which render the system unusable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Alerts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Conditions</a:t>
                      </a:r>
                      <a:r>
                        <a:rPr lang="en-US" sz="1400" baseline="0" dirty="0" smtClean="0"/>
                        <a:t> requiring immediate attention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Critical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less-severe</a:t>
                      </a:r>
                      <a:r>
                        <a:rPr lang="en-US" sz="1400" baseline="0" dirty="0" smtClean="0"/>
                        <a:t> condition, as compared to alerts, which should be addressed to prevent an interruption of service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</a:t>
                      </a:r>
                      <a:r>
                        <a:rPr lang="en-US" sz="1400" baseline="0" dirty="0" smtClean="0"/>
                        <a:t>s about error conditions within the system </a:t>
                      </a:r>
                      <a:r>
                        <a:rPr lang="en-US" sz="1400" baseline="0" dirty="0" err="1" smtClean="0"/>
                        <a:t>thatdo</a:t>
                      </a:r>
                      <a:r>
                        <a:rPr lang="en-US" sz="1400" baseline="0" dirty="0" smtClean="0"/>
                        <a:t> not render the system unusable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Warnings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Notifications</a:t>
                      </a:r>
                      <a:r>
                        <a:rPr lang="en-US" sz="1400" baseline="0" dirty="0" smtClean="0"/>
                        <a:t> that specific operations failed to complete successfully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Nonerror</a:t>
                      </a:r>
                      <a:r>
                        <a:rPr lang="en-US" sz="1400" dirty="0" smtClean="0"/>
                        <a:t> notifications</a:t>
                      </a:r>
                      <a:r>
                        <a:rPr lang="en-US" sz="1400" baseline="0" dirty="0" smtClean="0"/>
                        <a:t> that alert an administrator about state changes within a system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Detailed</a:t>
                      </a:r>
                      <a:r>
                        <a:rPr lang="en-US" sz="1400" baseline="0" dirty="0" smtClean="0"/>
                        <a:t> information about the normal operation of a system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Debugging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Highly detailed  information</a:t>
                      </a:r>
                      <a:r>
                        <a:rPr lang="en-US" sz="1400" baseline="0" dirty="0" smtClean="0"/>
                        <a:t> (for example, information about individual packets), which is typically used for troubleshooting purposes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28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What are some of the more common tools used to physically maintain </a:t>
            </a:r>
            <a:r>
              <a:rPr lang="en-US" b="0" dirty="0" smtClean="0"/>
              <a:t>a network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r>
              <a:rPr lang="en-US" b="0" dirty="0" smtClean="0"/>
              <a:t>What </a:t>
            </a:r>
            <a:r>
              <a:rPr lang="en-US" b="0" dirty="0"/>
              <a:t>components are involved in configuration management?</a:t>
            </a:r>
          </a:p>
          <a:p>
            <a:endParaRPr lang="en-US" b="0" dirty="0"/>
          </a:p>
          <a:p>
            <a:r>
              <a:rPr lang="en-US" b="0" dirty="0" smtClean="0"/>
              <a:t>What </a:t>
            </a:r>
            <a:r>
              <a:rPr lang="en-US" b="0" dirty="0"/>
              <a:t>sorts of network monitoring tools are available to network </a:t>
            </a:r>
            <a:r>
              <a:rPr lang="en-US" b="0" dirty="0" smtClean="0"/>
              <a:t>administrators, and </a:t>
            </a:r>
            <a:r>
              <a:rPr lang="en-US" b="0" dirty="0"/>
              <a:t>what types of information are included in various logs?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8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Syslog Message</a:t>
            </a:r>
            <a:endParaRPr lang="en-US" dirty="0"/>
          </a:p>
        </p:txBody>
      </p:sp>
      <p:pic>
        <p:nvPicPr>
          <p:cNvPr id="4" name="Picture 6" descr="11fig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268760"/>
            <a:ext cx="5602567" cy="50049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1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operating systems running on network clients and servers can also produce logs. Microsoft Windows provides an </a:t>
            </a:r>
            <a:r>
              <a:rPr lang="en-US" i="1" dirty="0" smtClean="0"/>
              <a:t>Event Viewer </a:t>
            </a:r>
            <a:r>
              <a:rPr lang="en-US" b="0" dirty="0" smtClean="0"/>
              <a:t>application that enables you to view the following log types:</a:t>
            </a:r>
          </a:p>
          <a:p>
            <a:endParaRPr lang="en-US" b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Application logs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Security logs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System logs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4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Log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268760"/>
            <a:ext cx="7272808" cy="51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1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Log</a:t>
            </a:r>
            <a:endParaRPr lang="en-US" dirty="0"/>
          </a:p>
        </p:txBody>
      </p:sp>
      <p:pic>
        <p:nvPicPr>
          <p:cNvPr id="4" name="Picture 6" descr="11fig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340768"/>
            <a:ext cx="6600280" cy="495020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Log</a:t>
            </a:r>
            <a:endParaRPr lang="en-US" dirty="0"/>
          </a:p>
        </p:txBody>
      </p:sp>
      <p:pic>
        <p:nvPicPr>
          <p:cNvPr id="4" name="Picture 6" descr="11fig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268760"/>
            <a:ext cx="6624282" cy="496821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6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95288" y="1484785"/>
            <a:ext cx="9109075" cy="4803304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 smtClean="0"/>
              <a:t>Maintenance Tools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Cable and wiring testers and tools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smtClean="0"/>
              <a:t>Remote-access </a:t>
            </a:r>
            <a:r>
              <a:rPr lang="en-US" b="0" dirty="0" smtClean="0"/>
              <a:t>software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Protocol analyzer software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Environmental monitoring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0" dirty="0" smtClean="0"/>
          </a:p>
          <a:p>
            <a:pPr marL="0" indent="0">
              <a:defRPr/>
            </a:pPr>
            <a:r>
              <a:rPr lang="en-US" sz="2800" dirty="0" smtClean="0"/>
              <a:t>Configuration Management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b="0" dirty="0"/>
          </a:p>
          <a:p>
            <a:pPr marL="0" indent="0">
              <a:defRPr/>
            </a:pPr>
            <a:r>
              <a:rPr lang="en-US" sz="2800" dirty="0" smtClean="0"/>
              <a:t>Monitoring Resources and Reports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SNMP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Syslog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Logs</a:t>
            </a:r>
            <a:endParaRPr lang="en-US" b="0" dirty="0"/>
          </a:p>
          <a:p>
            <a:pPr marL="0" indent="0">
              <a:defRPr/>
            </a:pPr>
            <a:endParaRPr lang="en-US" sz="2800" b="0" dirty="0"/>
          </a:p>
          <a:p>
            <a:pPr marL="0" indent="0"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75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Many network problems can be reduced through proper installation and configuration. Multiple hardware and software tools are available to help diagnose, isolate, and resolve issues. 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6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Bit-Error Rate Tester (BERT)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/>
              <a:t>The bit-error rate tester </a:t>
            </a:r>
            <a:r>
              <a:rPr lang="en-US" sz="2400" b="0" dirty="0" smtClean="0"/>
              <a:t>generates patterns at one end of a link and analyzes the received patterns for errors. </a:t>
            </a:r>
            <a:endParaRPr lang="en-US" sz="2400" b="0" dirty="0"/>
          </a:p>
        </p:txBody>
      </p:sp>
      <p:pic>
        <p:nvPicPr>
          <p:cNvPr id="7" name="Content Placeholder 6" descr="11fig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0808"/>
            <a:ext cx="4571672" cy="345638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8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/>
              <a:t>The butt set is a piece of test equipment typically used by telephone </a:t>
            </a:r>
            <a:r>
              <a:rPr lang="en-US" sz="2400" b="0" dirty="0" smtClean="0"/>
              <a:t>technicians to check for dial tone or verify that a call can be placed from the line. Its usefulness for network technicians is limited.</a:t>
            </a:r>
            <a:endParaRPr lang="en-US" sz="2400" b="0" dirty="0"/>
          </a:p>
          <a:p>
            <a:endParaRPr lang="en-US" sz="2400" b="0" dirty="0"/>
          </a:p>
        </p:txBody>
      </p:sp>
      <p:pic>
        <p:nvPicPr>
          <p:cNvPr id="5" name="Picture 2" descr="https://encrypted-tbn2.google.com/images?q=tbn:ANd9GcQ3ish_2fZajI_1bOKlcSKgmsIBfsYinT52uePxFL1Q6DEnrX9J-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415" y="1886475"/>
            <a:ext cx="4053097" cy="377477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6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Certifier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Used with existing cable to determine its category (Cat 3, Cat 5, Cat 6, and so on) or test data throughput.</a:t>
            </a:r>
            <a:endParaRPr lang="en-US" sz="2400" b="0" dirty="0"/>
          </a:p>
        </p:txBody>
      </p:sp>
      <p:pic>
        <p:nvPicPr>
          <p:cNvPr id="5" name="Content Placeholder 4" descr="https://encrypted-tbn0.google.com/images?q=tbn:ANd9GcR-HxC07tFrVX_CVliZJWkJcBcitzCJ4nkxiVW07ZNMxUk1OhI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844824"/>
            <a:ext cx="4089760" cy="40354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8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Tests the conductors in an Ethernet cable. Verifies continuity for each wire in the cable and the </a:t>
            </a:r>
            <a:r>
              <a:rPr lang="en-US" sz="2400" b="0" dirty="0" err="1" smtClean="0"/>
              <a:t>pinouts</a:t>
            </a:r>
            <a:r>
              <a:rPr lang="en-US" sz="2400" b="0" dirty="0" smtClean="0"/>
              <a:t> of the connectors.</a:t>
            </a:r>
            <a:endParaRPr lang="en-US" sz="2400" b="0" dirty="0"/>
          </a:p>
        </p:txBody>
      </p:sp>
      <p:pic>
        <p:nvPicPr>
          <p:cNvPr id="6" name="Content Placeholder 5" descr="https://encrypted-tbn3.google.com/images?q=tbn:ANd9GcTq9cK5DhYXBRd2baXDQf16QbpByzepEM6Xk8P9R7rOYKz6k2m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916832"/>
            <a:ext cx="3905562" cy="406533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58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/>
              <a:t>Remote connectivity software </a:t>
            </a:r>
            <a:r>
              <a:rPr lang="en-US" sz="2400" b="0" dirty="0" err="1" smtClean="0"/>
              <a:t>enablesyou</a:t>
            </a:r>
            <a:r>
              <a:rPr lang="en-US" sz="2400" b="0" dirty="0" smtClean="0"/>
              <a:t> to access the network via a PC that is located on a remote network.</a:t>
            </a:r>
          </a:p>
          <a:p>
            <a:r>
              <a:rPr lang="en-US" sz="2400" b="0" dirty="0" smtClean="0"/>
              <a:t>Examples of this software include the following: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0" dirty="0" err="1" smtClean="0"/>
              <a:t>RealVNC</a:t>
            </a:r>
            <a:endParaRPr lang="en-US" sz="2400" b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0" dirty="0" smtClean="0"/>
              <a:t>GoToMyPC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0" dirty="0" smtClean="0"/>
              <a:t>Microsoft Remote Desktop Connection</a:t>
            </a:r>
            <a:endParaRPr lang="en-US" sz="2400" b="0" dirty="0"/>
          </a:p>
        </p:txBody>
      </p:sp>
      <p:pic>
        <p:nvPicPr>
          <p:cNvPr id="7" name="Content Placeholder 6" descr="11fig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337" y="2348881"/>
            <a:ext cx="4814248" cy="3240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8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earson_Presentation">
  <a:themeElements>
    <a:clrScheme name="Pearson_Presentation 1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9D1348"/>
      </a:accent1>
      <a:accent2>
        <a:srgbClr val="008B5D"/>
      </a:accent2>
      <a:accent3>
        <a:srgbClr val="FDF9F3"/>
      </a:accent3>
      <a:accent4>
        <a:srgbClr val="000000"/>
      </a:accent4>
      <a:accent5>
        <a:srgbClr val="CCAAB1"/>
      </a:accent5>
      <a:accent6>
        <a:srgbClr val="007D53"/>
      </a:accent6>
      <a:hlink>
        <a:srgbClr val="364395"/>
      </a:hlink>
      <a:folHlink>
        <a:srgbClr val="ED6B06"/>
      </a:folHlink>
    </a:clrScheme>
    <a:fontScheme name="Pearson_Presentatio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earson_Presentation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resentation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_Presentation">
  <a:themeElements>
    <a:clrScheme name="Pearson_Presentatio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Presentatio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Presentatio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resentatio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arson_Key Point">
  <a:themeElements>
    <a:clrScheme name="Pearson_Key Point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Key Poin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Key Point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Key Point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arson_Thank you">
  <a:themeElements>
    <a:clrScheme name="Pearson_Thank you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Thank yo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Thank you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Thank you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Pearson_green</Template>
  <TotalTime>12506</TotalTime>
  <Words>1095</Words>
  <Application>Microsoft Macintosh PowerPoint</Application>
  <PresentationFormat>A4 Paper (210x297 mm)</PresentationFormat>
  <Paragraphs>149</Paragraphs>
  <Slides>35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15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Pearson_green</vt:lpstr>
      <vt:lpstr>Pearson_Presentation</vt:lpstr>
      <vt:lpstr>Pearson_Divider</vt:lpstr>
      <vt:lpstr>Pearson_Key Point</vt:lpstr>
      <vt:lpstr>Pearson_Thank you</vt:lpstr>
      <vt:lpstr>1_Pearson_Divider</vt:lpstr>
      <vt:lpstr>1_Pearson_green</vt:lpstr>
      <vt:lpstr>2_Pearson_Divider</vt:lpstr>
      <vt:lpstr>2_Pearson_green</vt:lpstr>
      <vt:lpstr>3_Pearson_Divider</vt:lpstr>
      <vt:lpstr>4_Pearson_Divider</vt:lpstr>
      <vt:lpstr>5_Pearson_Divider</vt:lpstr>
      <vt:lpstr>Pearson_blue</vt:lpstr>
      <vt:lpstr>1_Pearson_Presentation</vt:lpstr>
      <vt:lpstr>3_Pearson_green</vt:lpstr>
      <vt:lpstr>CompTIA Network+ N10-006 Authorized Cert Guide</vt:lpstr>
      <vt:lpstr>Foundation Topics</vt:lpstr>
      <vt:lpstr>Managing a Network</vt:lpstr>
      <vt:lpstr>Maintenance Tools</vt:lpstr>
      <vt:lpstr>Bit-Error Rate Tester (BERT)</vt:lpstr>
      <vt:lpstr>Butt Set</vt:lpstr>
      <vt:lpstr>Cable Certifier</vt:lpstr>
      <vt:lpstr>Cable Tester</vt:lpstr>
      <vt:lpstr>Connectivity Software</vt:lpstr>
      <vt:lpstr>Crimper</vt:lpstr>
      <vt:lpstr>Electrostatic Discharge (ESD) Wrist Strap</vt:lpstr>
      <vt:lpstr>Environmental Monitor</vt:lpstr>
      <vt:lpstr>Loopback Plug</vt:lpstr>
      <vt:lpstr>Multimeter</vt:lpstr>
      <vt:lpstr>Protocol Analyzer</vt:lpstr>
      <vt:lpstr>Wireshark  Protocol Analyzer Software</vt:lpstr>
      <vt:lpstr>Punch-Down Tool</vt:lpstr>
      <vt:lpstr>Throughput Tester</vt:lpstr>
      <vt:lpstr>Throughput Tester</vt:lpstr>
      <vt:lpstr>Time Domain Reflectometer / Optical Time Domain Reflectometer</vt:lpstr>
      <vt:lpstr>Toner Probe</vt:lpstr>
      <vt:lpstr>Configuration Management</vt:lpstr>
      <vt:lpstr>Monitoring Resources and Reports</vt:lpstr>
      <vt:lpstr>Simple Network Management Protocol (SNMP)</vt:lpstr>
      <vt:lpstr>SNMP</vt:lpstr>
      <vt:lpstr>SNMPv3 Entities</vt:lpstr>
      <vt:lpstr>Syslog</vt:lpstr>
      <vt:lpstr>Sample Syslog Clients</vt:lpstr>
      <vt:lpstr>Syslog Security Levels</vt:lpstr>
      <vt:lpstr>Structure of a Syslog Message</vt:lpstr>
      <vt:lpstr>Logs</vt:lpstr>
      <vt:lpstr>Application Log</vt:lpstr>
      <vt:lpstr>Security Log</vt:lpstr>
      <vt:lpstr>System Log</vt:lpstr>
      <vt:lpstr>Summary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naboznyk@macomb.edu</dc:creator>
  <dc:description>Built by: www.mediasterling.com</dc:description>
  <cp:lastModifiedBy>Keith Cline</cp:lastModifiedBy>
  <cp:revision>383</cp:revision>
  <dcterms:created xsi:type="dcterms:W3CDTF">2015-02-12T11:14:07Z</dcterms:created>
  <dcterms:modified xsi:type="dcterms:W3CDTF">2015-02-12T11:17:07Z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v1.0.1</vt:lpwstr>
  </property>
  <property fmtid="{D5CDD505-2E9C-101B-9397-08002B2CF9AE}" pid="3" name="Owner">
    <vt:lpwstr>Eric Garulay</vt:lpwstr>
  </property>
</Properties>
</file>