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8.xml" ContentType="application/vnd.openxmlformats-officedocument.presentationml.slide+xml"/>
  <Override PartName="/ppt/slideMasters/slideMaster12.xml" ContentType="application/vnd.openxmlformats-officedocument.presentationml.slideMaster+xml"/>
  <Override PartName="/docProps/app.xml" ContentType="application/vnd.openxmlformats-officedocument.extended-properties+xml"/>
  <Override PartName="/ppt/slideMasters/slideMaster1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6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14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Layouts/slideLayout145.xml" ContentType="application/vnd.openxmlformats-officedocument.presentationml.slideLayout+xml"/>
  <Override PartName="/ppt/slideLayouts/slideLayout175.xml" ContentType="application/vnd.openxmlformats-officedocument.presentationml.slideLayout+xml"/>
  <Default Extension="png" ContentType="image/png"/>
  <Override PartName="/ppt/slideLayouts/slideLayout82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56.xml" ContentType="application/vnd.openxmlformats-officedocument.presentationml.slide+xml"/>
  <Override PartName="/docProps/core.xml" ContentType="application/vnd.openxmlformats-package.core-properties+xml"/>
  <Override PartName="/ppt/slideMasters/slideMaster9.xml" ContentType="application/vnd.openxmlformats-officedocument.presentationml.slideMaster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Layouts/slideLayout5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Masters/slideMaster6.xml" ContentType="application/vnd.openxmlformats-officedocument.presentationml.slideMaster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15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5.xml" ContentType="application/vnd.openxmlformats-officedocument.presentationml.slideLayout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docProps/custom.xml" ContentType="application/vnd.openxmlformats-officedocument.custom-properties+xml"/>
  <Override PartName="/ppt/slideMasters/slideMaster14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s/slide44.xml" ContentType="application/vnd.openxmlformats-officedocument.presentationml.slide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s/slide48.xml" ContentType="application/vnd.openxmlformats-officedocument.presentationml.slide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s/slide39.xml" ContentType="application/vnd.openxmlformats-officedocument.presentationml.slide+xml"/>
  <Override PartName="/ppt/slideLayouts/slideLayout120.xml" ContentType="application/vnd.openxmlformats-officedocument.presentationml.slideLayout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1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12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heme/theme1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.xml" ContentType="application/vnd.openxmlformats-officedocument.presentationml.slideLayout+xml"/>
  <Default Extension="emf" ContentType="image/x-emf"/>
  <Override PartName="/ppt/slideLayouts/slideLayout1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15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61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1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1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134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89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11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151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s/slide24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  <p:sldMasterId id="2147483657" r:id="rId2"/>
    <p:sldMasterId id="2147483652" r:id="rId3"/>
    <p:sldMasterId id="2147483654" r:id="rId4"/>
    <p:sldMasterId id="2147483655" r:id="rId5"/>
    <p:sldMasterId id="2147484006" r:id="rId6"/>
    <p:sldMasterId id="2147484018" r:id="rId7"/>
    <p:sldMasterId id="2147484045" r:id="rId8"/>
    <p:sldMasterId id="2147484057" r:id="rId9"/>
    <p:sldMasterId id="2147484599" r:id="rId10"/>
    <p:sldMasterId id="2147484897" r:id="rId11"/>
    <p:sldMasterId id="2147484909" r:id="rId12"/>
    <p:sldMasterId id="2147486121" r:id="rId13"/>
    <p:sldMasterId id="2147486135" r:id="rId14"/>
    <p:sldMasterId id="2147486147" r:id="rId15"/>
  </p:sldMasterIdLst>
  <p:notesMasterIdLst>
    <p:notesMasterId r:id="rId73"/>
  </p:notesMasterIdLst>
  <p:handoutMasterIdLst>
    <p:handoutMasterId r:id="rId74"/>
  </p:handoutMasterIdLst>
  <p:sldIdLst>
    <p:sldId id="371" r:id="rId16"/>
    <p:sldId id="372" r:id="rId17"/>
    <p:sldId id="404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606" r:id="rId27"/>
    <p:sldId id="562" r:id="rId28"/>
    <p:sldId id="563" r:id="rId29"/>
    <p:sldId id="564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2" r:id="rId47"/>
    <p:sldId id="581" r:id="rId48"/>
    <p:sldId id="583" r:id="rId49"/>
    <p:sldId id="584" r:id="rId50"/>
    <p:sldId id="585" r:id="rId51"/>
    <p:sldId id="586" r:id="rId52"/>
    <p:sldId id="588" r:id="rId53"/>
    <p:sldId id="590" r:id="rId54"/>
    <p:sldId id="591" r:id="rId55"/>
    <p:sldId id="592" r:id="rId56"/>
    <p:sldId id="593" r:id="rId57"/>
    <p:sldId id="587" r:id="rId58"/>
    <p:sldId id="594" r:id="rId59"/>
    <p:sldId id="595" r:id="rId60"/>
    <p:sldId id="596" r:id="rId61"/>
    <p:sldId id="601" r:id="rId62"/>
    <p:sldId id="602" r:id="rId63"/>
    <p:sldId id="603" r:id="rId64"/>
    <p:sldId id="604" r:id="rId65"/>
    <p:sldId id="589" r:id="rId66"/>
    <p:sldId id="597" r:id="rId67"/>
    <p:sldId id="598" r:id="rId68"/>
    <p:sldId id="599" r:id="rId69"/>
    <p:sldId id="600" r:id="rId70"/>
    <p:sldId id="605" r:id="rId71"/>
    <p:sldId id="553" r:id="rId72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474">
          <p15:clr>
            <a:srgbClr val="A4A3A4"/>
          </p15:clr>
        </p15:guide>
        <p15:guide id="2" orient="horz" pos="4100">
          <p15:clr>
            <a:srgbClr val="A4A3A4"/>
          </p15:clr>
        </p15:guide>
        <p15:guide id="3" orient="horz" pos="4225">
          <p15:clr>
            <a:srgbClr val="A4A3A4"/>
          </p15:clr>
        </p15:guide>
        <p15:guide id="4" orient="horz" pos="3805">
          <p15:clr>
            <a:srgbClr val="A4A3A4"/>
          </p15:clr>
        </p15:guide>
        <p15:guide id="5" orient="horz" pos="1356">
          <p15:clr>
            <a:srgbClr val="A4A3A4"/>
          </p15:clr>
        </p15:guide>
        <p15:guide id="6" pos="264">
          <p15:clr>
            <a:srgbClr val="A4A3A4"/>
          </p15:clr>
        </p15:guide>
        <p15:guide id="7" pos="4247">
          <p15:clr>
            <a:srgbClr val="A4A3A4"/>
          </p15:clr>
        </p15:guide>
        <p15:guide id="8" pos="2897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364395"/>
    <a:srgbClr val="4A56A0"/>
    <a:srgbClr val="ED6B06"/>
    <a:srgbClr val="008B60"/>
    <a:srgbClr val="5E69AA"/>
    <a:srgbClr val="727BB5"/>
    <a:srgbClr val="AFB4D5"/>
    <a:srgbClr val="9AA1C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213" autoAdjust="0"/>
    <p:restoredTop sz="86957" autoAdjust="0"/>
  </p:normalViewPr>
  <p:slideViewPr>
    <p:cSldViewPr>
      <p:cViewPr varScale="1">
        <p:scale>
          <a:sx n="95" d="100"/>
          <a:sy n="95" d="100"/>
        </p:scale>
        <p:origin x="-480" y="-96"/>
      </p:cViewPr>
      <p:guideLst>
        <p:guide orient="horz" pos="3474"/>
        <p:guide orient="horz" pos="4100"/>
        <p:guide orient="horz" pos="4225"/>
        <p:guide orient="horz" pos="3805"/>
        <p:guide orient="horz" pos="1356"/>
        <p:guide pos="264"/>
        <p:guide pos="4247"/>
        <p:guide pos="2897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32"/>
    </p:cViewPr>
  </p:sorterViewPr>
  <p:notesViewPr>
    <p:cSldViewPr>
      <p:cViewPr>
        <p:scale>
          <a:sx n="66" d="100"/>
          <a:sy n="66" d="100"/>
        </p:scale>
        <p:origin x="-2328" y="3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49.xml"/><Relationship Id="rId60" Type="http://schemas.openxmlformats.org/officeDocument/2006/relationships/slide" Target="slides/slide45.xml"/><Relationship Id="rId39" Type="http://schemas.openxmlformats.org/officeDocument/2006/relationships/slide" Target="slides/slide24.xml"/><Relationship Id="rId70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43" Type="http://schemas.openxmlformats.org/officeDocument/2006/relationships/slide" Target="slides/slide28.xml"/><Relationship Id="rId74" Type="http://schemas.openxmlformats.org/officeDocument/2006/relationships/handoutMaster" Target="handoutMasters/handoutMaster1.xml"/><Relationship Id="rId25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50" Type="http://schemas.openxmlformats.org/officeDocument/2006/relationships/slide" Target="slides/slide35.xml"/><Relationship Id="rId77" Type="http://schemas.openxmlformats.org/officeDocument/2006/relationships/viewProps" Target="viewProps.xml"/><Relationship Id="rId63" Type="http://schemas.openxmlformats.org/officeDocument/2006/relationships/slide" Target="slides/slide48.xml"/><Relationship Id="rId17" Type="http://schemas.openxmlformats.org/officeDocument/2006/relationships/slide" Target="slides/slide2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27" Type="http://schemas.openxmlformats.org/officeDocument/2006/relationships/slide" Target="slides/slide12.xml"/><Relationship Id="rId71" Type="http://schemas.openxmlformats.org/officeDocument/2006/relationships/slide" Target="slides/slide56.xml"/><Relationship Id="rId14" Type="http://schemas.openxmlformats.org/officeDocument/2006/relationships/slideMaster" Target="slideMasters/slideMaster14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3.xml"/><Relationship Id="rId45" Type="http://schemas.openxmlformats.org/officeDocument/2006/relationships/slide" Target="slides/slide30.xml"/><Relationship Id="rId58" Type="http://schemas.openxmlformats.org/officeDocument/2006/relationships/slide" Target="slides/slide43.xml"/><Relationship Id="rId42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6" Type="http://schemas.openxmlformats.org/officeDocument/2006/relationships/slideMaster" Target="slideMasters/slideMaster6.xml"/><Relationship Id="rId49" Type="http://schemas.openxmlformats.org/officeDocument/2006/relationships/slide" Target="slides/slide34.xml"/><Relationship Id="rId44" Type="http://schemas.openxmlformats.org/officeDocument/2006/relationships/slide" Target="slides/slide29.xml"/><Relationship Id="rId69" Type="http://schemas.openxmlformats.org/officeDocument/2006/relationships/slide" Target="slides/slide54.xml"/><Relationship Id="rId19" Type="http://schemas.openxmlformats.org/officeDocument/2006/relationships/slide" Target="slides/slide4.xml"/><Relationship Id="rId38" Type="http://schemas.openxmlformats.org/officeDocument/2006/relationships/slide" Target="slides/slide23.xml"/><Relationship Id="rId20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31.xml"/><Relationship Id="rId57" Type="http://schemas.openxmlformats.org/officeDocument/2006/relationships/slide" Target="slides/slide42.xml"/><Relationship Id="rId59" Type="http://schemas.openxmlformats.org/officeDocument/2006/relationships/slide" Target="slides/slide44.xml"/><Relationship Id="rId35" Type="http://schemas.openxmlformats.org/officeDocument/2006/relationships/slide" Target="slides/slide20.xml"/><Relationship Id="rId51" Type="http://schemas.openxmlformats.org/officeDocument/2006/relationships/slide" Target="slides/slide36.xml"/><Relationship Id="rId55" Type="http://schemas.openxmlformats.org/officeDocument/2006/relationships/slide" Target="slides/slide40.xml"/><Relationship Id="rId31" Type="http://schemas.openxmlformats.org/officeDocument/2006/relationships/slide" Target="slides/slide16.xml"/><Relationship Id="rId34" Type="http://schemas.openxmlformats.org/officeDocument/2006/relationships/slide" Target="slides/slide19.xml"/><Relationship Id="rId40" Type="http://schemas.openxmlformats.org/officeDocument/2006/relationships/slide" Target="slides/slide25.xml"/><Relationship Id="rId62" Type="http://schemas.openxmlformats.org/officeDocument/2006/relationships/slide" Target="slides/slide47.xml"/><Relationship Id="rId66" Type="http://schemas.openxmlformats.org/officeDocument/2006/relationships/slide" Target="slides/slide51.xml"/><Relationship Id="rId36" Type="http://schemas.openxmlformats.org/officeDocument/2006/relationships/slide" Target="slides/slide21.xml"/><Relationship Id="rId7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9.xml"/><Relationship Id="rId47" Type="http://schemas.openxmlformats.org/officeDocument/2006/relationships/slide" Target="slides/slide32.xml"/><Relationship Id="rId56" Type="http://schemas.openxmlformats.org/officeDocument/2006/relationships/slide" Target="slides/slide41.xml"/><Relationship Id="rId48" Type="http://schemas.openxmlformats.org/officeDocument/2006/relationships/slide" Target="slides/slide33.xml"/><Relationship Id="rId75" Type="http://schemas.openxmlformats.org/officeDocument/2006/relationships/printerSettings" Target="printerSettings/printerSettings1.bin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2" Type="http://schemas.openxmlformats.org/officeDocument/2006/relationships/slide" Target="slides/slide37.xml"/><Relationship Id="rId65" Type="http://schemas.openxmlformats.org/officeDocument/2006/relationships/slide" Target="slides/slide50.xml"/><Relationship Id="rId67" Type="http://schemas.openxmlformats.org/officeDocument/2006/relationships/slide" Target="slides/slide52.xml"/><Relationship Id="rId54" Type="http://schemas.openxmlformats.org/officeDocument/2006/relationships/slide" Target="slides/slide39.xml"/><Relationship Id="rId12" Type="http://schemas.openxmlformats.org/officeDocument/2006/relationships/slideMaster" Target="slideMasters/slideMaster12.xml"/><Relationship Id="rId76" Type="http://schemas.openxmlformats.org/officeDocument/2006/relationships/presProps" Target="presProps.xml"/><Relationship Id="rId7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8.xml"/><Relationship Id="rId61" Type="http://schemas.openxmlformats.org/officeDocument/2006/relationships/slide" Target="slides/slide46.xml"/><Relationship Id="rId53" Type="http://schemas.openxmlformats.org/officeDocument/2006/relationships/slide" Target="slides/slide38.xml"/><Relationship Id="rId26" Type="http://schemas.openxmlformats.org/officeDocument/2006/relationships/slide" Target="slides/slide11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68" Type="http://schemas.openxmlformats.org/officeDocument/2006/relationships/slide" Target="slides/slide53.xml"/><Relationship Id="rId29" Type="http://schemas.openxmlformats.org/officeDocument/2006/relationships/slide" Target="slides/slide14.xml"/><Relationship Id="rId16" Type="http://schemas.openxmlformats.org/officeDocument/2006/relationships/slide" Target="slides/slide1.xml"/><Relationship Id="rId33" Type="http://schemas.openxmlformats.org/officeDocument/2006/relationships/slide" Target="slides/slide18.xml"/><Relationship Id="rId41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78" Type="http://schemas.openxmlformats.org/officeDocument/2006/relationships/theme" Target="theme/theme1.xml"/><Relationship Id="rId22" Type="http://schemas.openxmlformats.org/officeDocument/2006/relationships/slide" Target="slides/slide7.xml"/><Relationship Id="rId2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64D9024-19DB-4136-8193-23957E214391}" type="datetimeFigureOut">
              <a:rPr lang="en-US"/>
              <a:pPr>
                <a:defRPr/>
              </a:pPr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64DFB26-9AD0-4AB0-B1B4-66F583A7E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439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6288" y="765175"/>
            <a:ext cx="5546725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B55835-5D87-4DEA-858E-C651184CB4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432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Confidentiality – implies keeping the data private</a:t>
            </a:r>
          </a:p>
          <a:p>
            <a:r>
              <a:rPr lang="en-US" dirty="0" smtClean="0"/>
              <a:t>Integrity – ensures that data has not been modified in transit</a:t>
            </a:r>
          </a:p>
          <a:p>
            <a:r>
              <a:rPr lang="en-US" dirty="0" smtClean="0"/>
              <a:t>Availability – means that the data is accessible when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55835-5D87-4DEA-858E-C651184CB42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1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 traffic for Telnet Session A is permitted because</a:t>
            </a:r>
            <a:r>
              <a:rPr lang="en-US" baseline="0" dirty="0" smtClean="0"/>
              <a:t> it originated from inside the LAN. Telnet Session B traffic is denied because it originated from outside the LAN without permission.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55835-5D87-4DEA-858E-C651184CB42A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255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5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5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5" Type="http://schemas.openxmlformats.org/officeDocument/2006/relationships/image" Target="../media/image4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5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emf"/><Relationship Id="rId5" Type="http://schemas.openxmlformats.org/officeDocument/2006/relationships/image" Target="../media/image4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lways_Learning_Text_Gree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00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463E-C17A-4997-9185-5EBF53645C7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030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0DCE5-4F03-4095-B247-6D662A5536D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1240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D93F8-4399-4B2F-A388-CFE7B7397EC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1944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B06A5-E0F3-46A4-82C0-BBF69E3E16E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0348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BCC3-C65C-41E8-A834-089A1425037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20020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1546225"/>
            <a:ext cx="44783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3884613"/>
            <a:ext cx="447833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19649-3FCB-4C53-838B-E8508AA68E7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31191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99142-15B3-46F9-9DDA-F096E31E597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681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9C1A-F863-4324-9CC8-1166D2A388C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7306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977D-11E2-40B2-875A-4780FEA1478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16381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1CD3-A47C-4313-B0DF-8CE350F3306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15261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A38D-06E8-4E3D-ADD3-47E6F0F372C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02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1BA8-0A61-40E9-9E6F-C07BF29DCB0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9317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0028-2D98-40AE-B539-C36DDAB6C08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03857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9293E-C208-4F5A-AD2F-D3039004847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43855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EB82-6D60-499E-A426-EB602C6A18C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33827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B6BB-C452-4C45-A282-26DA9D7364E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2071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1885-338C-489E-84F3-F638E4D7B1D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97286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7FFC4-523B-4195-9D92-066A237BF9B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9358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5C66-5F47-4181-B854-830CDD15956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95438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AF4DD-5296-4A53-BBB7-63A417EA5A6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21140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45D9D-F870-48FD-B0D3-1A781070D92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2318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8DCF-3AC3-4995-8DF5-B32D5EC97DD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09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1546225"/>
            <a:ext cx="44783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3884613"/>
            <a:ext cx="447833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B802-4663-42CC-9B7D-AF030FE0C9E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5122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2CF19-4BE3-4272-A1E7-5D9E714DB40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93526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2ABF6-160D-492C-A007-A5528E76996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72329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7D8F-A523-466F-BE57-701C0DC1E02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5857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3BFC-409C-48AA-AC92-D3561A73771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4206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6463-10C4-48FA-84AC-6A8D0C1C0C0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70726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0A753-0CB0-4E75-B4C9-01F8EE5F9D2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51106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D23B-9935-482B-A39D-D22029C77B0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6444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C9ED-DAF7-46A2-90D3-8B6E0F61C54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40715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09DA-72D7-4F8F-B4CF-D03917530C9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6628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70997-C678-419D-AC0A-71A3FACB4BB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335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5B8A-74AB-426B-9354-450D7AE6960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32720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62914-080A-4895-B568-4ADA2003E0D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59984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8917F-9579-49B3-89B0-39F9D6B0E45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80051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38E8-CFD8-4C4D-B3E8-46F4EFFC644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4628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4C708-05F4-40B8-82F1-636EC0BB9FE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06176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4B98-547F-45BD-AE18-E6312FCF2E7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26248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CE07C-CA4D-48F7-90A3-28CEBAC6457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389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F8BF-19A1-4A5A-BB0D-8C0DC17FAE8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8961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BBBD-E765-4D08-B7D2-EFD77F98804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45757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EA8B-EEF8-44AD-8651-9F493F02C3F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95635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Always_Learning_Text_Blue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240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1511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2FDC-DF5F-415F-85A4-9B000891460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78569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72CC-C5E4-42BC-88AA-B05A2195421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8088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2868A-CDAF-4FC7-9649-1F06FB77B9B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71133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9A26-2978-40A3-9F10-B67648D856D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46661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5B16-1CEF-434E-9A73-34EDED8CF8E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97740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026DC-EAD0-417E-8E0C-3F68EE643E7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408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EFA68-AD19-4DF0-99BB-7A55E48CF22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8427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6D45-B205-48AC-A31A-3CCD84F4C93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9937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E90C0-E0BD-4B7E-A4FD-F85D9D48F9B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9578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7942-AADD-44DE-8243-BC5F8886700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732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14348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1546225"/>
            <a:ext cx="44783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3884613"/>
            <a:ext cx="447833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A9B0-1C7E-4EA3-9578-075807F28DC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9352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8D8E0-83AC-47E9-BB26-C9399BE3A1C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71233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25283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12831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98196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621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7621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08253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90373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81009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0263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060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40729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82336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6908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73118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lways_Learning_Text_Gree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21013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06BB4-E175-4821-8917-4DDF8A58D4A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14711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FFDD-5191-41F7-9711-3447CA52FEF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8491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D5793-50C9-4FDE-8BBE-CCA2DCA578D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65340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E91E-D3F2-4732-AEE1-FE73A358633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18058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BEE2-0CB4-4A25-8FA5-55EDBB0F4FA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6528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3A8DB-E08A-4CDD-B124-89D071016ED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552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621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7621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54913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E0549-E7ED-4669-80CA-9C030A4711A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0116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67BE-54A2-49B8-BB00-A1236C0E68B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14776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11A3F-2A08-42BF-8D45-F7097ECD6FF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66481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DFE8-2A35-44D5-A0B5-9EB4D1724F8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88264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1546225"/>
            <a:ext cx="44783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3884613"/>
            <a:ext cx="447833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99A7-DFE9-4DC2-B571-1E1799D1333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81549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3DFE-A7E7-4921-9DCD-4F9EFABAC4E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323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96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238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BB36-29BE-461C-B6C2-CC3E92FDE79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983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5029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7451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873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6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8998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23CC-8C06-4720-8071-DCA63F0F9F2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7135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40FD-447D-4E1C-956E-5967B79912B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3490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769B3-E3DA-4B93-AAD1-148DD4B9328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544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014A-5954-4304-B70D-30215CA13D6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547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851E3-0B70-4014-ABFF-2307FA937BE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437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45E98-7D6A-4F53-AE7E-E54FB417337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5348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8CC7-4A5D-446A-8BE6-9A6B2E07610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9595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5753-8114-40F5-88AC-989BFFFA417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447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9CF5-50F4-4585-B70C-DB953E2393E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9836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02882-A379-40DA-9F53-116B9563776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0413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96D9-3BC6-4CD3-AB6C-0281E4C3E19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8706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B84FA-A154-4AE4-B65F-6C98BE6C97E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0212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4FCD-F285-49CC-9BB5-58A90FFCFA4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12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FFE7D-BE36-49A0-B267-214DEE3E164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4499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B6B1-6851-4CC2-A1F8-3BD31613CBD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841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3562350"/>
            <a:ext cx="2946400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088" y="3562350"/>
            <a:ext cx="2947987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BBCA-02FC-4828-9FBA-0968A7B76C5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99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191C-D90C-4304-890E-765966398E5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6360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D180-089F-4B00-8E28-7B15D20FEB9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3892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07D2-DB9F-4E3D-A5C2-1191370F088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230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6207-7481-464A-ACCA-C6EFA553C42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0735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F720-133D-44B4-AC7C-ED675A4DEF4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031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8F040-37A3-4F2D-8968-6AC95BC91AD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363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1A84-6FAA-49D5-9C5A-0723CCF969A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661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30775" y="395288"/>
            <a:ext cx="1511300" cy="5722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4383087" cy="5722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7AEC-7AC2-4E95-A58E-ADD51F84629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032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0447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181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12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C778-0B18-497A-B835-D7BAECD07F8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718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3562350"/>
            <a:ext cx="2946400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088" y="3562350"/>
            <a:ext cx="2947987" cy="255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6765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9492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437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267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043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604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0984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30775" y="395288"/>
            <a:ext cx="1511300" cy="5722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4383087" cy="5722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5359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B7F5-F182-44F1-9DD6-ED319CCE349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2324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47EA-68F0-489A-927B-6F016DC5321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960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8EE5B-25BD-4C7C-A921-8E220538BAC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6996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2FEE-A614-4690-AFA5-6D000EFAF4F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4796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78EB-C2CB-4401-8D77-C2CD886BEE5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57798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84F8-1A13-4224-8726-BFB8CDC13F2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4288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8119C-C0A8-4E8B-994A-633C85DE974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8620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00CE-408B-4BB0-A8B4-E820DDF3D9C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332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C6BA-BC00-4D95-AD3A-5B923BBA229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837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2F57-5A25-47A1-860D-A134DAF6E38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9346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B94F-C264-4AF2-B4BF-6B256461A77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31749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78E60-3455-41CA-8036-1A59ABE2B45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81708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lways_Learning_Text_Gree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133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2C243-18D3-41C2-BB05-332CA834798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7611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E16C-0452-4BD5-A674-243749540D5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48017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27218-ED1B-40FF-9DF8-690FB7110EF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38320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EF03-DA55-441B-915D-58B44ECF42D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251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11C6-22F6-4A9B-8762-C6CB488CB39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173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40FA-02D8-4F41-A102-DD039E72F45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522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254B6-40CD-48D7-B59B-9F141003DBA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25115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A9875-E6A6-48C1-A082-4F1AEDF1427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367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9F60F-F809-458D-96B2-4E306487258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1627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7BFD-D875-4989-8C27-71D209FC984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50809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395288"/>
            <a:ext cx="2276475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95288"/>
            <a:ext cx="66802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1C90-F3AF-4B39-99F7-709FD3DE431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34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43BD-FC18-41CC-84E1-B410E576507B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99669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1546225"/>
            <a:ext cx="44783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6025" y="3884613"/>
            <a:ext cx="447833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CB66-C691-4745-8D3C-2852E343A57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66108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9109075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7ACE0-375A-4A2A-9726-5E7AAA4C0E3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4452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1CE4-C5AD-4851-9AA6-05FA5834122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37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1C262-D5CB-4A46-907F-AB907B44445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60409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F172-84B6-4574-873A-8A248419089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89690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8475" y="-113241138"/>
            <a:ext cx="1363663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4538" y="-113241138"/>
            <a:ext cx="1363662" cy="120015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FB62-EDA8-4874-80EA-4D6B293F378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4817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B63E-D39C-434E-9E18-8FA0B72B6646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67541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A232-0361-4B72-821F-45307C369F5A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2932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8417-E1EC-44BE-93D0-295F82042A2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6312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A7C1-E37A-4350-BEE4-9839436FFA2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026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EB9B-EEF3-44C3-A11E-FE0F7E80C9B3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3198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7F3B9-7030-41FB-8D3B-0357935BBCE5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52986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5C2A-15F2-4C16-805F-ADE01F2D589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008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-113241138"/>
            <a:ext cx="2332037" cy="120015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-113241138"/>
            <a:ext cx="6848475" cy="120015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A6CE-5560-471D-BC00-50CD152481E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6513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earson_Bound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496050"/>
            <a:ext cx="12890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13" descr="Pearson_Strap_Bound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Always_Learning_Text_Green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332038"/>
            <a:ext cx="71612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62578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5E1A0-F480-4AC2-80B8-71259465621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28224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4E79-B157-40A1-B18B-6E68402612F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52059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46225"/>
            <a:ext cx="44783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546225"/>
            <a:ext cx="44783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C217-E5F8-4CE0-8181-E24FB9C4C131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14223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8B62-2D59-4157-9B60-AC1548A5793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01404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EB2FB-7F9C-420C-BC91-2F991BA54A57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8116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D8BED-CFB1-43AF-AE1C-CC004C9F347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701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3.xml"/><Relationship Id="rId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1.emf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emf"/><Relationship Id="rId4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5.xml"/><Relationship Id="rId4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7.xml"/><Relationship Id="rId15" Type="http://schemas.openxmlformats.org/officeDocument/2006/relationships/image" Target="../media/image1.emf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emf"/><Relationship Id="rId4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emf"/><Relationship Id="rId4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emf"/><Relationship Id="rId10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14" Type="http://schemas.openxmlformats.org/officeDocument/2006/relationships/theme" Target="../theme/theme7.xml"/><Relationship Id="rId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.emf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9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14" Type="http://schemas.openxmlformats.org/officeDocument/2006/relationships/theme" Target="../theme/theme9.xml"/><Relationship Id="rId4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.emf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9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462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C88B09F5-7954-4C26-B164-EA7294F7A89E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031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19" descr="Pearson_Bound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6" r:id="rId1"/>
    <p:sldLayoutId id="2147486886" r:id="rId2"/>
    <p:sldLayoutId id="2147486887" r:id="rId3"/>
    <p:sldLayoutId id="2147486888" r:id="rId4"/>
    <p:sldLayoutId id="2147486889" r:id="rId5"/>
    <p:sldLayoutId id="2147486890" r:id="rId6"/>
    <p:sldLayoutId id="2147486891" r:id="rId7"/>
    <p:sldLayoutId id="2147486892" r:id="rId8"/>
    <p:sldLayoutId id="2147486893" r:id="rId9"/>
    <p:sldLayoutId id="2147486894" r:id="rId10"/>
    <p:sldLayoutId id="2147486895" r:id="rId11"/>
    <p:sldLayoutId id="2147486896" r:id="rId12"/>
    <p:sldLayoutId id="2147486897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96649A62-4B64-4C7B-8373-9DE964D9A86F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10248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88" r:id="rId1"/>
    <p:sldLayoutId id="2147486989" r:id="rId2"/>
    <p:sldLayoutId id="2147486990" r:id="rId3"/>
    <p:sldLayoutId id="2147486991" r:id="rId4"/>
    <p:sldLayoutId id="2147486992" r:id="rId5"/>
    <p:sldLayoutId id="2147486993" r:id="rId6"/>
    <p:sldLayoutId id="2147486994" r:id="rId7"/>
    <p:sldLayoutId id="2147486995" r:id="rId8"/>
    <p:sldLayoutId id="2147486996" r:id="rId9"/>
    <p:sldLayoutId id="2147486997" r:id="rId10"/>
    <p:sldLayoutId id="2147486998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5384B4A0-F73D-4D75-AB57-7D8ABB85BFF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11272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99" r:id="rId1"/>
    <p:sldLayoutId id="2147487000" r:id="rId2"/>
    <p:sldLayoutId id="2147487001" r:id="rId3"/>
    <p:sldLayoutId id="2147487002" r:id="rId4"/>
    <p:sldLayoutId id="2147487003" r:id="rId5"/>
    <p:sldLayoutId id="2147487004" r:id="rId6"/>
    <p:sldLayoutId id="2147487005" r:id="rId7"/>
    <p:sldLayoutId id="2147487006" r:id="rId8"/>
    <p:sldLayoutId id="2147487007" r:id="rId9"/>
    <p:sldLayoutId id="2147487008" r:id="rId10"/>
    <p:sldLayoutId id="2147487009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5D11FD0A-8A97-4148-8663-1D3B123740F8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12296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10" r:id="rId1"/>
    <p:sldLayoutId id="2147487011" r:id="rId2"/>
    <p:sldLayoutId id="2147487012" r:id="rId3"/>
    <p:sldLayoutId id="2147487013" r:id="rId4"/>
    <p:sldLayoutId id="2147487014" r:id="rId5"/>
    <p:sldLayoutId id="2147487015" r:id="rId6"/>
    <p:sldLayoutId id="2147487016" r:id="rId7"/>
    <p:sldLayoutId id="2147487017" r:id="rId8"/>
    <p:sldLayoutId id="2147487018" r:id="rId9"/>
    <p:sldLayoutId id="2147487019" r:id="rId10"/>
    <p:sldLayoutId id="2147487020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462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runs here  l  00/00/00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11C8D30-F562-4F42-B1D6-E11E006C3ED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3319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0" name="Picture 19" descr="Pearson_Bound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9" r:id="rId1"/>
    <p:sldLayoutId id="2147487021" r:id="rId2"/>
    <p:sldLayoutId id="2147487022" r:id="rId3"/>
    <p:sldLayoutId id="2147487023" r:id="rId4"/>
    <p:sldLayoutId id="2147487024" r:id="rId5"/>
    <p:sldLayoutId id="2147487025" r:id="rId6"/>
    <p:sldLayoutId id="2147487026" r:id="rId7"/>
    <p:sldLayoutId id="2147487027" r:id="rId8"/>
    <p:sldLayoutId id="2147487028" r:id="rId9"/>
    <p:sldLayoutId id="2147487029" r:id="rId10"/>
    <p:sldLayoutId id="2147487030" r:id="rId11"/>
    <p:sldLayoutId id="2147487031" r:id="rId12"/>
    <p:sldLayoutId id="2147487032" r:id="rId13"/>
  </p:sldLayoutIdLst>
  <p:hf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621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pic>
        <p:nvPicPr>
          <p:cNvPr id="14341" name="Picture 16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7" descr="Pearson_Strap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33" r:id="rId1"/>
    <p:sldLayoutId id="2147487034" r:id="rId2"/>
    <p:sldLayoutId id="2147487035" r:id="rId3"/>
    <p:sldLayoutId id="2147487036" r:id="rId4"/>
    <p:sldLayoutId id="2147487037" r:id="rId5"/>
    <p:sldLayoutId id="2147487038" r:id="rId6"/>
    <p:sldLayoutId id="2147487039" r:id="rId7"/>
    <p:sldLayoutId id="2147487040" r:id="rId8"/>
    <p:sldLayoutId id="2147487041" r:id="rId9"/>
    <p:sldLayoutId id="2147487042" r:id="rId10"/>
    <p:sldLayoutId id="2147487043" r:id="rId11"/>
  </p:sldLayoutIdLst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3175" indent="-1588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>
          <a:solidFill>
            <a:schemeClr val="tx1"/>
          </a:solidFill>
          <a:latin typeface="+mn-lt"/>
          <a:cs typeface="+mn-cs"/>
        </a:defRPr>
      </a:lvl2pPr>
      <a:lvl3pPr marL="879475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1243013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462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CD77E261-FD9C-4A26-B010-BB0335E791E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15367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8" name="Picture 19" descr="Pearson_Bound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60" r:id="rId1"/>
    <p:sldLayoutId id="2147487044" r:id="rId2"/>
    <p:sldLayoutId id="2147487045" r:id="rId3"/>
    <p:sldLayoutId id="2147487046" r:id="rId4"/>
    <p:sldLayoutId id="2147487047" r:id="rId5"/>
    <p:sldLayoutId id="2147487048" r:id="rId6"/>
    <p:sldLayoutId id="2147487049" r:id="rId7"/>
    <p:sldLayoutId id="2147487050" r:id="rId8"/>
    <p:sldLayoutId id="2147487051" r:id="rId9"/>
    <p:sldLayoutId id="2147487052" r:id="rId10"/>
    <p:sldLayoutId id="2147487053" r:id="rId11"/>
    <p:sldLayoutId id="2147487054" r:id="rId12"/>
    <p:sldLayoutId id="2147487055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621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pic>
        <p:nvPicPr>
          <p:cNvPr id="2053" name="Picture 16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" descr="Pearson_Strap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98" r:id="rId1"/>
    <p:sldLayoutId id="2147486899" r:id="rId2"/>
    <p:sldLayoutId id="2147486900" r:id="rId3"/>
    <p:sldLayoutId id="2147486901" r:id="rId4"/>
    <p:sldLayoutId id="2147486902" r:id="rId5"/>
    <p:sldLayoutId id="2147486903" r:id="rId6"/>
    <p:sldLayoutId id="2147486904" r:id="rId7"/>
    <p:sldLayoutId id="2147486905" r:id="rId8"/>
    <p:sldLayoutId id="2147486906" r:id="rId9"/>
    <p:sldLayoutId id="2147486907" r:id="rId10"/>
    <p:sldLayoutId id="2147486908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3175" indent="-1588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>
          <a:solidFill>
            <a:schemeClr val="tx1"/>
          </a:solidFill>
          <a:latin typeface="+mn-lt"/>
          <a:cs typeface="+mn-cs"/>
        </a:defRPr>
      </a:lvl2pPr>
      <a:lvl3pPr marL="879475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1243013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5A7E8503-ADFD-4B77-B250-3486905C4A89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3080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09" r:id="rId1"/>
    <p:sldLayoutId id="2147486910" r:id="rId2"/>
    <p:sldLayoutId id="2147486911" r:id="rId3"/>
    <p:sldLayoutId id="2147486912" r:id="rId4"/>
    <p:sldLayoutId id="2147486913" r:id="rId5"/>
    <p:sldLayoutId id="2147486914" r:id="rId6"/>
    <p:sldLayoutId id="2147486915" r:id="rId7"/>
    <p:sldLayoutId id="2147486916" r:id="rId8"/>
    <p:sldLayoutId id="2147486917" r:id="rId9"/>
    <p:sldLayoutId id="2147486918" r:id="rId10"/>
    <p:sldLayoutId id="2147486919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6046787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3562350"/>
            <a:ext cx="604678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2111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132112" name="Rectangle 1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1E990662-6AF0-4BA1-AA50-5E283A73520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4103" name="Picture 17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0" r:id="rId1"/>
    <p:sldLayoutId id="2147486921" r:id="rId2"/>
    <p:sldLayoutId id="2147486922" r:id="rId3"/>
    <p:sldLayoutId id="2147486923" r:id="rId4"/>
    <p:sldLayoutId id="2147486924" r:id="rId5"/>
    <p:sldLayoutId id="2147486925" r:id="rId6"/>
    <p:sldLayoutId id="2147486926" r:id="rId7"/>
    <p:sldLayoutId id="2147486927" r:id="rId8"/>
    <p:sldLayoutId id="2147486928" r:id="rId9"/>
    <p:sldLayoutId id="2147486929" r:id="rId10"/>
    <p:sldLayoutId id="2147486930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1200" b="1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6046787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3562350"/>
            <a:ext cx="6046787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4" name="Line 14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15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126" name="Picture 16" descr="Pearson_Strap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7" descr="Pearson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31" r:id="rId1"/>
    <p:sldLayoutId id="2147486932" r:id="rId2"/>
    <p:sldLayoutId id="2147486933" r:id="rId3"/>
    <p:sldLayoutId id="2147486934" r:id="rId4"/>
    <p:sldLayoutId id="2147486935" r:id="rId5"/>
    <p:sldLayoutId id="2147486936" r:id="rId6"/>
    <p:sldLayoutId id="2147486937" r:id="rId7"/>
    <p:sldLayoutId id="2147486938" r:id="rId8"/>
    <p:sldLayoutId id="2147486939" r:id="rId9"/>
    <p:sldLayoutId id="2147486940" r:id="rId10"/>
    <p:sldLayoutId id="2147486941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1200" b="1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6285FFA7-936F-49F7-8D4C-E8AD35A3CA4C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6152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42" r:id="rId1"/>
    <p:sldLayoutId id="2147486943" r:id="rId2"/>
    <p:sldLayoutId id="2147486944" r:id="rId3"/>
    <p:sldLayoutId id="2147486945" r:id="rId4"/>
    <p:sldLayoutId id="2147486946" r:id="rId5"/>
    <p:sldLayoutId id="2147486947" r:id="rId6"/>
    <p:sldLayoutId id="2147486948" r:id="rId7"/>
    <p:sldLayoutId id="2147486949" r:id="rId8"/>
    <p:sldLayoutId id="2147486950" r:id="rId9"/>
    <p:sldLayoutId id="2147486951" r:id="rId10"/>
    <p:sldLayoutId id="2147486952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462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19E9C7E4-243F-4E20-BF64-3DCA40D3783D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7175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6" name="Picture 19" descr="Pearson_Bound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7" r:id="rId1"/>
    <p:sldLayoutId id="2147486953" r:id="rId2"/>
    <p:sldLayoutId id="2147486954" r:id="rId3"/>
    <p:sldLayoutId id="2147486955" r:id="rId4"/>
    <p:sldLayoutId id="2147486956" r:id="rId5"/>
    <p:sldLayoutId id="2147486957" r:id="rId6"/>
    <p:sldLayoutId id="2147486958" r:id="rId7"/>
    <p:sldLayoutId id="2147486959" r:id="rId8"/>
    <p:sldLayoutId id="2147486960" r:id="rId9"/>
    <p:sldLayoutId id="2147486961" r:id="rId10"/>
    <p:sldLayoutId id="2147486962" r:id="rId11"/>
    <p:sldLayoutId id="2147486963" r:id="rId12"/>
    <p:sldLayoutId id="2147486964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0" y="6397625"/>
            <a:ext cx="99075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8475" y="-113241138"/>
            <a:ext cx="2879725" cy="1200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5861" name="Rectangle 2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7C28E126-D569-4210-A1BE-C58A58CDC812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pic>
        <p:nvPicPr>
          <p:cNvPr id="8200" name="Picture 2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65" r:id="rId1"/>
    <p:sldLayoutId id="2147486966" r:id="rId2"/>
    <p:sldLayoutId id="2147486967" r:id="rId3"/>
    <p:sldLayoutId id="2147486968" r:id="rId4"/>
    <p:sldLayoutId id="2147486969" r:id="rId5"/>
    <p:sldLayoutId id="2147486970" r:id="rId6"/>
    <p:sldLayoutId id="2147486971" r:id="rId7"/>
    <p:sldLayoutId id="2147486972" r:id="rId8"/>
    <p:sldLayoutId id="2147486973" r:id="rId9"/>
    <p:sldLayoutId id="2147486974" r:id="rId10"/>
    <p:sldLayoutId id="2147486975" r:id="rId11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bg2"/>
          </a:solidFill>
          <a:latin typeface="Verdana" pitchFamily="34" charset="0"/>
          <a:cs typeface="Arial" charset="0"/>
        </a:defRPr>
      </a:lvl9pPr>
    </p:titleStyle>
    <p:bodyStyle>
      <a:lvl1pPr marL="161925" indent="-161925" algn="r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defRPr sz="315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174625" algn="l" rtl="0" eaLnBrk="0" fontAlgn="base" hangingPunct="0"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16510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12800" indent="-184150" algn="l" rtl="0" eaLnBrk="0" fontAlgn="base" hangingPunct="0"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gray">
          <a:xfrm>
            <a:off x="0" y="6397625"/>
            <a:ext cx="9907588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95288"/>
            <a:ext cx="91090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46225"/>
            <a:ext cx="91090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49275" y="6546850"/>
            <a:ext cx="53990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Team Taub Marketing - Jan 2013</a:t>
            </a: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90513" y="6546850"/>
            <a:ext cx="3603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FBF5EA"/>
                </a:solidFill>
                <a:cs typeface="Arial" charset="0"/>
              </a:defRPr>
            </a:lvl1pPr>
          </a:lstStyle>
          <a:p>
            <a:pPr>
              <a:defRPr/>
            </a:pPr>
            <a:fld id="{9F44CBF1-7FA5-4D41-B18B-14C3C1F43110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gray">
          <a:xfrm>
            <a:off x="0" y="6397625"/>
            <a:ext cx="9901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4" name="Picture 19" descr="Pearson_Bound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8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  <p:sldLayoutId id="2147486986" r:id="rId12"/>
    <p:sldLayoutId id="2147486987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66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722313" indent="-17938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5pPr>
      <a:lvl6pPr marL="11795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16367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0939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2551113" indent="-17938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15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CompTIA Network+ N10-006</a:t>
            </a:r>
            <a:br>
              <a:rPr lang="en-US" dirty="0" smtClean="0"/>
            </a:br>
            <a:r>
              <a:rPr lang="en-US" dirty="0" smtClean="0"/>
              <a:t>Authorized Cert Guide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Chapter </a:t>
            </a:r>
            <a:r>
              <a:rPr lang="en-US" altLang="en-US" dirty="0" smtClean="0"/>
              <a:t>12</a:t>
            </a:r>
            <a:endParaRPr lang="en-US" altLang="en-US" dirty="0" smtClean="0"/>
          </a:p>
          <a:p>
            <a:r>
              <a:rPr lang="en-US" altLang="en-US" smtClean="0"/>
              <a:t>Network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7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Data </a:t>
            </a:r>
            <a:r>
              <a:rPr lang="en-US" i="1" dirty="0" smtClean="0"/>
              <a:t>integrity </a:t>
            </a:r>
            <a:r>
              <a:rPr lang="en-US" b="0" dirty="0" smtClean="0"/>
              <a:t>ensures that data has not been modified in transit. It might also verify the source originating the traffic.</a:t>
            </a:r>
          </a:p>
          <a:p>
            <a:endParaRPr lang="en-US" b="0" dirty="0"/>
          </a:p>
          <a:p>
            <a:r>
              <a:rPr lang="en-US" b="0" dirty="0" smtClean="0"/>
              <a:t>Examples of integrity violations include the following: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Defacing a corporate web page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Altering an e-commerce transaction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Modifying electronically stored financial records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5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One approach to providing data integrity is through </a:t>
            </a:r>
            <a:r>
              <a:rPr lang="en-US" i="1" dirty="0" smtClean="0"/>
              <a:t>hashing</a:t>
            </a:r>
            <a:r>
              <a:rPr lang="en-US" b="0" dirty="0" smtClean="0"/>
              <a:t>. </a:t>
            </a:r>
          </a:p>
          <a:p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Sender runs a string of data through an algorithm.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rgbClr val="364395"/>
                </a:solidFill>
              </a:rPr>
              <a:t>The result is a </a:t>
            </a:r>
            <a:r>
              <a:rPr lang="en-US" sz="2000" b="1" i="1" dirty="0" smtClean="0">
                <a:solidFill>
                  <a:srgbClr val="364395"/>
                </a:solidFill>
              </a:rPr>
              <a:t>hash</a:t>
            </a:r>
            <a:r>
              <a:rPr lang="en-US" sz="2000" b="1" dirty="0" smtClean="0">
                <a:solidFill>
                  <a:srgbClr val="364395"/>
                </a:solidFill>
              </a:rPr>
              <a:t> </a:t>
            </a:r>
            <a:r>
              <a:rPr lang="en-US" sz="2000" b="0" dirty="0" smtClean="0">
                <a:solidFill>
                  <a:srgbClr val="364395"/>
                </a:solidFill>
              </a:rPr>
              <a:t>or </a:t>
            </a:r>
            <a:r>
              <a:rPr lang="en-US" sz="2000" b="1" i="1" dirty="0" smtClean="0">
                <a:solidFill>
                  <a:srgbClr val="364395"/>
                </a:solidFill>
              </a:rPr>
              <a:t>hash digest</a:t>
            </a:r>
            <a:r>
              <a:rPr lang="en-US" sz="2000" b="0" dirty="0" smtClean="0">
                <a:solidFill>
                  <a:srgbClr val="364395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The data </a:t>
            </a:r>
            <a:r>
              <a:rPr lang="en-US" b="0" i="1" dirty="0" smtClean="0"/>
              <a:t>and </a:t>
            </a:r>
            <a:r>
              <a:rPr lang="en-US" b="0" dirty="0" smtClean="0"/>
              <a:t>the hash are sent to the recipient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The recipient runs the data through the same algorithm and obtains a hash.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The recipient compares the two hashes. If they are the same, the data was not modified.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88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Two of the most common hashing algorithms are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Message </a:t>
            </a:r>
            <a:r>
              <a:rPr lang="en-US" dirty="0"/>
              <a:t>digest 5 (MD5</a:t>
            </a:r>
            <a:r>
              <a:rPr lang="en-US" dirty="0" smtClean="0"/>
              <a:t>)</a:t>
            </a:r>
            <a:r>
              <a:rPr lang="en-US" b="0" dirty="0" smtClean="0"/>
              <a:t>:</a:t>
            </a:r>
            <a:r>
              <a:rPr lang="en-US" dirty="0" smtClean="0"/>
              <a:t> </a:t>
            </a:r>
            <a:r>
              <a:rPr lang="en-US" b="0" dirty="0"/>
              <a:t>Creates 128-bit hash </a:t>
            </a:r>
            <a:r>
              <a:rPr lang="en-US" b="0" dirty="0" smtClean="0"/>
              <a:t>digests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Secure </a:t>
            </a:r>
            <a:r>
              <a:rPr lang="en-US" dirty="0"/>
              <a:t>Hash Algorithm 1 (SHA-1)</a:t>
            </a:r>
            <a:r>
              <a:rPr lang="en-US" b="0" dirty="0"/>
              <a:t>:</a:t>
            </a:r>
            <a:r>
              <a:rPr lang="en-US" dirty="0"/>
              <a:t> </a:t>
            </a:r>
            <a:r>
              <a:rPr lang="en-US" b="0" dirty="0"/>
              <a:t>Creates 160-bit hash digests</a:t>
            </a:r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i="1" dirty="0"/>
              <a:t>Challenge-Response Authentication Mechanism Message Digest 5 </a:t>
            </a:r>
            <a:r>
              <a:rPr lang="en-US" b="0" dirty="0"/>
              <a:t>(</a:t>
            </a:r>
            <a:r>
              <a:rPr lang="en-US" b="0" dirty="0" smtClean="0"/>
              <a:t>CRAMMD5) is </a:t>
            </a:r>
            <a:r>
              <a:rPr lang="en-US" b="0" dirty="0"/>
              <a:t>a common variant of HMAC</a:t>
            </a:r>
            <a:r>
              <a:rPr lang="en-US" b="0" dirty="0" smtClean="0"/>
              <a:t> often used </a:t>
            </a:r>
            <a:r>
              <a:rPr lang="en-US" b="0" dirty="0"/>
              <a:t>in e-mail systems.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39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Availability </a:t>
            </a:r>
            <a:r>
              <a:rPr lang="en-US" b="0" dirty="0" smtClean="0"/>
              <a:t>measures data’s accessibility.</a:t>
            </a:r>
          </a:p>
          <a:p>
            <a:endParaRPr lang="en-US" b="0" dirty="0"/>
          </a:p>
          <a:p>
            <a:r>
              <a:rPr lang="en-US" b="0" dirty="0" smtClean="0"/>
              <a:t>Examples of how a network’s accessibility can be compromised include the following:</a:t>
            </a:r>
          </a:p>
          <a:p>
            <a:endParaRPr lang="en-US" b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Crashing a router or switch through improperly formatted data.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Flooding a network with so much traffic that legitimate requests cannot be processed. This is called a </a:t>
            </a:r>
            <a:r>
              <a:rPr lang="en-US" i="1" dirty="0" smtClean="0"/>
              <a:t>denial of service</a:t>
            </a:r>
            <a:r>
              <a:rPr lang="en-US" b="0" dirty="0" smtClean="0"/>
              <a:t> (</a:t>
            </a:r>
            <a:r>
              <a:rPr lang="en-US" b="0" dirty="0" err="1" smtClean="0"/>
              <a:t>DoS</a:t>
            </a:r>
            <a:r>
              <a:rPr lang="en-US" b="0" dirty="0" smtClean="0"/>
              <a:t>).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16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Each of the security goals (confidentiality, integrity, and availability) is subject to different attack types: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Confidentiality attack</a:t>
            </a:r>
            <a:r>
              <a:rPr lang="en-US" b="0" dirty="0" smtClean="0"/>
              <a:t>: Attempts to make confidential data viewable by an attacker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Integrity attack</a:t>
            </a:r>
            <a:r>
              <a:rPr lang="en-US" b="0" dirty="0" smtClean="0"/>
              <a:t>: Attempts to alter data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Availability attack</a:t>
            </a:r>
            <a:r>
              <a:rPr lang="en-US" b="0" dirty="0" smtClean="0"/>
              <a:t>: Attempts to limit the accessibility and usability of a system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0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 Attack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Examples of confidentiality attack tactics include the following: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Packet capture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Ping sweep and port scan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Dumpster diving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Wireless interception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Wiretapping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Social engineering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75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 Attack Example</a:t>
            </a:r>
            <a:endParaRPr lang="en-US" dirty="0"/>
          </a:p>
        </p:txBody>
      </p:sp>
      <p:pic>
        <p:nvPicPr>
          <p:cNvPr id="4" name="Content Placeholder 3" descr="12fig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340768"/>
            <a:ext cx="7352039" cy="482453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62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Attack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Examples </a:t>
            </a:r>
            <a:r>
              <a:rPr lang="en-US" b="0" dirty="0"/>
              <a:t>of </a:t>
            </a:r>
            <a:r>
              <a:rPr lang="en-US" b="0" dirty="0" smtClean="0"/>
              <a:t>integrity attack methods include the following:</a:t>
            </a:r>
            <a:endParaRPr lang="en-US" b="0" dirty="0"/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Man-in-the-middle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Salami attack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Data diddling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Trust relationship exploitation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Password attack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Botnet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Session hijacking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9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Attack Example</a:t>
            </a:r>
            <a:endParaRPr lang="en-US" dirty="0"/>
          </a:p>
        </p:txBody>
      </p:sp>
      <p:pic>
        <p:nvPicPr>
          <p:cNvPr id="4" name="Content Placeholder 3" descr="12fig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412776"/>
            <a:ext cx="7344816" cy="476469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00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Attack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Types of availability attacks include the following: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Denial of service (</a:t>
            </a:r>
            <a:r>
              <a:rPr lang="en-US" b="0" dirty="0" err="1" smtClean="0"/>
              <a:t>DoS</a:t>
            </a:r>
            <a:r>
              <a:rPr lang="en-US" b="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TCP SYN flood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Buffer overflow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ICMP attacks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Electrical disturbances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Physical environment attacks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4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Foundation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8801"/>
            <a:ext cx="9109075" cy="4659288"/>
          </a:xfrm>
        </p:spPr>
        <p:txBody>
          <a:bodyPr/>
          <a:lstStyle/>
          <a:p>
            <a:pPr marL="0" indent="0">
              <a:defRPr/>
            </a:pPr>
            <a:r>
              <a:rPr lang="en-US" sz="2800" dirty="0" smtClean="0"/>
              <a:t>Security Fundamentals</a:t>
            </a:r>
          </a:p>
          <a:p>
            <a:pPr marL="0" indent="0"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 smtClean="0"/>
              <a:t>Defending Against Attacks</a:t>
            </a:r>
          </a:p>
          <a:p>
            <a:pPr marL="0" indent="0"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 smtClean="0"/>
              <a:t>Firewalls</a:t>
            </a:r>
          </a:p>
          <a:p>
            <a:pPr marL="0" indent="0"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 smtClean="0"/>
              <a:t>VPN</a:t>
            </a:r>
          </a:p>
          <a:p>
            <a:pPr marL="0" indent="0"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 smtClean="0"/>
              <a:t>Intrusion Detection and Prevention</a:t>
            </a:r>
          </a:p>
          <a:p>
            <a:pPr marL="0" indent="0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Attack Example</a:t>
            </a:r>
            <a:endParaRPr lang="en-US" dirty="0"/>
          </a:p>
        </p:txBody>
      </p:sp>
      <p:pic>
        <p:nvPicPr>
          <p:cNvPr id="4" name="Content Placeholder 3" descr="12fig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93" y="2636912"/>
            <a:ext cx="9425716" cy="28083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2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SYN Flood Attack Example</a:t>
            </a:r>
            <a:endParaRPr lang="en-US" dirty="0"/>
          </a:p>
        </p:txBody>
      </p:sp>
      <p:pic>
        <p:nvPicPr>
          <p:cNvPr id="4" name="Content Placeholder 3" descr="12fig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74" y="2132856"/>
            <a:ext cx="9141435" cy="381642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66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Smurf Attack Example</a:t>
            </a:r>
            <a:endParaRPr lang="en-US" dirty="0"/>
          </a:p>
        </p:txBody>
      </p:sp>
      <p:pic>
        <p:nvPicPr>
          <p:cNvPr id="4" name="Content Placeholder 3" descr="12fig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552" y="1484784"/>
            <a:ext cx="8064896" cy="474567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6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Disturbances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An </a:t>
            </a:r>
            <a:r>
              <a:rPr lang="en-US" b="0" dirty="0"/>
              <a:t>availability attack </a:t>
            </a:r>
            <a:r>
              <a:rPr lang="en-US" b="0" dirty="0" smtClean="0"/>
              <a:t>can be launched by </a:t>
            </a:r>
            <a:r>
              <a:rPr lang="en-US" b="0" dirty="0"/>
              <a:t>interrupting or interfering with electrical service available to a </a:t>
            </a:r>
            <a:r>
              <a:rPr lang="en-US" b="0" dirty="0" smtClean="0"/>
              <a:t>system. Examples include the following: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Power</a:t>
            </a:r>
            <a:r>
              <a:rPr lang="en-US" b="0" dirty="0" smtClean="0"/>
              <a:t> spikes</a:t>
            </a:r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Electrical surges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Power faults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Blackouts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Power sag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Brownout</a:t>
            </a:r>
          </a:p>
          <a:p>
            <a:endParaRPr lang="en-US" b="0" dirty="0" smtClean="0"/>
          </a:p>
          <a:p>
            <a:r>
              <a:rPr lang="en-US" b="0" dirty="0" smtClean="0"/>
              <a:t>An </a:t>
            </a:r>
            <a:r>
              <a:rPr lang="en-US" i="1" dirty="0" smtClean="0"/>
              <a:t>uninterruptable power supply </a:t>
            </a:r>
            <a:r>
              <a:rPr lang="en-US" b="0" dirty="0" smtClean="0"/>
              <a:t>(UPS) or backup generator can combat these threats.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5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Environment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Computing </a:t>
            </a:r>
            <a:r>
              <a:rPr lang="en-US" b="0" dirty="0"/>
              <a:t>equipment </a:t>
            </a:r>
            <a:r>
              <a:rPr lang="en-US" b="0" dirty="0" smtClean="0"/>
              <a:t>can be damaged by </a:t>
            </a:r>
            <a:r>
              <a:rPr lang="en-US" b="0" dirty="0"/>
              <a:t>influencing </a:t>
            </a:r>
            <a:r>
              <a:rPr lang="en-US" b="0" dirty="0" smtClean="0"/>
              <a:t>the </a:t>
            </a:r>
            <a:r>
              <a:rPr lang="en-US" b="0" dirty="0"/>
              <a:t>physical </a:t>
            </a:r>
            <a:r>
              <a:rPr lang="en-US" b="0" dirty="0" smtClean="0"/>
              <a:t>environment, including the following: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Temperature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Humidity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Gas</a:t>
            </a:r>
          </a:p>
          <a:p>
            <a:endParaRPr lang="en-US" b="0" dirty="0" smtClean="0"/>
          </a:p>
          <a:p>
            <a:r>
              <a:rPr lang="en-US" b="0" dirty="0" smtClean="0"/>
              <a:t>These threats can generally be mitigated through physical restrictions and monitoring.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58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Defending Against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Several areas require best practices to successfully defend a network against attacks, including the following: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User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Patching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Security 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Incident response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Vulnerability scanners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Honey pots and honey nets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Access control lists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Remote-access security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8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Many attacks can be thwarted through user training. Examples of security issues that users should be educated on include the following: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Social engineering awareness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Virus transmission dangers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Password security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E-mail security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9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 </a:t>
            </a:r>
            <a:r>
              <a:rPr lang="en-US" i="1" dirty="0" smtClean="0"/>
              <a:t>patch </a:t>
            </a:r>
            <a:r>
              <a:rPr lang="en-US" b="0" dirty="0" smtClean="0"/>
              <a:t>is designed to correct a known bug or fix a known vulnerability in an application or program. In general, patches should be implemented as they become available. (An update differs from a patch by adding new features.)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39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Lack of a security policy, or lack of enforcement of an existing policy, is one reason for security breaches. Security policies serve multiple purposes, such as the following: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Protecting an organization’s assets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Making employees aware of their obligations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Identifying specific security solutions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Acting as a baseline for ongoing security monitoring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0" dirty="0"/>
          </a:p>
          <a:p>
            <a:pPr marL="0" indent="0"/>
            <a:r>
              <a:rPr lang="en-US" b="0" dirty="0" smtClean="0"/>
              <a:t>A common component of a corporate security policy is the </a:t>
            </a:r>
            <a:r>
              <a:rPr lang="en-US" i="1" dirty="0" smtClean="0"/>
              <a:t>acceptable use </a:t>
            </a:r>
            <a:r>
              <a:rPr lang="en-US" i="1" dirty="0"/>
              <a:t>p</a:t>
            </a:r>
            <a:r>
              <a:rPr lang="en-US" i="1" dirty="0" smtClean="0"/>
              <a:t>olicy </a:t>
            </a:r>
            <a:r>
              <a:rPr lang="en-US" b="0" dirty="0" smtClean="0"/>
              <a:t>(AUP).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26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Security Policy</a:t>
            </a:r>
            <a:endParaRPr lang="en-US" dirty="0"/>
          </a:p>
        </p:txBody>
      </p:sp>
      <p:pic>
        <p:nvPicPr>
          <p:cNvPr id="4" name="Content Placeholder 3" descr="12fig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556792"/>
            <a:ext cx="7128792" cy="460213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0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753"/>
            <a:ext cx="9109075" cy="5091336"/>
          </a:xfrm>
        </p:spPr>
        <p:txBody>
          <a:bodyPr/>
          <a:lstStyle/>
          <a:p>
            <a:r>
              <a:rPr lang="en-US" sz="1800" b="0" dirty="0"/>
              <a:t>What are the goals of network security, and what sorts of attacks do </a:t>
            </a:r>
            <a:r>
              <a:rPr lang="en-US" sz="1800" b="0" dirty="0" smtClean="0"/>
              <a:t>you need </a:t>
            </a:r>
            <a:r>
              <a:rPr lang="en-US" sz="1800" b="0" dirty="0"/>
              <a:t>to defend against</a:t>
            </a:r>
            <a:r>
              <a:rPr lang="en-US" sz="1800" b="0" dirty="0" smtClean="0"/>
              <a:t>?</a:t>
            </a:r>
          </a:p>
          <a:p>
            <a:endParaRPr lang="en-US" sz="1800" b="0" dirty="0"/>
          </a:p>
          <a:p>
            <a:r>
              <a:rPr lang="en-US" sz="1800" b="0" dirty="0" smtClean="0"/>
              <a:t>What </a:t>
            </a:r>
            <a:r>
              <a:rPr lang="en-US" sz="1800" b="0" dirty="0"/>
              <a:t>best practices can be implemented to defend against security threats?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What </a:t>
            </a:r>
            <a:r>
              <a:rPr lang="en-US" sz="1800" b="0" dirty="0"/>
              <a:t>are the characteristics of various remote-access security technologies?</a:t>
            </a:r>
          </a:p>
          <a:p>
            <a:endParaRPr lang="en-US" sz="1800" b="0" dirty="0"/>
          </a:p>
          <a:p>
            <a:r>
              <a:rPr lang="en-US" sz="1800" b="0" dirty="0" smtClean="0"/>
              <a:t>How </a:t>
            </a:r>
            <a:r>
              <a:rPr lang="en-US" sz="1800" b="0" dirty="0"/>
              <a:t>can firewalls be used to protect an organization’s internal </a:t>
            </a:r>
            <a:r>
              <a:rPr lang="en-US" sz="1800" b="0" dirty="0" smtClean="0"/>
              <a:t>network, while </a:t>
            </a:r>
            <a:r>
              <a:rPr lang="en-US" sz="1800" b="0" dirty="0"/>
              <a:t>allowing connectivity to an untrusted network, such as the Internet?</a:t>
            </a:r>
          </a:p>
          <a:p>
            <a:endParaRPr lang="en-US" sz="1800" b="0" dirty="0"/>
          </a:p>
          <a:p>
            <a:r>
              <a:rPr lang="en-US" sz="1800" b="0" dirty="0" smtClean="0"/>
              <a:t>How </a:t>
            </a:r>
            <a:r>
              <a:rPr lang="en-US" sz="1800" b="0" dirty="0"/>
              <a:t>can virtual private networks (VPNs) be used to secure traffic as </a:t>
            </a:r>
            <a:r>
              <a:rPr lang="en-US" sz="1800" b="0" dirty="0" smtClean="0"/>
              <a:t>that traffic </a:t>
            </a:r>
            <a:r>
              <a:rPr lang="en-US" sz="1800" b="0" dirty="0"/>
              <a:t>flows over an untrusted network?</a:t>
            </a:r>
          </a:p>
          <a:p>
            <a:endParaRPr lang="en-US" sz="1800" b="0" dirty="0"/>
          </a:p>
          <a:p>
            <a:r>
              <a:rPr lang="en-US" sz="1800" b="0" dirty="0" smtClean="0"/>
              <a:t>What </a:t>
            </a:r>
            <a:r>
              <a:rPr lang="en-US" sz="1800" b="0" dirty="0"/>
              <a:t>is the difference between intrusion prevention and intrusion </a:t>
            </a:r>
            <a:r>
              <a:rPr lang="en-US" sz="1800" b="0" dirty="0" smtClean="0"/>
              <a:t>detection systems</a:t>
            </a:r>
            <a:r>
              <a:rPr lang="en-US" sz="1800" b="0" dirty="0"/>
              <a:t>, and how do they protect an organization from common </a:t>
            </a:r>
            <a:r>
              <a:rPr lang="en-US" sz="1800" b="0" dirty="0" smtClean="0"/>
              <a:t>security threats</a:t>
            </a:r>
            <a:r>
              <a:rPr lang="en-US" sz="1800" b="0" dirty="0"/>
              <a:t>?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84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How an organization reacts to a security violation is called its </a:t>
            </a:r>
            <a:r>
              <a:rPr lang="en-US" i="1" dirty="0" smtClean="0"/>
              <a:t>incident response</a:t>
            </a:r>
            <a:r>
              <a:rPr lang="en-US" b="0" dirty="0" smtClean="0"/>
              <a:t>. Prosecuting computer crimes can be very difficult. Similar to </a:t>
            </a:r>
            <a:r>
              <a:rPr lang="en-US" b="0" dirty="0" err="1" smtClean="0"/>
              <a:t>noncomputer</a:t>
            </a:r>
            <a:r>
              <a:rPr lang="en-US" b="0" dirty="0" smtClean="0"/>
              <a:t> crimes, successful prosecution relies on proving three things: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Motive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Means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Opportunity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66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Scanners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Your network should be periodically tested to verify that your network security components are behaving as expected or to detect unknown vulnerabilities. Applications that conduct these tests are called </a:t>
            </a:r>
            <a:r>
              <a:rPr lang="en-US" i="1" dirty="0" smtClean="0"/>
              <a:t>vulnerability scanners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b="0" dirty="0" smtClean="0"/>
              <a:t>Two examples are as follows: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Nessus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err="1" smtClean="0"/>
              <a:t>Nmap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85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Nessus</a:t>
            </a:r>
            <a:endParaRPr lang="en-US" dirty="0"/>
          </a:p>
        </p:txBody>
      </p:sp>
      <p:pic>
        <p:nvPicPr>
          <p:cNvPr id="4" name="Content Placeholder 3" descr="12fig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196752"/>
            <a:ext cx="6768752" cy="507656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64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endParaRPr lang="en-US" dirty="0"/>
          </a:p>
        </p:txBody>
      </p:sp>
      <p:pic>
        <p:nvPicPr>
          <p:cNvPr id="4" name="Content Placeholder 3" descr="12fig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268760"/>
            <a:ext cx="6696744" cy="502255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91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 Pots and Honey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 </a:t>
            </a:r>
            <a:r>
              <a:rPr lang="en-US" i="1" dirty="0"/>
              <a:t>honey pot </a:t>
            </a:r>
            <a:r>
              <a:rPr lang="en-US" b="0" dirty="0"/>
              <a:t>acts as a </a:t>
            </a:r>
            <a:r>
              <a:rPr lang="en-US" b="0" dirty="0" smtClean="0"/>
              <a:t>distracter. A </a:t>
            </a:r>
            <a:r>
              <a:rPr lang="en-US" b="0" dirty="0"/>
              <a:t>system designated as a honey pot appears to be an attractive target</a:t>
            </a:r>
            <a:r>
              <a:rPr lang="en-US" b="0" dirty="0" smtClean="0"/>
              <a:t>. Attackers </a:t>
            </a:r>
            <a:r>
              <a:rPr lang="en-US" b="0" dirty="0"/>
              <a:t>then use their resources attacking the honey pot, </a:t>
            </a:r>
            <a:r>
              <a:rPr lang="en-US" b="0" dirty="0" smtClean="0"/>
              <a:t>leaving </a:t>
            </a:r>
            <a:r>
              <a:rPr lang="en-US" b="0" dirty="0"/>
              <a:t>the real servers alone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dirty="0" smtClean="0"/>
              <a:t>Honey pot</a:t>
            </a:r>
            <a:r>
              <a:rPr lang="en-US" b="0" dirty="0" smtClean="0"/>
              <a:t>: Single machine</a:t>
            </a:r>
            <a:endParaRPr lang="en-US" b="0" dirty="0"/>
          </a:p>
          <a:p>
            <a:r>
              <a:rPr lang="en-US" dirty="0"/>
              <a:t>Honey </a:t>
            </a:r>
            <a:r>
              <a:rPr lang="en-US" dirty="0" smtClean="0"/>
              <a:t>net</a:t>
            </a:r>
            <a:r>
              <a:rPr lang="en-US" b="0" dirty="0" smtClean="0"/>
              <a:t>: Multiple honey pots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A honey pot/net can also be used to study how attackers conduct their attacks.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3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An </a:t>
            </a:r>
            <a:r>
              <a:rPr lang="en-US" i="1" dirty="0" smtClean="0"/>
              <a:t>access control list </a:t>
            </a:r>
            <a:r>
              <a:rPr lang="en-US" b="0" dirty="0" smtClean="0"/>
              <a:t>(ACL) is a set of rules</a:t>
            </a:r>
            <a:r>
              <a:rPr lang="en-US" b="0" dirty="0"/>
              <a:t>, typically applied to router interfaces, that </a:t>
            </a:r>
            <a:r>
              <a:rPr lang="en-US" b="0" dirty="0" smtClean="0"/>
              <a:t>permit </a:t>
            </a:r>
            <a:r>
              <a:rPr lang="en-US" b="0" dirty="0"/>
              <a:t>or deny traffic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b="0" dirty="0" smtClean="0"/>
              <a:t>ACL </a:t>
            </a:r>
            <a:r>
              <a:rPr lang="en-US" b="0" dirty="0"/>
              <a:t>filtering </a:t>
            </a:r>
            <a:r>
              <a:rPr lang="en-US" b="0" dirty="0" smtClean="0"/>
              <a:t>criteria include the following:</a:t>
            </a:r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Source 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Destination 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Source</a:t>
            </a:r>
            <a:r>
              <a:rPr lang="en-US" b="0" dirty="0" smtClean="0"/>
              <a:t> port</a:t>
            </a:r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Destination</a:t>
            </a:r>
            <a:r>
              <a:rPr lang="en-US" b="0" dirty="0" smtClean="0"/>
              <a:t> port</a:t>
            </a:r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Source MAC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Destination MAC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02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Example</a:t>
            </a:r>
            <a:endParaRPr lang="en-US" dirty="0"/>
          </a:p>
        </p:txBody>
      </p:sp>
      <p:pic>
        <p:nvPicPr>
          <p:cNvPr id="4" name="Content Placeholder 3" descr="12fig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720" y="1340768"/>
            <a:ext cx="5034623" cy="496107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9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Remote-Access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Remote-access security controls access to network devices such as routers, switches, servers, and PCs. Examples are shown in the following table. </a:t>
            </a:r>
            <a:endParaRPr lang="en-US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4291277"/>
              </p:ext>
            </p:extLst>
          </p:nvPr>
        </p:nvGraphicFramePr>
        <p:xfrm>
          <a:off x="632520" y="3068960"/>
          <a:ext cx="8712968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768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Secure remote</a:t>
                      </a:r>
                      <a:r>
                        <a:rPr lang="en-US" baseline="0" dirty="0" smtClean="0"/>
                        <a:t> access via terminal emulator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r>
                        <a:rPr lang="en-US" baseline="0" dirty="0" smtClean="0"/>
                        <a:t> standard, </a:t>
                      </a:r>
                      <a:r>
                        <a:rPr lang="en-US" dirty="0" smtClean="0"/>
                        <a:t>UDP-based authentication</a:t>
                      </a:r>
                      <a:r>
                        <a:rPr lang="en-US" baseline="0" dirty="0" smtClean="0"/>
                        <a:t> protocol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TACACS+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Cisco proprietary, TCP-based authentication protocol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IEEE 802.1X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Permits</a:t>
                      </a:r>
                      <a:r>
                        <a:rPr lang="en-US" baseline="0" dirty="0" smtClean="0"/>
                        <a:t> or denies a wired or wireless client access to a 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Two-factor</a:t>
                      </a:r>
                      <a:r>
                        <a:rPr lang="en-US" baseline="0" dirty="0" smtClean="0"/>
                        <a:t> authentication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two types of authentication</a:t>
                      </a:r>
                      <a:r>
                        <a:rPr lang="en-US" baseline="0" dirty="0" smtClean="0"/>
                        <a:t>: something you know, something you have or something you 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sign-on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Authenticate</a:t>
                      </a:r>
                      <a:r>
                        <a:rPr lang="en-US" baseline="0" dirty="0" smtClean="0"/>
                        <a:t> once and access multiple systems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6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9109075" cy="4678363"/>
          </a:xfrm>
        </p:spPr>
        <p:txBody>
          <a:bodyPr/>
          <a:lstStyle/>
          <a:p>
            <a:r>
              <a:rPr lang="en-US" b="0" dirty="0" smtClean="0"/>
              <a:t>A </a:t>
            </a:r>
            <a:r>
              <a:rPr lang="en-US" i="1" dirty="0" smtClean="0"/>
              <a:t>firewall </a:t>
            </a:r>
            <a:r>
              <a:rPr lang="en-US" b="0" dirty="0" smtClean="0"/>
              <a:t>defines a set or rules defining which types of traffic are permitted or denied through the device. A firewall can be either software or hardware. Many firewalls also perform Network Address Translation (NAT) or Port Address Translation (PAT).</a:t>
            </a:r>
          </a:p>
          <a:p>
            <a:endParaRPr lang="en-US" b="0" dirty="0" smtClean="0"/>
          </a:p>
          <a:p>
            <a:r>
              <a:rPr lang="en-US" b="0" dirty="0" smtClean="0"/>
              <a:t>There are two general categories of firewalls: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Packet-filtering firewall</a:t>
            </a:r>
            <a:r>
              <a:rPr lang="en-US" b="0" dirty="0" smtClean="0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rgbClr val="364395"/>
                </a:solidFill>
              </a:rPr>
              <a:t>Permits or denies traffic based on packet header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64395"/>
                </a:solidFill>
              </a:rPr>
              <a:t>Source and destination IP address/port number</a:t>
            </a:r>
            <a:endParaRPr lang="en-US" sz="2000" b="0" dirty="0" smtClean="0">
              <a:solidFill>
                <a:srgbClr val="364395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364395"/>
                </a:solidFill>
              </a:rPr>
              <a:t>Looks at each packet individually</a:t>
            </a:r>
            <a:endParaRPr lang="en-US" sz="2000" b="0" dirty="0" smtClean="0">
              <a:solidFill>
                <a:srgbClr val="364395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Stateful</a:t>
            </a:r>
            <a:r>
              <a:rPr lang="en-US" dirty="0" smtClean="0"/>
              <a:t> firewall</a:t>
            </a:r>
            <a:r>
              <a:rPr lang="en-US" b="0" dirty="0" smtClean="0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64395"/>
                </a:solidFill>
              </a:rPr>
              <a:t>Inspects traffic as part of a session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64395"/>
                </a:solidFill>
              </a:rPr>
              <a:t>Recognizes</a:t>
            </a:r>
            <a:r>
              <a:rPr lang="en-US" sz="2000" dirty="0" smtClean="0">
                <a:solidFill>
                  <a:srgbClr val="364395"/>
                </a:solidFill>
              </a:rPr>
              <a:t> </a:t>
            </a:r>
            <a:r>
              <a:rPr lang="en-US" sz="2000" dirty="0" err="1" smtClean="0">
                <a:solidFill>
                  <a:srgbClr val="364395"/>
                </a:solidFill>
              </a:rPr>
              <a:t>whethertraffic</a:t>
            </a:r>
            <a:r>
              <a:rPr lang="en-US" sz="2000" dirty="0" smtClean="0">
                <a:solidFill>
                  <a:srgbClr val="364395"/>
                </a:solidFill>
              </a:rPr>
              <a:t> </a:t>
            </a:r>
            <a:r>
              <a:rPr lang="en-US" sz="2000" dirty="0">
                <a:solidFill>
                  <a:srgbClr val="364395"/>
                </a:solidFill>
              </a:rPr>
              <a:t>originated from inside or outside the LAN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06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Packet-Filtering Firewall</a:t>
            </a:r>
            <a:endParaRPr lang="en-US" dirty="0"/>
          </a:p>
        </p:txBody>
      </p:sp>
      <p:pic>
        <p:nvPicPr>
          <p:cNvPr id="4" name="Content Placeholder 3" descr="12fig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412776"/>
            <a:ext cx="6984776" cy="484850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34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The three primary goals of network security are as follows: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Confidentiality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Integrity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Availability</a:t>
            </a:r>
          </a:p>
          <a:p>
            <a:endParaRPr lang="en-US" b="0" dirty="0"/>
          </a:p>
          <a:p>
            <a:r>
              <a:rPr lang="en-US" b="0" dirty="0" smtClean="0"/>
              <a:t>This is commonly called the CIA triad.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08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Firewall</a:t>
            </a:r>
            <a:endParaRPr lang="en-US" dirty="0"/>
          </a:p>
        </p:txBody>
      </p:sp>
      <p:pic>
        <p:nvPicPr>
          <p:cNvPr id="4" name="Content Placeholder 3" descr="12fig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36" y="1556792"/>
            <a:ext cx="8276683" cy="450440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 </a:t>
            </a:r>
            <a:r>
              <a:rPr lang="en-US" b="0" dirty="0" smtClean="0"/>
              <a:t>firewall’s </a:t>
            </a:r>
            <a:r>
              <a:rPr lang="en-US" b="0" dirty="0"/>
              <a:t>interface can be defined as belonging to different </a:t>
            </a:r>
            <a:r>
              <a:rPr lang="en-US" i="1" dirty="0"/>
              <a:t>firewall zones</a:t>
            </a:r>
            <a:r>
              <a:rPr lang="en-US" b="0" dirty="0"/>
              <a:t>. </a:t>
            </a:r>
            <a:r>
              <a:rPr lang="en-US" b="0" dirty="0" smtClean="0"/>
              <a:t>After </a:t>
            </a:r>
            <a:r>
              <a:rPr lang="en-US" b="0" dirty="0"/>
              <a:t>the zones are created, you </a:t>
            </a:r>
            <a:r>
              <a:rPr lang="en-US" b="0" dirty="0" smtClean="0"/>
              <a:t>set </a:t>
            </a:r>
            <a:r>
              <a:rPr lang="en-US" b="0" dirty="0"/>
              <a:t>up rules based on those zones.</a:t>
            </a:r>
          </a:p>
          <a:p>
            <a:endParaRPr lang="en-US" b="0" dirty="0"/>
          </a:p>
          <a:p>
            <a:r>
              <a:rPr lang="en-US" b="0" dirty="0"/>
              <a:t>Typical </a:t>
            </a:r>
            <a:r>
              <a:rPr lang="en-US" b="0" dirty="0" smtClean="0"/>
              <a:t>zone names include the following:</a:t>
            </a:r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Inside</a:t>
            </a:r>
            <a:r>
              <a:rPr lang="en-US" b="0" dirty="0" smtClean="0"/>
              <a:t>: Connects to your corporate LAN</a:t>
            </a:r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Outside</a:t>
            </a:r>
            <a:r>
              <a:rPr lang="en-US" b="0" dirty="0" smtClean="0"/>
              <a:t>: Typically connects to the Internet</a:t>
            </a:r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DMZ</a:t>
            </a:r>
            <a:r>
              <a:rPr lang="en-US" b="0" dirty="0" smtClean="0"/>
              <a:t>: Connects to devices that should have restricted access from the outside zone (like web servers)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79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Zone Example</a:t>
            </a:r>
            <a:endParaRPr lang="en-US" dirty="0"/>
          </a:p>
        </p:txBody>
      </p:sp>
      <p:pic>
        <p:nvPicPr>
          <p:cNvPr id="4" name="Content Placeholder 3" descr="12fig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640" y="1196752"/>
            <a:ext cx="6480720" cy="518457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79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Private Networks (</a:t>
            </a:r>
            <a:r>
              <a:rPr lang="en-US" dirty="0" err="1" smtClean="0"/>
              <a:t>VPNs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Many employees work in remote offices or telecommute. A </a:t>
            </a:r>
            <a:r>
              <a:rPr lang="en-US" i="1" dirty="0" smtClean="0"/>
              <a:t>virtual private network </a:t>
            </a:r>
            <a:r>
              <a:rPr lang="en-US" b="0" dirty="0" smtClean="0"/>
              <a:t>(VPN) allows users to securely connect to their main corporate network over an untrusted network (like the Internet).</a:t>
            </a:r>
          </a:p>
          <a:p>
            <a:endParaRPr lang="en-US" b="0" dirty="0"/>
          </a:p>
          <a:p>
            <a:r>
              <a:rPr lang="en-US" b="0" dirty="0"/>
              <a:t>There are two primary categories of </a:t>
            </a:r>
            <a:r>
              <a:rPr lang="en-US" b="0" dirty="0" smtClean="0"/>
              <a:t>VPNs:</a:t>
            </a:r>
            <a:endParaRPr lang="en-US" b="0" dirty="0"/>
          </a:p>
          <a:p>
            <a:r>
              <a:rPr lang="en-US" dirty="0" smtClean="0"/>
              <a:t>Site to site</a:t>
            </a:r>
            <a:r>
              <a:rPr lang="en-US" b="0" dirty="0" smtClean="0"/>
              <a:t>: Interconnects </a:t>
            </a:r>
            <a:r>
              <a:rPr lang="en-US" b="0" dirty="0"/>
              <a:t>two sites, as an alternative to a leased line, at a reduced </a:t>
            </a:r>
            <a:r>
              <a:rPr lang="en-US" b="0" dirty="0" smtClean="0"/>
              <a:t>cost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sz="2000" b="0" dirty="0">
              <a:solidFill>
                <a:srgbClr val="364395"/>
              </a:solidFill>
            </a:endParaRPr>
          </a:p>
          <a:p>
            <a:r>
              <a:rPr lang="en-US" dirty="0" smtClean="0"/>
              <a:t>Client to Site </a:t>
            </a:r>
            <a:r>
              <a:rPr lang="en-US" b="0" dirty="0" smtClean="0"/>
              <a:t>(a.k.a. </a:t>
            </a:r>
            <a:r>
              <a:rPr lang="en-US" dirty="0" smtClean="0"/>
              <a:t>remote access</a:t>
            </a:r>
            <a:r>
              <a:rPr lang="en-US" b="0" dirty="0" smtClean="0"/>
              <a:t>): Connects </a:t>
            </a:r>
            <a:r>
              <a:rPr lang="en-US" b="0" dirty="0"/>
              <a:t>a remote user with a </a:t>
            </a:r>
            <a:r>
              <a:rPr lang="en-US" b="0" dirty="0" smtClean="0"/>
              <a:t>site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0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Site-to-Site VPN Example</a:t>
            </a:r>
            <a:endParaRPr lang="en-US" dirty="0"/>
          </a:p>
        </p:txBody>
      </p:sp>
      <p:pic>
        <p:nvPicPr>
          <p:cNvPr id="4" name="Picture 5" descr="12fig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712" y="1196752"/>
            <a:ext cx="5256584" cy="508102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6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Client-to-Site VPN Example</a:t>
            </a:r>
            <a:endParaRPr lang="en-US" dirty="0"/>
          </a:p>
        </p:txBody>
      </p:sp>
      <p:pic>
        <p:nvPicPr>
          <p:cNvPr id="4" name="Picture 5" descr="12fig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696" y="1196752"/>
            <a:ext cx="5400600" cy="517690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5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IPsec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Although there are other types of VPN technologies, IPsec VPNs are the most common. IPsec (</a:t>
            </a:r>
            <a:r>
              <a:rPr lang="en-US" i="1" dirty="0" smtClean="0"/>
              <a:t>IP security</a:t>
            </a:r>
            <a:r>
              <a:rPr lang="en-US" b="0" dirty="0" smtClean="0"/>
              <a:t>) provides the following protections for VPN traffic.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43007"/>
              </p:ext>
            </p:extLst>
          </p:nvPr>
        </p:nvGraphicFramePr>
        <p:xfrm>
          <a:off x="632520" y="3645024"/>
          <a:ext cx="84969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976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Protection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Confidentiality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Provided by data encryption.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Integrity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Ensures data was not modified in transit through  hashing.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Authentication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Verifies that the parties are who they claim to be.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86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 Modes and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One of the primary protocols used by IPsec is the </a:t>
            </a:r>
            <a:r>
              <a:rPr lang="en-US" i="1" dirty="0" smtClean="0"/>
              <a:t>Internet Key Exchange</a:t>
            </a:r>
            <a:r>
              <a:rPr lang="en-US" b="0" dirty="0" smtClean="0"/>
              <a:t> (IKE). IKE uses encryption between authenticated peers. IKE has three modes of operation: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Main mode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Aggressive mode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Quick mode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09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 Modes and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The two primary phases of establishing an IPsec tunnel are as follows:</a:t>
            </a:r>
          </a:p>
          <a:p>
            <a:endParaRPr lang="en-US" b="0" dirty="0"/>
          </a:p>
          <a:p>
            <a:r>
              <a:rPr lang="en-US" dirty="0" smtClean="0"/>
              <a:t>IKE Phase 1</a:t>
            </a:r>
            <a:r>
              <a:rPr lang="en-US" b="0" dirty="0" smtClean="0"/>
              <a:t>: Establishes encryption and authentication protocols between VPN endpoints to create the IKE Phase 1 tunnel</a:t>
            </a:r>
          </a:p>
          <a:p>
            <a:r>
              <a:rPr lang="en-US" dirty="0" smtClean="0"/>
              <a:t>IKE Phase 2</a:t>
            </a:r>
            <a:r>
              <a:rPr lang="en-US" b="0" dirty="0" smtClean="0"/>
              <a:t>: Within the secure IKE Phase 1 tunnel, establishes </a:t>
            </a:r>
            <a:r>
              <a:rPr lang="en-US" b="0" dirty="0"/>
              <a:t>encryption and authentication protocols between VPN endpoints to create the </a:t>
            </a:r>
            <a:r>
              <a:rPr lang="en-US" b="0" dirty="0" err="1" smtClean="0"/>
              <a:t>IPsec</a:t>
            </a:r>
            <a:r>
              <a:rPr lang="en-US" b="0" dirty="0" smtClean="0"/>
              <a:t> tunnel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0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Mode Versus </a:t>
            </a:r>
            <a:br>
              <a:rPr lang="en-US" dirty="0" smtClean="0"/>
            </a:br>
            <a:r>
              <a:rPr lang="en-US" dirty="0" smtClean="0"/>
              <a:t>Tunnel Mode</a:t>
            </a:r>
            <a:endParaRPr lang="en-US" dirty="0"/>
          </a:p>
        </p:txBody>
      </p:sp>
      <p:pic>
        <p:nvPicPr>
          <p:cNvPr id="4" name="Picture 5" descr="12fig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28" y="2204864"/>
            <a:ext cx="8460383" cy="3600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97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One method for providing confidentiality is through </a:t>
            </a:r>
            <a:r>
              <a:rPr lang="en-US" i="1" dirty="0" smtClean="0"/>
              <a:t>encryption</a:t>
            </a:r>
            <a:r>
              <a:rPr lang="en-US" b="0" dirty="0" smtClean="0"/>
              <a:t>. Encryption ensures that data can only be decoded by the intended recipient.</a:t>
            </a:r>
          </a:p>
          <a:p>
            <a:endParaRPr lang="en-US" b="0" dirty="0" smtClean="0"/>
          </a:p>
          <a:p>
            <a:r>
              <a:rPr lang="en-US" b="0" dirty="0" smtClean="0"/>
              <a:t>Encryption has two basic forms: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Symmetric encryption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Asymmetric encryption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18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 VPN Steps</a:t>
            </a:r>
            <a:endParaRPr lang="en-US" dirty="0"/>
          </a:p>
        </p:txBody>
      </p:sp>
      <p:pic>
        <p:nvPicPr>
          <p:cNvPr id="4" name="Picture 7" descr="12fig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196752"/>
            <a:ext cx="6984776" cy="506236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98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Detection and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When an attacker launches an attack against a network, </a:t>
            </a:r>
            <a:r>
              <a:rPr lang="en-US" b="0" dirty="0" smtClean="0"/>
              <a:t>an </a:t>
            </a:r>
            <a:r>
              <a:rPr lang="en-US" i="1" dirty="0" smtClean="0"/>
              <a:t>intrusion </a:t>
            </a:r>
            <a:r>
              <a:rPr lang="en-US" i="1" dirty="0"/>
              <a:t>detection </a:t>
            </a:r>
            <a:r>
              <a:rPr lang="en-US" i="1" dirty="0" smtClean="0"/>
              <a:t>system </a:t>
            </a:r>
            <a:r>
              <a:rPr lang="en-US" b="0" dirty="0"/>
              <a:t>(IDS), </a:t>
            </a:r>
            <a:r>
              <a:rPr lang="en-US" b="0" dirty="0" smtClean="0"/>
              <a:t>or </a:t>
            </a:r>
            <a:r>
              <a:rPr lang="en-US" dirty="0" smtClean="0"/>
              <a:t>intrusion </a:t>
            </a:r>
            <a:r>
              <a:rPr lang="en-US" dirty="0"/>
              <a:t>prevention </a:t>
            </a:r>
            <a:r>
              <a:rPr lang="en-US" dirty="0" smtClean="0"/>
              <a:t>system</a:t>
            </a:r>
            <a:r>
              <a:rPr lang="en-US" b="0" dirty="0" smtClean="0"/>
              <a:t> </a:t>
            </a:r>
            <a:r>
              <a:rPr lang="en-US" b="0" dirty="0"/>
              <a:t>(IPS</a:t>
            </a:r>
            <a:r>
              <a:rPr lang="en-US" b="0" dirty="0" smtClean="0"/>
              <a:t>), is often </a:t>
            </a:r>
            <a:r>
              <a:rPr lang="en-US" b="0" dirty="0"/>
              <a:t>able to recognize the attack and respond appropriately.</a:t>
            </a:r>
          </a:p>
          <a:p>
            <a:endParaRPr lang="en-US" b="0" dirty="0" smtClean="0"/>
          </a:p>
          <a:p>
            <a:r>
              <a:rPr lang="en-US" b="0" dirty="0" smtClean="0"/>
              <a:t>Incoming </a:t>
            </a:r>
            <a:r>
              <a:rPr lang="en-US" b="0" dirty="0"/>
              <a:t>data streams </a:t>
            </a:r>
            <a:r>
              <a:rPr lang="en-US" b="0" dirty="0" smtClean="0"/>
              <a:t>are analyzed for attacks using different detection methods, such as the following:</a:t>
            </a:r>
          </a:p>
          <a:p>
            <a:endParaRPr lang="en-US" b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Signature-based detection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Policy-based detection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Anomaly-based detection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54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Versus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Both IDS and IPS devices recognize attacks, but they operate with some differences:</a:t>
            </a:r>
          </a:p>
          <a:p>
            <a:endParaRPr lang="en-US" b="0" dirty="0"/>
          </a:p>
          <a:p>
            <a:r>
              <a:rPr lang="en-US" dirty="0" smtClean="0"/>
              <a:t>IDS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Operates parallel </a:t>
            </a:r>
            <a:r>
              <a:rPr lang="en-US" b="0" dirty="0"/>
              <a:t>to the </a:t>
            </a:r>
            <a:r>
              <a:rPr lang="en-US" b="0" dirty="0" smtClean="0"/>
              <a:t>network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Passive device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Monitors </a:t>
            </a:r>
            <a:r>
              <a:rPr lang="en-US" b="0" dirty="0"/>
              <a:t>all traffic and sends </a:t>
            </a:r>
            <a:r>
              <a:rPr lang="en-US" b="0" dirty="0" smtClean="0"/>
              <a:t>alerts</a:t>
            </a:r>
            <a:endParaRPr lang="en-US" b="0" dirty="0"/>
          </a:p>
          <a:p>
            <a:r>
              <a:rPr lang="en-US" dirty="0" smtClean="0"/>
              <a:t>IPS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Operates in-line </a:t>
            </a:r>
            <a:r>
              <a:rPr lang="en-US" b="0" dirty="0"/>
              <a:t>to the </a:t>
            </a:r>
            <a:r>
              <a:rPr lang="en-US" b="0" dirty="0" smtClean="0"/>
              <a:t>network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Active device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Monitors </a:t>
            </a:r>
            <a:r>
              <a:rPr lang="en-US" b="0" dirty="0"/>
              <a:t>all </a:t>
            </a:r>
            <a:r>
              <a:rPr lang="en-US" b="0" dirty="0" smtClean="0"/>
              <a:t>traffic, sends alerts, </a:t>
            </a:r>
            <a:r>
              <a:rPr lang="en-US" b="0" i="1" dirty="0"/>
              <a:t>and</a:t>
            </a:r>
            <a:r>
              <a:rPr lang="en-US" b="0" dirty="0"/>
              <a:t> </a:t>
            </a:r>
            <a:r>
              <a:rPr lang="en-US" b="0" dirty="0" smtClean="0"/>
              <a:t>drops or blocks the </a:t>
            </a:r>
            <a:r>
              <a:rPr lang="en-US" b="0" dirty="0"/>
              <a:t>offending </a:t>
            </a:r>
            <a:r>
              <a:rPr lang="en-US" b="0" dirty="0" smtClean="0"/>
              <a:t>traffic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66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and IPS Network Placement</a:t>
            </a:r>
            <a:endParaRPr lang="en-US" dirty="0"/>
          </a:p>
        </p:txBody>
      </p:sp>
      <p:pic>
        <p:nvPicPr>
          <p:cNvPr id="4" name="Picture 5" descr="12fig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4688" y="1776657"/>
            <a:ext cx="5616624" cy="449181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60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Network-Based and Host-Based Solutions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Sensors dedicated as a </a:t>
            </a:r>
            <a:r>
              <a:rPr lang="en-US" i="1" dirty="0" smtClean="0"/>
              <a:t>network-based intrusion prevention system</a:t>
            </a:r>
            <a:r>
              <a:rPr lang="en-US" b="0" dirty="0" smtClean="0"/>
              <a:t> (NIPS) can </a:t>
            </a:r>
            <a:r>
              <a:rPr lang="en-US" b="0" dirty="0"/>
              <a:t>work in </a:t>
            </a:r>
            <a:r>
              <a:rPr lang="en-US" b="0" dirty="0" smtClean="0"/>
              <a:t>tandem with a </a:t>
            </a:r>
            <a:r>
              <a:rPr lang="en-US" i="1" dirty="0" smtClean="0"/>
              <a:t>host-based intrusion prevention system </a:t>
            </a:r>
            <a:r>
              <a:rPr lang="en-US" b="0" dirty="0" smtClean="0"/>
              <a:t>(HIPS), which is software installed on a host.</a:t>
            </a:r>
          </a:p>
          <a:p>
            <a:endParaRPr lang="en-US" b="0" dirty="0"/>
          </a:p>
          <a:p>
            <a:r>
              <a:rPr lang="en-US" b="0" dirty="0" smtClean="0"/>
              <a:t>A NIPS device might prevent a </a:t>
            </a:r>
            <a:r>
              <a:rPr lang="en-US" b="0" dirty="0" err="1" smtClean="0"/>
              <a:t>DoS</a:t>
            </a:r>
            <a:r>
              <a:rPr lang="en-US" b="0" dirty="0" smtClean="0"/>
              <a:t> attack, whereas a HIPS solution could focus on the protection of applications on a host.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5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NIDS, NIPS, and HIPS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Deployment </a:t>
            </a:r>
            <a:r>
              <a:rPr lang="en-US" dirty="0"/>
              <a:t>Example </a:t>
            </a:r>
          </a:p>
        </p:txBody>
      </p:sp>
      <p:pic>
        <p:nvPicPr>
          <p:cNvPr id="4" name="Picture 5" descr="12fig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628801"/>
            <a:ext cx="6664616" cy="456371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89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Security </a:t>
            </a:r>
            <a:r>
              <a:rPr lang="en-US" sz="2800" dirty="0" smtClean="0"/>
              <a:t>Fundamentals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Confidentiality, integrity, and availability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Attack types</a:t>
            </a:r>
            <a:endParaRPr lang="en-US" b="0" dirty="0"/>
          </a:p>
          <a:p>
            <a:endParaRPr lang="en-US" sz="2800" dirty="0"/>
          </a:p>
          <a:p>
            <a:r>
              <a:rPr lang="en-US" sz="2800" dirty="0"/>
              <a:t>Defending Against Attacks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User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Patching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Incident response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Vulnerability scanners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Honey pots and honey nets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ACLs and remote-access security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91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z="2800" dirty="0" smtClean="0"/>
              <a:t>Firewalls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Software and hardware types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Inspection types</a:t>
            </a:r>
            <a:endParaRPr lang="en-US" b="0" dirty="0"/>
          </a:p>
          <a:p>
            <a:pPr marL="0" indent="0"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 smtClean="0"/>
              <a:t>VPN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IKE modes and phases</a:t>
            </a:r>
            <a:endParaRPr lang="en-US" b="0" dirty="0"/>
          </a:p>
          <a:p>
            <a:pPr marL="0" indent="0"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/>
              <a:t>Intrusion Detection and </a:t>
            </a:r>
            <a:r>
              <a:rPr lang="en-US" sz="2800" dirty="0" smtClean="0"/>
              <a:t>Prevention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Detection methods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b="0" dirty="0" smtClean="0"/>
              <a:t>Deployment types</a:t>
            </a:r>
            <a:endParaRPr lang="en-US" b="0" dirty="0"/>
          </a:p>
          <a:p>
            <a:pPr marL="0" indent="0">
              <a:defRPr/>
            </a:pPr>
            <a:endParaRPr lang="en-US" sz="2800" b="0" dirty="0"/>
          </a:p>
          <a:p>
            <a:pPr marL="0" indent="0">
              <a:defRPr/>
            </a:pPr>
            <a:endParaRPr lang="en-US" sz="28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20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Symmetric encryption implies that the same key is used by both the sender and receiver of a packet. Examples of symmetric algorithms include the following:</a:t>
            </a:r>
          </a:p>
          <a:p>
            <a:endParaRPr lang="en-US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DES (</a:t>
            </a:r>
            <a:r>
              <a:rPr lang="en-US" b="0" dirty="0"/>
              <a:t>Data Encryption </a:t>
            </a:r>
            <a:r>
              <a:rPr lang="en-US" b="0" dirty="0" smtClean="0"/>
              <a:t>Standard)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rgbClr val="364395"/>
                </a:solidFill>
              </a:rPr>
              <a:t>Developed in the mid-1970s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364395"/>
                </a:solidFill>
              </a:rPr>
              <a:t>56-bit key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rgbClr val="364395"/>
                </a:solidFill>
              </a:rPr>
              <a:t>Considered weak today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3DES (Triple DES)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364395"/>
                </a:solidFill>
              </a:rPr>
              <a:t>Uses three 56-bit keys (168-bit total)</a:t>
            </a:r>
            <a:endParaRPr lang="en-US" sz="2000" dirty="0">
              <a:solidFill>
                <a:srgbClr val="364395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 smtClean="0"/>
              <a:t>AES (Advanced Encryption Standard)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364395"/>
                </a:solidFill>
              </a:rPr>
              <a:t>Preferred symmetric encryption standard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364395"/>
                </a:solidFill>
              </a:rPr>
              <a:t>Available in 128-bit, 192-bit and 256-bit key versions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7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Encryption Example</a:t>
            </a:r>
            <a:endParaRPr lang="en-US" dirty="0"/>
          </a:p>
        </p:txBody>
      </p:sp>
      <p:pic>
        <p:nvPicPr>
          <p:cNvPr id="4" name="Content Placeholder 3" descr="12fig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18" y="2132856"/>
            <a:ext cx="9107511" cy="374441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71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Asymmetric </a:t>
            </a:r>
            <a:r>
              <a:rPr lang="en-US" b="0" dirty="0"/>
              <a:t>encryption </a:t>
            </a:r>
            <a:r>
              <a:rPr lang="en-US" b="0" dirty="0" smtClean="0"/>
              <a:t>uses </a:t>
            </a:r>
            <a:r>
              <a:rPr lang="en-US" i="1" dirty="0" smtClean="0"/>
              <a:t>different</a:t>
            </a:r>
            <a:r>
              <a:rPr lang="en-US" b="0" dirty="0" smtClean="0"/>
              <a:t> keys for the sender and receiver of a packet. </a:t>
            </a:r>
          </a:p>
          <a:p>
            <a:endParaRPr lang="en-US" b="0" dirty="0"/>
          </a:p>
          <a:p>
            <a:r>
              <a:rPr lang="en-US" b="0" dirty="0" smtClean="0"/>
              <a:t>The most popular implementation of asymmetric encryption is RSA. The RSA algorithm is commonly used with a </a:t>
            </a:r>
            <a:r>
              <a:rPr lang="en-US" i="1" dirty="0" smtClean="0"/>
              <a:t>public key infrastructure </a:t>
            </a:r>
            <a:r>
              <a:rPr lang="en-US" b="0" dirty="0" smtClean="0"/>
              <a:t>(PKI). The PKI system is used to encrypt data between your client and a shopping website, for example.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60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Encryption Example</a:t>
            </a:r>
            <a:endParaRPr lang="en-US" dirty="0"/>
          </a:p>
        </p:txBody>
      </p:sp>
      <p:pic>
        <p:nvPicPr>
          <p:cNvPr id="4" name="Content Placeholder 3" descr="12fig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340768"/>
            <a:ext cx="7056784" cy="490643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7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earson_blue">
  <a:themeElements>
    <a:clrScheme name="Pearson_blue 2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364395"/>
      </a:accent1>
      <a:accent2>
        <a:srgbClr val="5E69AA"/>
      </a:accent2>
      <a:accent3>
        <a:srgbClr val="FDF9F3"/>
      </a:accent3>
      <a:accent4>
        <a:srgbClr val="000000"/>
      </a:accent4>
      <a:accent5>
        <a:srgbClr val="AEB0C8"/>
      </a:accent5>
      <a:accent6>
        <a:srgbClr val="545E9A"/>
      </a:accent6>
      <a:hlink>
        <a:srgbClr val="727BB5"/>
      </a:hlink>
      <a:folHlink>
        <a:srgbClr val="868EBF"/>
      </a:folHlink>
    </a:clrScheme>
    <a:fontScheme name="Pearson_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Pearson_blue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blue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earson_Presentation">
  <a:themeElements>
    <a:clrScheme name="Pearson_Presentation 1">
      <a:dk1>
        <a:srgbClr val="000000"/>
      </a:dk1>
      <a:lt1>
        <a:srgbClr val="FBF5EA"/>
      </a:lt1>
      <a:dk2>
        <a:srgbClr val="364395"/>
      </a:dk2>
      <a:lt2>
        <a:srgbClr val="FFFFFF"/>
      </a:lt2>
      <a:accent1>
        <a:srgbClr val="9D1348"/>
      </a:accent1>
      <a:accent2>
        <a:srgbClr val="008B5D"/>
      </a:accent2>
      <a:accent3>
        <a:srgbClr val="FDF9F3"/>
      </a:accent3>
      <a:accent4>
        <a:srgbClr val="000000"/>
      </a:accent4>
      <a:accent5>
        <a:srgbClr val="CCAAB1"/>
      </a:accent5>
      <a:accent6>
        <a:srgbClr val="007D53"/>
      </a:accent6>
      <a:hlink>
        <a:srgbClr val="364395"/>
      </a:hlink>
      <a:folHlink>
        <a:srgbClr val="ED6B06"/>
      </a:folHlink>
    </a:clrScheme>
    <a:fontScheme name="Pearson_Presentatio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Pearson_Presentation 1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resentation 2">
        <a:dk1>
          <a:srgbClr val="000000"/>
        </a:dk1>
        <a:lt1>
          <a:srgbClr val="FBF5EA"/>
        </a:lt1>
        <a:dk2>
          <a:srgbClr val="364395"/>
        </a:dk2>
        <a:lt2>
          <a:srgbClr val="FFFFFF"/>
        </a:lt2>
        <a:accent1>
          <a:srgbClr val="364395"/>
        </a:accent1>
        <a:accent2>
          <a:srgbClr val="5E69AA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545E9A"/>
        </a:accent6>
        <a:hlink>
          <a:srgbClr val="727BB5"/>
        </a:hlink>
        <a:folHlink>
          <a:srgbClr val="868E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_Presentation">
  <a:themeElements>
    <a:clrScheme name="Pearson_Presentatio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Presentatio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Presentatio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resentatio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earson_Key Point">
  <a:themeElements>
    <a:clrScheme name="Pearson_Key Point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Key Poin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Key Point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Key Point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earson_Thank you">
  <a:themeElements>
    <a:clrScheme name="Pearson_Thank you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Thank you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Thank you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Thank you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earson_Divider">
  <a:themeElements>
    <a:clrScheme name="Pearson_Divider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Divider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Divider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Divider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Pearson_green</Template>
  <TotalTime>15407</TotalTime>
  <Words>2140</Words>
  <Application>Microsoft Macintosh PowerPoint</Application>
  <PresentationFormat>A4 Paper (210x297 mm)</PresentationFormat>
  <Paragraphs>333</Paragraphs>
  <Slides>57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15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Pearson_green</vt:lpstr>
      <vt:lpstr>Pearson_Presentation</vt:lpstr>
      <vt:lpstr>Pearson_Divider</vt:lpstr>
      <vt:lpstr>Pearson_Key Point</vt:lpstr>
      <vt:lpstr>Pearson_Thank you</vt:lpstr>
      <vt:lpstr>1_Pearson_Divider</vt:lpstr>
      <vt:lpstr>1_Pearson_green</vt:lpstr>
      <vt:lpstr>2_Pearson_Divider</vt:lpstr>
      <vt:lpstr>2_Pearson_green</vt:lpstr>
      <vt:lpstr>3_Pearson_Divider</vt:lpstr>
      <vt:lpstr>4_Pearson_Divider</vt:lpstr>
      <vt:lpstr>5_Pearson_Divider</vt:lpstr>
      <vt:lpstr>Pearson_blue</vt:lpstr>
      <vt:lpstr>1_Pearson_Presentation</vt:lpstr>
      <vt:lpstr>3_Pearson_green</vt:lpstr>
      <vt:lpstr>CompTIA Network+ N10-006 Authorized Cert Guide</vt:lpstr>
      <vt:lpstr>Foundation Topics</vt:lpstr>
      <vt:lpstr>Securing a Network</vt:lpstr>
      <vt:lpstr>Network Security Goals</vt:lpstr>
      <vt:lpstr>Confidentiality</vt:lpstr>
      <vt:lpstr>Symmetric Encryption</vt:lpstr>
      <vt:lpstr>Symmetric Encryption Example</vt:lpstr>
      <vt:lpstr>Asymmetric Encryption</vt:lpstr>
      <vt:lpstr>Asymmetric Encryption Example</vt:lpstr>
      <vt:lpstr>Integrity</vt:lpstr>
      <vt:lpstr>Integrity</vt:lpstr>
      <vt:lpstr>Integrity</vt:lpstr>
      <vt:lpstr>Availability</vt:lpstr>
      <vt:lpstr>Categories of Network Attacks</vt:lpstr>
      <vt:lpstr>Confidentiality Attack Tactics</vt:lpstr>
      <vt:lpstr>Confidentiality Attack Example</vt:lpstr>
      <vt:lpstr>Integrity Attack Methods</vt:lpstr>
      <vt:lpstr>Integrity Attack Example</vt:lpstr>
      <vt:lpstr>Availability Attack Types</vt:lpstr>
      <vt:lpstr>DoS Attack Example</vt:lpstr>
      <vt:lpstr>TCP SYN Flood Attack Example</vt:lpstr>
      <vt:lpstr>Smurf Attack Example</vt:lpstr>
      <vt:lpstr>Electrical Disturbances</vt:lpstr>
      <vt:lpstr>Physical Environment Attacks</vt:lpstr>
      <vt:lpstr>Defending Against Attacks</vt:lpstr>
      <vt:lpstr>User Training</vt:lpstr>
      <vt:lpstr>Patching</vt:lpstr>
      <vt:lpstr>Security Policies</vt:lpstr>
      <vt:lpstr>Components of a Security Policy</vt:lpstr>
      <vt:lpstr>Incident Response</vt:lpstr>
      <vt:lpstr>Vulnerability Scanners</vt:lpstr>
      <vt:lpstr>Nessus</vt:lpstr>
      <vt:lpstr>Nmap</vt:lpstr>
      <vt:lpstr>Honey Pots and Honey Nets</vt:lpstr>
      <vt:lpstr>Access Control Lists</vt:lpstr>
      <vt:lpstr>ACL Example</vt:lpstr>
      <vt:lpstr>Remote-Access Security</vt:lpstr>
      <vt:lpstr>Firewalls</vt:lpstr>
      <vt:lpstr>Packet-Filtering Firewall</vt:lpstr>
      <vt:lpstr>Stateful Firewall</vt:lpstr>
      <vt:lpstr>Firewall Zones</vt:lpstr>
      <vt:lpstr>Firewall Zone Example</vt:lpstr>
      <vt:lpstr>Virtual Private Networks (VPNs)</vt:lpstr>
      <vt:lpstr>Site-to-Site VPN Example</vt:lpstr>
      <vt:lpstr>Client-to-Site VPN Example</vt:lpstr>
      <vt:lpstr>Overview of IPsec</vt:lpstr>
      <vt:lpstr>IKE Modes and Phases</vt:lpstr>
      <vt:lpstr>IKE Modes and Phases</vt:lpstr>
      <vt:lpstr>Transport Mode Versus  Tunnel Mode</vt:lpstr>
      <vt:lpstr>IPsec VPN Steps</vt:lpstr>
      <vt:lpstr>Intrusion Detection and Prevention</vt:lpstr>
      <vt:lpstr>IDS Versus IPS</vt:lpstr>
      <vt:lpstr>IDS and IPS Network Placement</vt:lpstr>
      <vt:lpstr>Deploying Network-Based and Host-Based Solutions </vt:lpstr>
      <vt:lpstr>NIDS, NIPS, and HIPS  Deployment Example </vt:lpstr>
      <vt:lpstr>Summary</vt:lpstr>
      <vt:lpstr>Summary</vt:lpstr>
    </vt:vector>
  </TitlesOfParts>
  <Company>Pearson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naboznyk@macomb.edu</dc:creator>
  <dc:description>Built by: www.mediasterling.com</dc:description>
  <cp:lastModifiedBy>Keith Cline</cp:lastModifiedBy>
  <cp:revision>412</cp:revision>
  <dcterms:created xsi:type="dcterms:W3CDTF">2015-02-12T11:14:05Z</dcterms:created>
  <dcterms:modified xsi:type="dcterms:W3CDTF">2015-02-12T11:17:39Z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v1.0.1</vt:lpwstr>
  </property>
  <property fmtid="{D5CDD505-2E9C-101B-9397-08002B2CF9AE}" pid="3" name="Owner">
    <vt:lpwstr>Eric Garulay</vt:lpwstr>
  </property>
</Properties>
</file>