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rels" ContentType="application/vnd.openxmlformats-package.relationships+xml"/>
  <Default Extension="gif" ContentType="image/gif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0"/>
  </p:notesMasterIdLst>
  <p:sldIdLst>
    <p:sldId id="256" r:id="rId2"/>
    <p:sldId id="410" r:id="rId3"/>
    <p:sldId id="417" r:id="rId4"/>
    <p:sldId id="418" r:id="rId5"/>
    <p:sldId id="419" r:id="rId6"/>
    <p:sldId id="420" r:id="rId7"/>
    <p:sldId id="421" r:id="rId8"/>
    <p:sldId id="423" r:id="rId9"/>
    <p:sldId id="424" r:id="rId10"/>
    <p:sldId id="425" r:id="rId11"/>
    <p:sldId id="426" r:id="rId12"/>
    <p:sldId id="427" r:id="rId13"/>
    <p:sldId id="428" r:id="rId14"/>
    <p:sldId id="433" r:id="rId15"/>
    <p:sldId id="432" r:id="rId16"/>
    <p:sldId id="434" r:id="rId17"/>
    <p:sldId id="431" r:id="rId18"/>
    <p:sldId id="429" r:id="rId19"/>
    <p:sldId id="416" r:id="rId20"/>
    <p:sldId id="422" r:id="rId21"/>
    <p:sldId id="435" r:id="rId22"/>
    <p:sldId id="436" r:id="rId23"/>
    <p:sldId id="440" r:id="rId24"/>
    <p:sldId id="437" r:id="rId25"/>
    <p:sldId id="438" r:id="rId26"/>
    <p:sldId id="439" r:id="rId27"/>
    <p:sldId id="441" r:id="rId28"/>
    <p:sldId id="415" r:id="rId29"/>
    <p:sldId id="442" r:id="rId30"/>
    <p:sldId id="443" r:id="rId31"/>
    <p:sldId id="447" r:id="rId32"/>
    <p:sldId id="444" r:id="rId33"/>
    <p:sldId id="445" r:id="rId34"/>
    <p:sldId id="446" r:id="rId35"/>
    <p:sldId id="448" r:id="rId36"/>
    <p:sldId id="449" r:id="rId37"/>
    <p:sldId id="450" r:id="rId38"/>
    <p:sldId id="451" r:id="rId3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47" autoAdjust="0"/>
    <p:restoredTop sz="94521" autoAdjust="0"/>
  </p:normalViewPr>
  <p:slideViewPr>
    <p:cSldViewPr snapToGrid="0" snapToObjects="1">
      <p:cViewPr varScale="1">
        <p:scale>
          <a:sx n="80" d="100"/>
          <a:sy n="80" d="100"/>
        </p:scale>
        <p:origin x="-1096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523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0" d="100"/>
        <a:sy n="11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notesMaster" Target="notesMasters/notesMaster1.xml"/><Relationship Id="rId41" Type="http://schemas.openxmlformats.org/officeDocument/2006/relationships/printerSettings" Target="printerSettings/printerSettings1.bin"/><Relationship Id="rId42" Type="http://schemas.openxmlformats.org/officeDocument/2006/relationships/presProps" Target="presProps.xml"/><Relationship Id="rId43" Type="http://schemas.openxmlformats.org/officeDocument/2006/relationships/viewProps" Target="viewProps.xml"/><Relationship Id="rId44" Type="http://schemas.openxmlformats.org/officeDocument/2006/relationships/theme" Target="theme/theme1.xml"/><Relationship Id="rId4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3124AE-0CFD-F24B-9D88-09FA47159BEE}" type="datetimeFigureOut">
              <a:rPr lang="en-US" smtClean="0"/>
              <a:t>4/24/13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506225-0AF1-8A46-9D2B-3A9B9A89314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98414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C5678-EE20-4FA5-88E2-6E0BD67A2E26}" type="datetime1">
              <a:rPr lang="en-US" smtClean="0"/>
              <a:t>4/24/13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Footer Text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51B39-B140-43FE-96DB-472A2B59CE7C}" type="datetime1">
              <a:rPr lang="en-US" smtClean="0"/>
              <a:t>4/24/13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00BB2-27C5-458B-ABCE-839C88CF47CE}" type="datetime1">
              <a:rPr lang="en-US" smtClean="0"/>
              <a:t>4/24/13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D738E-8962-435F-8C43-147B8DD7E819}" type="datetime1">
              <a:rPr lang="en-US" smtClean="0"/>
              <a:t>4/24/13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AEA93-55E7-4DA9-90C2-089A26EEFEC4}" type="datetime1">
              <a:rPr lang="en-US" smtClean="0"/>
              <a:t>4/24/13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CF3C7-6809-4F39-BD67-A75817BDDE0A}" type="datetime1">
              <a:rPr lang="en-US" smtClean="0"/>
              <a:t>4/24/13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Footer Text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AEB24-CE78-465C-A726-91D0868FA48F}" type="datetime1">
              <a:rPr lang="en-US" smtClean="0"/>
              <a:t>4/24/13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Footer Text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AADF0-1749-4E8B-9691-B44A5F8C0895}" type="datetime1">
              <a:rPr lang="en-US" smtClean="0"/>
              <a:t>4/24/13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Footer Text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F628A-A867-4937-BBE5-207DB6F9C51A}" type="datetime1">
              <a:rPr lang="en-US" smtClean="0"/>
              <a:t>4/24/13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Footer Text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BBB94-68E6-4675-A946-F1C5994EDBD7}" type="datetime1">
              <a:rPr lang="en-US" smtClean="0"/>
              <a:t>4/24/13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Footer Text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B8377-21E3-4835-B75D-4E2847E2750F}" type="datetime1">
              <a:rPr lang="en-US" smtClean="0"/>
              <a:t>4/24/13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Footer Text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23094"/>
            <a:ext cx="8229600" cy="116695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0C4986D-6BE9-4264-908F-02DB36FD8D6C}" type="datetime1">
              <a:rPr lang="en-US" smtClean="0"/>
              <a:t>4/24/13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dirty="0" smtClean="0"/>
              <a:t>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4000" kern="1200">
          <a:solidFill>
            <a:schemeClr val="tx1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20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gif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jpg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jpg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0"/>
            <a:ext cx="7772400" cy="5835649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sz="4800" dirty="0" smtClean="0">
                <a:latin typeface="Arial"/>
                <a:cs typeface="Arial"/>
              </a:rPr>
              <a:t>10. Mobile Device </a:t>
            </a:r>
            <a:r>
              <a:rPr lang="en-US" sz="4800" dirty="0" smtClean="0">
                <a:latin typeface="Arial"/>
                <a:cs typeface="Arial"/>
              </a:rPr>
              <a:t>Forensics</a:t>
            </a:r>
            <a:br>
              <a:rPr lang="en-US" sz="4800" dirty="0" smtClean="0">
                <a:latin typeface="Arial"/>
                <a:cs typeface="Arial"/>
              </a:rPr>
            </a:br>
            <a:r>
              <a:rPr lang="en-US" sz="2400" dirty="0" smtClean="0">
                <a:latin typeface="Arial"/>
                <a:cs typeface="Arial"/>
              </a:rPr>
              <a:t>Part 1</a:t>
            </a:r>
            <a:endParaRPr lang="en-US" sz="4800" dirty="0">
              <a:latin typeface="Arial"/>
              <a:cs typeface="Arial"/>
            </a:endParaRPr>
          </a:p>
        </p:txBody>
      </p:sp>
      <p:pic>
        <p:nvPicPr>
          <p:cNvPr id="6" name="Picture 5" descr="ref=sr_1_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47992" y="480511"/>
            <a:ext cx="2908300" cy="360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0792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Handoff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Handled differently in GSM &amp; CDMA networks</a:t>
            </a:r>
          </a:p>
          <a:p>
            <a:pPr lvl="1"/>
            <a:r>
              <a:rPr lang="en-US" dirty="0" smtClean="0"/>
              <a:t>GSM (Global System for Mobile Communication)</a:t>
            </a:r>
          </a:p>
          <a:p>
            <a:pPr lvl="2"/>
            <a:r>
              <a:rPr lang="en-US" dirty="0" smtClean="0"/>
              <a:t>Hard handoff: Phone can only attach to one tower at a time</a:t>
            </a:r>
          </a:p>
          <a:p>
            <a:pPr lvl="1"/>
            <a:r>
              <a:rPr lang="en-US" dirty="0" smtClean="0"/>
              <a:t>CDMA (Code Division Multiple Access)</a:t>
            </a:r>
          </a:p>
          <a:p>
            <a:pPr lvl="2"/>
            <a:r>
              <a:rPr lang="en-US" dirty="0" smtClean="0"/>
              <a:t>Soft handoff</a:t>
            </a:r>
          </a:p>
          <a:p>
            <a:pPr lvl="2"/>
            <a:r>
              <a:rPr lang="en-US" dirty="0" smtClean="0"/>
              <a:t>Phone can connect to multiple towers at once</a:t>
            </a:r>
          </a:p>
          <a:p>
            <a:r>
              <a:rPr lang="en-US" dirty="0" smtClean="0"/>
              <a:t>Records showing when a phone was connected to a tower can determine the approximate location of that phone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32155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Mobile Switching Center (MSC)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Once your call hits the tower it’s transferred to the MSC</a:t>
            </a:r>
          </a:p>
          <a:p>
            <a:r>
              <a:rPr lang="en-US" dirty="0" smtClean="0"/>
              <a:t>If you are calling a phone outside the network, call is passed to the PSTN (Public Switched Telephone Network)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61379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Messaging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SMS (Short Message Service)</a:t>
            </a:r>
          </a:p>
          <a:p>
            <a:pPr lvl="1"/>
            <a:r>
              <a:rPr lang="en-US" sz="2400" dirty="0" smtClean="0"/>
              <a:t>Text messages</a:t>
            </a:r>
          </a:p>
          <a:p>
            <a:pPr lvl="1"/>
            <a:r>
              <a:rPr lang="en-US" sz="2400" dirty="0" smtClean="0"/>
              <a:t>Maximum of 160 characters</a:t>
            </a:r>
          </a:p>
          <a:p>
            <a:r>
              <a:rPr lang="en-US" sz="2800" dirty="0" smtClean="0"/>
              <a:t>MMS (Multimedia Messaging Service)</a:t>
            </a:r>
          </a:p>
          <a:p>
            <a:pPr lvl="1"/>
            <a:r>
              <a:rPr lang="en-US" sz="2400" dirty="0" smtClean="0"/>
              <a:t>Improved functionality</a:t>
            </a:r>
          </a:p>
          <a:p>
            <a:pPr lvl="1"/>
            <a:r>
              <a:rPr lang="en-US" sz="2400" dirty="0" smtClean="0"/>
              <a:t>No 160 character limit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880637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Cellular Networks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CDMA</a:t>
            </a:r>
            <a:r>
              <a:rPr lang="en-US" sz="3200" dirty="0" smtClean="0"/>
              <a:t> (Code Division Multiple Access)</a:t>
            </a:r>
          </a:p>
          <a:p>
            <a:r>
              <a:rPr lang="en-US" sz="3200" b="1" dirty="0" smtClean="0"/>
              <a:t>GSM</a:t>
            </a:r>
            <a:r>
              <a:rPr lang="en-US" sz="3200" dirty="0" smtClean="0"/>
              <a:t> (Global System for Mobile Communications)</a:t>
            </a:r>
          </a:p>
          <a:p>
            <a:r>
              <a:rPr lang="en-US" sz="3200" b="1" dirty="0" err="1" smtClean="0"/>
              <a:t>iDEN</a:t>
            </a:r>
            <a:r>
              <a:rPr lang="en-US" sz="3200" dirty="0" smtClean="0"/>
              <a:t> (Integrated Digitally Enhanced Network)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4292612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3200" b="1" dirty="0" smtClean="0"/>
              <a:t>CDMA</a:t>
            </a:r>
            <a:r>
              <a:rPr lang="en-US" sz="3200" dirty="0" smtClean="0"/>
              <a:t> (Code Division Multiple Access)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Originally military technology</a:t>
            </a:r>
          </a:p>
          <a:p>
            <a:r>
              <a:rPr lang="en-US" dirty="0"/>
              <a:t>Uses spread spectrum</a:t>
            </a:r>
          </a:p>
          <a:p>
            <a:r>
              <a:rPr lang="en-US" dirty="0"/>
              <a:t>Used by Sprint, Verizon, Alltel, and NEXTEL</a:t>
            </a:r>
          </a:p>
          <a:p>
            <a:r>
              <a:rPr lang="en-US" dirty="0"/>
              <a:t>Does not use </a:t>
            </a:r>
            <a:r>
              <a:rPr lang="en-US" dirty="0" smtClean="0"/>
              <a:t>SIM (Subscriber Identity Module) </a:t>
            </a:r>
            <a:r>
              <a:rPr lang="en-US" dirty="0"/>
              <a:t>cards</a:t>
            </a:r>
          </a:p>
          <a:p>
            <a:r>
              <a:rPr lang="en-US" dirty="0"/>
              <a:t>Handsets identified </a:t>
            </a:r>
            <a:r>
              <a:rPr lang="en-US" b="1" dirty="0"/>
              <a:t>by Electronic Serial Number (ESN</a:t>
            </a:r>
            <a:r>
              <a:rPr lang="en-US" b="1" dirty="0" smtClean="0"/>
              <a:t>)</a:t>
            </a:r>
          </a:p>
          <a:p>
            <a:pPr lvl="1"/>
            <a:r>
              <a:rPr lang="en-US" dirty="0" smtClean="0"/>
              <a:t>ESNs have 32 bits and ran out in 2010, and the new system, MEID, has replaced it</a:t>
            </a:r>
          </a:p>
          <a:p>
            <a:pPr lvl="1"/>
            <a:r>
              <a:rPr lang="en-US" dirty="0" smtClean="0"/>
              <a:t>MEID has 56 bits (Link </a:t>
            </a:r>
            <a:r>
              <a:rPr lang="en-US" dirty="0" err="1" smtClean="0"/>
              <a:t>Ch</a:t>
            </a:r>
            <a:r>
              <a:rPr lang="en-US" dirty="0" smtClean="0"/>
              <a:t> 10b)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81265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3200" b="1" dirty="0" smtClean="0"/>
              <a:t>GSM</a:t>
            </a:r>
            <a:r>
              <a:rPr lang="en-US" sz="3200" dirty="0" smtClean="0"/>
              <a:t> (Global System for Mobile Communications)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Used internationally</a:t>
            </a:r>
          </a:p>
          <a:p>
            <a:r>
              <a:rPr lang="en-US" dirty="0" smtClean="0"/>
              <a:t>Uses Time Division Multiple Access (TDMA)</a:t>
            </a:r>
          </a:p>
          <a:p>
            <a:r>
              <a:rPr lang="en-US" dirty="0" smtClean="0"/>
              <a:t>Uses SIM </a:t>
            </a:r>
            <a:r>
              <a:rPr lang="en-US" dirty="0"/>
              <a:t>(Subscriber Identity Module)</a:t>
            </a:r>
            <a:r>
              <a:rPr lang="en-US" dirty="0" smtClean="0"/>
              <a:t> cards</a:t>
            </a:r>
          </a:p>
          <a:p>
            <a:r>
              <a:rPr lang="en-US" dirty="0" smtClean="0"/>
              <a:t>Carriers include AT&amp;T, Verizon, T-Mobile and Cellular One</a:t>
            </a:r>
          </a:p>
          <a:p>
            <a:r>
              <a:rPr lang="en-US" dirty="0" smtClean="0"/>
              <a:t>Handsets identified by </a:t>
            </a:r>
            <a:r>
              <a:rPr lang="en-US" b="1" dirty="0" smtClean="0"/>
              <a:t>International Mobile Equipment Identity (IMEI) </a:t>
            </a:r>
            <a:r>
              <a:rPr lang="en-US" dirty="0" smtClean="0"/>
              <a:t>numbers (15 or 16 digits)</a:t>
            </a:r>
          </a:p>
        </p:txBody>
      </p:sp>
    </p:spTree>
    <p:extLst>
      <p:ext uri="{BB962C8B-B14F-4D97-AF65-F5344CB8AC3E}">
        <p14:creationId xmlns:p14="http://schemas.microsoft.com/office/powerpoint/2010/main" val="16250578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IMEI Blacklist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IMEI uniquely identifies phone, and is not changed by replacing the SIM card</a:t>
            </a:r>
          </a:p>
          <a:p>
            <a:r>
              <a:rPr lang="en-US" dirty="0"/>
              <a:t>IMEI can be used to blacklist stolen phones</a:t>
            </a:r>
          </a:p>
          <a:p>
            <a:pPr lvl="1"/>
            <a:r>
              <a:rPr lang="en-US" dirty="0" smtClean="0"/>
              <a:t>Links </a:t>
            </a:r>
            <a:r>
              <a:rPr lang="en-US" dirty="0" err="1" smtClean="0"/>
              <a:t>Ch</a:t>
            </a:r>
            <a:r>
              <a:rPr lang="en-US" dirty="0" smtClean="0"/>
              <a:t> 10c &amp; 10d</a:t>
            </a:r>
            <a:endParaRPr lang="en-US" dirty="0"/>
          </a:p>
        </p:txBody>
      </p:sp>
      <p:pic>
        <p:nvPicPr>
          <p:cNvPr id="4" name="Picture 3" descr="Screen Shot 2013-04-23 at 7.42.33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435597"/>
            <a:ext cx="8229600" cy="1744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8699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3200" b="1" dirty="0" err="1" smtClean="0"/>
              <a:t>iDEN</a:t>
            </a:r>
            <a:r>
              <a:rPr lang="en-US" sz="3200" dirty="0" smtClean="0"/>
              <a:t> (Integrated Digitally Enhanced Network)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Two-way radio-like functionality</a:t>
            </a:r>
          </a:p>
          <a:p>
            <a:r>
              <a:rPr lang="en-US" dirty="0" smtClean="0"/>
              <a:t>Supports normal phone users and “push-to-talk” dispatch users</a:t>
            </a:r>
          </a:p>
          <a:p>
            <a:r>
              <a:rPr lang="en-US" dirty="0" smtClean="0"/>
              <a:t>Sprint will stop supporting </a:t>
            </a:r>
            <a:r>
              <a:rPr lang="en-US" dirty="0" err="1" smtClean="0"/>
              <a:t>iDEN</a:t>
            </a:r>
            <a:r>
              <a:rPr lang="en-US" dirty="0" smtClean="0"/>
              <a:t> in June, 2013</a:t>
            </a:r>
          </a:p>
          <a:p>
            <a:pPr lvl="1"/>
            <a:r>
              <a:rPr lang="en-US" dirty="0" smtClean="0"/>
              <a:t>Link </a:t>
            </a:r>
            <a:r>
              <a:rPr lang="en-US" dirty="0" err="1" smtClean="0"/>
              <a:t>Ch</a:t>
            </a:r>
            <a:r>
              <a:rPr lang="en-US" dirty="0" smtClean="0"/>
              <a:t> 10e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53219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Prepaid Cell Phones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 be purchased with cash</a:t>
            </a:r>
          </a:p>
          <a:p>
            <a:r>
              <a:rPr lang="en-US" dirty="0" smtClean="0"/>
              <a:t>No trail to the identity of the user</a:t>
            </a:r>
          </a:p>
          <a:p>
            <a:r>
              <a:rPr lang="en-US" dirty="0" smtClean="0"/>
              <a:t>Cell phone will hold any subscriber information</a:t>
            </a:r>
          </a:p>
          <a:p>
            <a:r>
              <a:rPr lang="en-US" dirty="0" smtClean="0"/>
              <a:t>Network provider will have </a:t>
            </a:r>
            <a:r>
              <a:rPr lang="en-US" dirty="0"/>
              <a:t>c</a:t>
            </a:r>
            <a:r>
              <a:rPr lang="en-US" dirty="0" smtClean="0"/>
              <a:t>all details</a:t>
            </a:r>
          </a:p>
          <a:p>
            <a:pPr lvl="1"/>
            <a:r>
              <a:rPr lang="en-US" dirty="0" smtClean="0"/>
              <a:t>Location and calls sent and received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96928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>
              <a:spcAft>
                <a:spcPts val="600"/>
              </a:spcAft>
            </a:pPr>
            <a:r>
              <a:rPr lang="en-US" sz="3600" dirty="0" smtClean="0"/>
              <a:t>Cell Phone Operating Systems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23618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78061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sz="4400" dirty="0" smtClean="0"/>
              <a:t>Topics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3600" dirty="0" smtClean="0">
                <a:solidFill>
                  <a:schemeClr val="tx1"/>
                </a:solidFill>
              </a:rPr>
              <a:t>Cellular Networks</a:t>
            </a:r>
          </a:p>
          <a:p>
            <a:pPr>
              <a:spcAft>
                <a:spcPts val="600"/>
              </a:spcAft>
            </a:pPr>
            <a:r>
              <a:rPr lang="en-US" sz="3600" dirty="0" smtClean="0"/>
              <a:t>Cell Phone Operating Systems</a:t>
            </a:r>
          </a:p>
          <a:p>
            <a:pPr>
              <a:spcAft>
                <a:spcPts val="600"/>
              </a:spcAft>
            </a:pPr>
            <a:r>
              <a:rPr lang="en-US" sz="3600" dirty="0" smtClean="0">
                <a:solidFill>
                  <a:schemeClr val="tx1"/>
                </a:solidFill>
              </a:rPr>
              <a:t>Evidence on Cell </a:t>
            </a:r>
            <a:r>
              <a:rPr lang="en-US" sz="3600" dirty="0" smtClean="0">
                <a:solidFill>
                  <a:schemeClr val="tx1"/>
                </a:solidFill>
              </a:rPr>
              <a:t>Phones</a:t>
            </a:r>
            <a:endParaRPr lang="en-US" sz="36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0716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3094"/>
            <a:ext cx="8229600" cy="1586656"/>
          </a:xfrm>
        </p:spPr>
        <p:txBody>
          <a:bodyPr/>
          <a:lstStyle/>
          <a:p>
            <a:r>
              <a:rPr lang="en-US" dirty="0" smtClean="0"/>
              <a:t>Modern Cell Phone </a:t>
            </a:r>
            <a:br>
              <a:rPr lang="en-US" dirty="0" smtClean="0"/>
            </a:br>
            <a:r>
              <a:rPr lang="en-US" dirty="0" smtClean="0"/>
              <a:t>Operating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44755"/>
            <a:ext cx="8229600" cy="4081408"/>
          </a:xfrm>
        </p:spPr>
        <p:txBody>
          <a:bodyPr>
            <a:normAutofit/>
          </a:bodyPr>
          <a:lstStyle/>
          <a:p>
            <a:r>
              <a:rPr lang="en-US" sz="3200" dirty="0" smtClean="0"/>
              <a:t>Symbian</a:t>
            </a:r>
          </a:p>
          <a:p>
            <a:r>
              <a:rPr lang="en-US" sz="3200" dirty="0" smtClean="0"/>
              <a:t>Apple </a:t>
            </a:r>
            <a:r>
              <a:rPr lang="en-US" sz="3200" dirty="0" err="1" smtClean="0"/>
              <a:t>iOS</a:t>
            </a:r>
            <a:endParaRPr lang="en-US" sz="3200" dirty="0" smtClean="0"/>
          </a:p>
          <a:p>
            <a:r>
              <a:rPr lang="en-US" sz="3200" dirty="0" smtClean="0"/>
              <a:t>Windows CE and Windows Mobile</a:t>
            </a:r>
          </a:p>
          <a:p>
            <a:r>
              <a:rPr lang="en-US" sz="3200" dirty="0" smtClean="0"/>
              <a:t>Google’s Android</a:t>
            </a:r>
          </a:p>
          <a:p>
            <a:r>
              <a:rPr lang="en-US" sz="3200" dirty="0" smtClean="0"/>
              <a:t>Blackberry OS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4592400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917280"/>
            <a:ext cx="8229600" cy="796258"/>
          </a:xfrm>
        </p:spPr>
        <p:txBody>
          <a:bodyPr/>
          <a:lstStyle/>
          <a:p>
            <a:r>
              <a:rPr lang="en-US" dirty="0" smtClean="0"/>
              <a:t>Link </a:t>
            </a:r>
            <a:r>
              <a:rPr lang="en-US" dirty="0" err="1" smtClean="0"/>
              <a:t>Ch</a:t>
            </a:r>
            <a:r>
              <a:rPr lang="en-US" dirty="0" smtClean="0"/>
              <a:t> 10f</a:t>
            </a:r>
            <a:endParaRPr lang="en-US" dirty="0"/>
          </a:p>
        </p:txBody>
      </p:sp>
      <p:pic>
        <p:nvPicPr>
          <p:cNvPr id="4" name="Picture 3" descr="mobile_os_market_share_2012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963" t="4680" r="3269" b="8056"/>
          <a:stretch/>
        </p:blipFill>
        <p:spPr>
          <a:xfrm>
            <a:off x="791552" y="444500"/>
            <a:ext cx="7447573" cy="5016500"/>
          </a:xfrm>
          <a:prstGeom prst="rect">
            <a:avLst/>
          </a:prstGeom>
          <a:ln>
            <a:solidFill>
              <a:srgbClr val="6076B4"/>
            </a:solidFill>
          </a:ln>
        </p:spPr>
      </p:pic>
    </p:spTree>
    <p:extLst>
      <p:ext uri="{BB962C8B-B14F-4D97-AF65-F5344CB8AC3E}">
        <p14:creationId xmlns:p14="http://schemas.microsoft.com/office/powerpoint/2010/main" val="18453251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Symbian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68500"/>
            <a:ext cx="8229600" cy="4157663"/>
          </a:xfrm>
        </p:spPr>
        <p:txBody>
          <a:bodyPr/>
          <a:lstStyle/>
          <a:p>
            <a:r>
              <a:rPr lang="en-US" dirty="0" smtClean="0"/>
              <a:t>Started as EPOC in the 1980s</a:t>
            </a:r>
          </a:p>
          <a:p>
            <a:r>
              <a:rPr lang="en-US" dirty="0" smtClean="0"/>
              <a:t>First used on phones in 2000 by Sony</a:t>
            </a:r>
          </a:p>
          <a:p>
            <a:r>
              <a:rPr lang="en-US" dirty="0" smtClean="0"/>
              <a:t>Passed through many different companies</a:t>
            </a:r>
          </a:p>
          <a:p>
            <a:r>
              <a:rPr lang="en-US" dirty="0" smtClean="0"/>
              <a:t>Nokia recently made it open-source</a:t>
            </a:r>
          </a:p>
          <a:p>
            <a:r>
              <a:rPr lang="en-US" dirty="0" smtClean="0"/>
              <a:t>In 2011, Nokia switched to Windows Phone</a:t>
            </a:r>
          </a:p>
          <a:p>
            <a:r>
              <a:rPr lang="en-US" dirty="0" smtClean="0"/>
              <a:t>Accenture continues to support Symbian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87554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Blackberry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52625"/>
            <a:ext cx="8229600" cy="4173538"/>
          </a:xfrm>
        </p:spPr>
        <p:txBody>
          <a:bodyPr/>
          <a:lstStyle/>
          <a:p>
            <a:r>
              <a:rPr lang="en-US" dirty="0" smtClean="0"/>
              <a:t>Introduced in 1999 by Research In Motion (RIM) from Canada</a:t>
            </a:r>
          </a:p>
          <a:p>
            <a:r>
              <a:rPr lang="en-US" dirty="0" smtClean="0"/>
              <a:t>Common at workplaces</a:t>
            </a:r>
          </a:p>
          <a:p>
            <a:r>
              <a:rPr lang="en-US" dirty="0" smtClean="0"/>
              <a:t>Synchronize with Novell’s GroupWise and Microsoft’s Exchange</a:t>
            </a:r>
          </a:p>
          <a:p>
            <a:r>
              <a:rPr lang="en-US" dirty="0" smtClean="0"/>
              <a:t>Different OS versions for each carrier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19324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994400"/>
            <a:ext cx="8229600" cy="563563"/>
          </a:xfrm>
        </p:spPr>
        <p:txBody>
          <a:bodyPr/>
          <a:lstStyle/>
          <a:p>
            <a:r>
              <a:rPr lang="en-US" dirty="0" smtClean="0"/>
              <a:t>Link </a:t>
            </a:r>
            <a:r>
              <a:rPr lang="en-US" dirty="0" err="1" smtClean="0"/>
              <a:t>Ch</a:t>
            </a:r>
            <a:r>
              <a:rPr lang="en-US" dirty="0" smtClean="0"/>
              <a:t> 10h</a:t>
            </a:r>
            <a:endParaRPr lang="en-US" dirty="0"/>
          </a:p>
        </p:txBody>
      </p:sp>
      <p:pic>
        <p:nvPicPr>
          <p:cNvPr id="4" name="Picture 3" descr="Screen Shot 2013-04-24 at 11.04.22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" y="223094"/>
            <a:ext cx="8191500" cy="5651500"/>
          </a:xfrm>
          <a:prstGeom prst="rect">
            <a:avLst/>
          </a:prstGeom>
          <a:ln>
            <a:solidFill>
              <a:srgbClr val="6076B4"/>
            </a:solidFill>
          </a:ln>
        </p:spPr>
      </p:pic>
    </p:spTree>
    <p:extLst>
      <p:ext uri="{BB962C8B-B14F-4D97-AF65-F5344CB8AC3E}">
        <p14:creationId xmlns:p14="http://schemas.microsoft.com/office/powerpoint/2010/main" val="17117980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23094"/>
            <a:ext cx="8175511" cy="960711"/>
          </a:xfrm>
        </p:spPr>
        <p:txBody>
          <a:bodyPr/>
          <a:lstStyle/>
          <a:p>
            <a:r>
              <a:rPr lang="en-US" dirty="0" smtClean="0"/>
              <a:t>Android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6410219" cy="4525963"/>
          </a:xfrm>
        </p:spPr>
        <p:txBody>
          <a:bodyPr/>
          <a:lstStyle/>
          <a:p>
            <a:r>
              <a:rPr lang="en-US" dirty="0" smtClean="0"/>
              <a:t>The most popular OS by far</a:t>
            </a:r>
          </a:p>
          <a:p>
            <a:r>
              <a:rPr lang="en-US" dirty="0" smtClean="0"/>
              <a:t>Open Source</a:t>
            </a:r>
          </a:p>
          <a:p>
            <a:r>
              <a:rPr lang="en-US" dirty="0" smtClean="0"/>
              <a:t>Used on Motorola, Sony Ericsson, and HTC phones</a:t>
            </a:r>
          </a:p>
          <a:p>
            <a:r>
              <a:rPr lang="en-US" dirty="0" smtClean="0"/>
              <a:t>Also on tablets</a:t>
            </a:r>
          </a:p>
          <a:p>
            <a:endParaRPr lang="en-US" dirty="0"/>
          </a:p>
        </p:txBody>
      </p:sp>
      <p:pic>
        <p:nvPicPr>
          <p:cNvPr id="4" name="Picture 3" descr="Screen Shot 2013-04-24 at 11.09.57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2970" y="141157"/>
            <a:ext cx="2470333" cy="2670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293230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Apple’s </a:t>
            </a:r>
            <a:r>
              <a:rPr lang="en-US" dirty="0" err="1" smtClean="0"/>
              <a:t>iOS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Used on iPhone, </a:t>
            </a:r>
            <a:r>
              <a:rPr lang="en-US" dirty="0" err="1" smtClean="0"/>
              <a:t>iPad</a:t>
            </a:r>
            <a:r>
              <a:rPr lang="en-US" dirty="0" smtClean="0"/>
              <a:t>, and iPod Touch</a:t>
            </a:r>
          </a:p>
          <a:p>
            <a:r>
              <a:rPr lang="en-US" dirty="0" smtClean="0"/>
              <a:t>Based on OS X</a:t>
            </a:r>
          </a:p>
          <a:p>
            <a:r>
              <a:rPr lang="en-US" dirty="0" smtClean="0"/>
              <a:t>Second most popular phone OS</a:t>
            </a:r>
          </a:p>
        </p:txBody>
      </p:sp>
    </p:spTree>
    <p:extLst>
      <p:ext uri="{BB962C8B-B14F-4D97-AF65-F5344CB8AC3E}">
        <p14:creationId xmlns:p14="http://schemas.microsoft.com/office/powerpoint/2010/main" val="144469621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3094"/>
            <a:ext cx="8229600" cy="1391186"/>
          </a:xfrm>
        </p:spPr>
        <p:txBody>
          <a:bodyPr/>
          <a:lstStyle/>
          <a:p>
            <a:r>
              <a:rPr lang="en-US" dirty="0" smtClean="0"/>
              <a:t>Windows Mobile </a:t>
            </a:r>
            <a:br>
              <a:rPr lang="en-US" dirty="0" smtClean="0"/>
            </a:br>
            <a:r>
              <a:rPr lang="en-US" dirty="0" smtClean="0"/>
              <a:t>(now Windows Phone)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58660"/>
            <a:ext cx="5269237" cy="4167503"/>
          </a:xfrm>
        </p:spPr>
        <p:txBody>
          <a:bodyPr/>
          <a:lstStyle/>
          <a:p>
            <a:r>
              <a:rPr lang="en-US" dirty="0" smtClean="0"/>
              <a:t>Windows OS versions for smartphones and pocket PCs</a:t>
            </a:r>
          </a:p>
          <a:p>
            <a:r>
              <a:rPr lang="en-US" dirty="0" smtClean="0"/>
              <a:t>Windows Phone 8 was released in Oct. 2012</a:t>
            </a:r>
          </a:p>
          <a:p>
            <a:pPr lvl="1"/>
            <a:r>
              <a:rPr lang="en-US" dirty="0" smtClean="0"/>
              <a:t>Link </a:t>
            </a:r>
            <a:r>
              <a:rPr lang="en-US" dirty="0" err="1" smtClean="0"/>
              <a:t>Ch</a:t>
            </a:r>
            <a:r>
              <a:rPr lang="en-US" dirty="0" smtClean="0"/>
              <a:t> 10i</a:t>
            </a:r>
          </a:p>
          <a:p>
            <a:endParaRPr lang="en-US" dirty="0"/>
          </a:p>
        </p:txBody>
      </p:sp>
      <p:pic>
        <p:nvPicPr>
          <p:cNvPr id="4" name="Picture 3" descr="Windows_Phone_8_StartScreen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1309" y="1958660"/>
            <a:ext cx="2655491" cy="4425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045968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>
              <a:spcAft>
                <a:spcPts val="600"/>
              </a:spcAft>
            </a:pPr>
            <a:r>
              <a:rPr lang="en-US" sz="3600" dirty="0" smtClean="0">
                <a:solidFill>
                  <a:schemeClr val="tx1"/>
                </a:solidFill>
              </a:rPr>
              <a:t>Evidence on Cell Phones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828283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Potential Evidence Items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863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Call history</a:t>
            </a:r>
          </a:p>
          <a:p>
            <a:r>
              <a:rPr lang="en-US" dirty="0" smtClean="0"/>
              <a:t>Text messages (active &amp; deleted)</a:t>
            </a:r>
          </a:p>
          <a:p>
            <a:r>
              <a:rPr lang="en-US" dirty="0" smtClean="0"/>
              <a:t>Email</a:t>
            </a:r>
          </a:p>
          <a:p>
            <a:r>
              <a:rPr lang="en-US" dirty="0" smtClean="0"/>
              <a:t>Photos &amp; video</a:t>
            </a:r>
          </a:p>
          <a:p>
            <a:r>
              <a:rPr lang="en-US" dirty="0" smtClean="0"/>
              <a:t>Browser history</a:t>
            </a:r>
          </a:p>
          <a:p>
            <a:r>
              <a:rPr lang="en-US" dirty="0" smtClean="0"/>
              <a:t>Contacts</a:t>
            </a:r>
          </a:p>
          <a:p>
            <a:r>
              <a:rPr lang="en-US" dirty="0" smtClean="0"/>
              <a:t>GPS location information</a:t>
            </a:r>
          </a:p>
          <a:p>
            <a:r>
              <a:rPr lang="en-US" dirty="0" smtClean="0"/>
              <a:t>Chat sessions</a:t>
            </a:r>
          </a:p>
          <a:p>
            <a:r>
              <a:rPr lang="en-US" dirty="0" smtClean="0"/>
              <a:t>Calendar</a:t>
            </a:r>
          </a:p>
          <a:p>
            <a:r>
              <a:rPr lang="en-US" dirty="0" smtClean="0"/>
              <a:t>Voice memos</a:t>
            </a:r>
          </a:p>
          <a:p>
            <a:r>
              <a:rPr lang="en-US" dirty="0" smtClean="0"/>
              <a:t>Documents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87581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>
              <a:spcAft>
                <a:spcPts val="600"/>
              </a:spcAft>
            </a:pPr>
            <a:r>
              <a:rPr lang="en-US" sz="3600" dirty="0" smtClean="0">
                <a:solidFill>
                  <a:schemeClr val="tx1"/>
                </a:solidFill>
              </a:rPr>
              <a:t>Cellular Networks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734187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3094"/>
            <a:ext cx="8229600" cy="1554906"/>
          </a:xfrm>
        </p:spPr>
        <p:txBody>
          <a:bodyPr/>
          <a:lstStyle/>
          <a:p>
            <a:r>
              <a:rPr lang="en-US" dirty="0" smtClean="0"/>
              <a:t>PIN </a:t>
            </a:r>
            <a:br>
              <a:rPr lang="en-US" dirty="0" smtClean="0"/>
            </a:br>
            <a:r>
              <a:rPr lang="en-US" dirty="0" smtClean="0"/>
              <a:t>(Personal Identification Number)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9667"/>
            <a:ext cx="4489417" cy="4136496"/>
          </a:xfrm>
        </p:spPr>
        <p:txBody>
          <a:bodyPr/>
          <a:lstStyle/>
          <a:p>
            <a:r>
              <a:rPr lang="en-US" dirty="0" smtClean="0"/>
              <a:t>Can be used to secure the handset</a:t>
            </a:r>
          </a:p>
          <a:p>
            <a:r>
              <a:rPr lang="en-US" dirty="0" smtClean="0"/>
              <a:t>Three failed attempts will lock the SIM</a:t>
            </a:r>
          </a:p>
          <a:p>
            <a:r>
              <a:rPr lang="en-US" dirty="0" smtClean="0"/>
              <a:t>A </a:t>
            </a:r>
            <a:r>
              <a:rPr lang="en-US" b="1" dirty="0" smtClean="0"/>
              <a:t>Personal Unlock Key (PUK) </a:t>
            </a:r>
            <a:r>
              <a:rPr lang="en-US" dirty="0" smtClean="0"/>
              <a:t>is needed to unlock the SIM</a:t>
            </a:r>
          </a:p>
          <a:p>
            <a:pPr lvl="1"/>
            <a:r>
              <a:rPr lang="en-US" dirty="0" smtClean="0"/>
              <a:t>PUK comes from the provider of the SIM card</a:t>
            </a:r>
          </a:p>
          <a:p>
            <a:r>
              <a:rPr lang="en-US" dirty="0" smtClean="0"/>
              <a:t>Image from link </a:t>
            </a:r>
            <a:r>
              <a:rPr lang="en-US" dirty="0" err="1" smtClean="0"/>
              <a:t>Ch</a:t>
            </a:r>
            <a:r>
              <a:rPr lang="en-US" dirty="0" smtClean="0"/>
              <a:t> 10j</a:t>
            </a:r>
          </a:p>
        </p:txBody>
      </p:sp>
      <p:pic>
        <p:nvPicPr>
          <p:cNvPr id="4" name="Picture 3" descr="Security-Pattern-Lock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60" r="51882"/>
          <a:stretch/>
        </p:blipFill>
        <p:spPr>
          <a:xfrm>
            <a:off x="5499660" y="2023124"/>
            <a:ext cx="3343114" cy="459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314373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3094"/>
            <a:ext cx="8229600" cy="901254"/>
          </a:xfrm>
        </p:spPr>
        <p:txBody>
          <a:bodyPr/>
          <a:lstStyle/>
          <a:p>
            <a:pPr algn="l"/>
            <a:r>
              <a:rPr lang="en-US" dirty="0"/>
              <a:t>Predictive </a:t>
            </a:r>
            <a:r>
              <a:rPr lang="en-US" dirty="0" smtClean="0"/>
              <a:t>Text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9845" y="1519951"/>
            <a:ext cx="4351597" cy="5159044"/>
          </a:xfrm>
        </p:spPr>
        <p:txBody>
          <a:bodyPr>
            <a:normAutofit/>
          </a:bodyPr>
          <a:lstStyle/>
          <a:p>
            <a:r>
              <a:rPr lang="en-US" dirty="0" smtClean="0"/>
              <a:t>Intended to make it easier to type on 10-digit keypads</a:t>
            </a:r>
          </a:p>
          <a:p>
            <a:r>
              <a:rPr lang="en-US" dirty="0" smtClean="0"/>
              <a:t>Fills in text when the user types part of a word</a:t>
            </a:r>
          </a:p>
          <a:p>
            <a:pPr lvl="1"/>
            <a:r>
              <a:rPr lang="en-US" dirty="0" smtClean="0"/>
              <a:t>System learns frequently used words</a:t>
            </a:r>
          </a:p>
          <a:p>
            <a:pPr lvl="1"/>
            <a:r>
              <a:rPr lang="en-US" dirty="0" smtClean="0"/>
              <a:t>Database may contain words, slang, abbreviations, E-mail addresses or URLs</a:t>
            </a:r>
          </a:p>
          <a:p>
            <a:r>
              <a:rPr lang="en-US" dirty="0" smtClean="0"/>
              <a:t>Also creates hilariously mangled messages</a:t>
            </a:r>
          </a:p>
          <a:p>
            <a:pPr lvl="1"/>
            <a:r>
              <a:rPr lang="en-US" dirty="0" smtClean="0"/>
              <a:t>Link </a:t>
            </a:r>
            <a:r>
              <a:rPr lang="en-US" dirty="0" err="1" smtClean="0"/>
              <a:t>Ch</a:t>
            </a:r>
            <a:r>
              <a:rPr lang="en-US" dirty="0" smtClean="0"/>
              <a:t> 10k</a:t>
            </a:r>
            <a:endParaRPr lang="en-US" dirty="0"/>
          </a:p>
        </p:txBody>
      </p:sp>
      <p:pic>
        <p:nvPicPr>
          <p:cNvPr id="4" name="Picture 3" descr="mathlab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8797" y="582995"/>
            <a:ext cx="4064000" cy="6096000"/>
          </a:xfrm>
          <a:prstGeom prst="rect">
            <a:avLst/>
          </a:prstGeom>
          <a:ln>
            <a:solidFill>
              <a:srgbClr val="6076B4"/>
            </a:solidFill>
          </a:ln>
        </p:spPr>
      </p:pic>
    </p:spTree>
    <p:extLst>
      <p:ext uri="{BB962C8B-B14F-4D97-AF65-F5344CB8AC3E}">
        <p14:creationId xmlns:p14="http://schemas.microsoft.com/office/powerpoint/2010/main" val="150476174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Call Detail Records (CDR)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Used by the provider to troubleshoot and improve performance</a:t>
            </a:r>
          </a:p>
          <a:p>
            <a:r>
              <a:rPr lang="en-US" dirty="0" smtClean="0"/>
              <a:t>May show:</a:t>
            </a:r>
          </a:p>
          <a:p>
            <a:pPr lvl="1"/>
            <a:r>
              <a:rPr lang="en-US" dirty="0" smtClean="0"/>
              <a:t>Date/time call started and ended</a:t>
            </a:r>
          </a:p>
          <a:p>
            <a:pPr lvl="1"/>
            <a:r>
              <a:rPr lang="en-US" dirty="0" smtClean="0"/>
              <a:t>Who called who</a:t>
            </a:r>
          </a:p>
          <a:p>
            <a:pPr lvl="1"/>
            <a:r>
              <a:rPr lang="en-US" dirty="0" smtClean="0"/>
              <a:t>Whether call was incoming or outgoing</a:t>
            </a:r>
          </a:p>
          <a:p>
            <a:pPr lvl="1"/>
            <a:r>
              <a:rPr lang="en-US" dirty="0" smtClean="0"/>
              <a:t>Originating and terminating towers</a:t>
            </a:r>
          </a:p>
          <a:p>
            <a:r>
              <a:rPr lang="en-US" dirty="0" smtClean="0"/>
              <a:t>But you can’t tell who was holding the phone</a:t>
            </a:r>
          </a:p>
          <a:p>
            <a:r>
              <a:rPr lang="en-US" dirty="0" smtClean="0"/>
              <a:t>Subscriber information is different from CDR</a:t>
            </a:r>
          </a:p>
          <a:p>
            <a:pPr lvl="1"/>
            <a:r>
              <a:rPr lang="en-US" dirty="0" smtClean="0"/>
              <a:t>Name, address, acct. numbers, email address, </a:t>
            </a:r>
            <a:br>
              <a:rPr lang="en-US" dirty="0" smtClean="0"/>
            </a:br>
            <a:r>
              <a:rPr lang="en-US" dirty="0" smtClean="0"/>
              <a:t>credit card #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85504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3094"/>
            <a:ext cx="8229600" cy="778208"/>
          </a:xfrm>
        </p:spPr>
        <p:txBody>
          <a:bodyPr/>
          <a:lstStyle/>
          <a:p>
            <a:r>
              <a:rPr lang="en-US" dirty="0" smtClean="0"/>
              <a:t>Retention Policies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39819"/>
            <a:ext cx="8229600" cy="496894"/>
          </a:xfrm>
        </p:spPr>
        <p:txBody>
          <a:bodyPr/>
          <a:lstStyle/>
          <a:p>
            <a:r>
              <a:rPr lang="en-US" dirty="0" smtClean="0"/>
              <a:t>Link </a:t>
            </a:r>
            <a:r>
              <a:rPr lang="en-US" dirty="0" err="1" smtClean="0"/>
              <a:t>Ch</a:t>
            </a:r>
            <a:r>
              <a:rPr lang="en-US" dirty="0" smtClean="0"/>
              <a:t> 10l</a:t>
            </a:r>
            <a:endParaRPr lang="en-US" dirty="0"/>
          </a:p>
        </p:txBody>
      </p:sp>
      <p:pic>
        <p:nvPicPr>
          <p:cNvPr id="4" name="Picture 3" descr="threat_level_celldata-chart.gif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1884" b="1"/>
          <a:stretch/>
        </p:blipFill>
        <p:spPr>
          <a:xfrm>
            <a:off x="4705333" y="1163342"/>
            <a:ext cx="3566679" cy="4942377"/>
          </a:xfrm>
          <a:prstGeom prst="rect">
            <a:avLst/>
          </a:prstGeom>
          <a:ln>
            <a:solidFill>
              <a:srgbClr val="6076B4"/>
            </a:solidFill>
          </a:ln>
        </p:spPr>
      </p:pic>
      <p:pic>
        <p:nvPicPr>
          <p:cNvPr id="5" name="Picture 4" descr="threat_level_celldata-chart.gif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49210"/>
          <a:stretch/>
        </p:blipFill>
        <p:spPr>
          <a:xfrm>
            <a:off x="785627" y="1163342"/>
            <a:ext cx="3378785" cy="4942377"/>
          </a:xfrm>
          <a:prstGeom prst="rect">
            <a:avLst/>
          </a:prstGeom>
          <a:ln>
            <a:solidFill>
              <a:srgbClr val="6076B4"/>
            </a:solidFill>
          </a:ln>
        </p:spPr>
      </p:pic>
    </p:spTree>
    <p:extLst>
      <p:ext uri="{BB962C8B-B14F-4D97-AF65-F5344CB8AC3E}">
        <p14:creationId xmlns:p14="http://schemas.microsoft.com/office/powerpoint/2010/main" val="32749705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83832"/>
            <a:ext cx="8229600" cy="3042331"/>
          </a:xfrm>
        </p:spPr>
        <p:txBody>
          <a:bodyPr/>
          <a:lstStyle/>
          <a:p>
            <a:r>
              <a:rPr lang="en-US" dirty="0" smtClean="0"/>
              <a:t>Software included in phones to send tracking data back to the carrier</a:t>
            </a:r>
          </a:p>
          <a:p>
            <a:r>
              <a:rPr lang="en-US" dirty="0" smtClean="0"/>
              <a:t>Privacy controversy (Link </a:t>
            </a:r>
            <a:r>
              <a:rPr lang="en-US" dirty="0" err="1" smtClean="0"/>
              <a:t>Ch</a:t>
            </a:r>
            <a:r>
              <a:rPr lang="en-US" dirty="0" smtClean="0"/>
              <a:t> 10m)</a:t>
            </a:r>
            <a:endParaRPr lang="en-US" dirty="0"/>
          </a:p>
        </p:txBody>
      </p:sp>
      <p:pic>
        <p:nvPicPr>
          <p:cNvPr id="5" name="Picture 4" descr="carrier-iq-1201-132273755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272" y="387350"/>
            <a:ext cx="7620000" cy="2425700"/>
          </a:xfrm>
          <a:prstGeom prst="rect">
            <a:avLst/>
          </a:prstGeom>
          <a:ln>
            <a:solidFill>
              <a:srgbClr val="6076B4"/>
            </a:solidFill>
          </a:ln>
        </p:spPr>
      </p:pic>
    </p:spTree>
    <p:extLst>
      <p:ext uri="{BB962C8B-B14F-4D97-AF65-F5344CB8AC3E}">
        <p14:creationId xmlns:p14="http://schemas.microsoft.com/office/powerpoint/2010/main" val="30795429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Locating Cell Phones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10892"/>
          </a:xfrm>
        </p:spPr>
        <p:txBody>
          <a:bodyPr/>
          <a:lstStyle/>
          <a:p>
            <a:r>
              <a:rPr lang="en-US" dirty="0" smtClean="0"/>
              <a:t>Triangulation</a:t>
            </a:r>
          </a:p>
          <a:p>
            <a:pPr lvl="1"/>
            <a:r>
              <a:rPr lang="en-US" dirty="0" smtClean="0"/>
              <a:t>Measure signal delay to three nearest towers</a:t>
            </a:r>
          </a:p>
          <a:p>
            <a:pPr lvl="1"/>
            <a:r>
              <a:rPr lang="en-US" dirty="0" smtClean="0"/>
              <a:t>Can give approximate location of phone</a:t>
            </a:r>
          </a:p>
          <a:p>
            <a:r>
              <a:rPr lang="en-US" dirty="0" smtClean="0"/>
              <a:t>Directional antenna</a:t>
            </a:r>
          </a:p>
          <a:p>
            <a:pPr lvl="1"/>
            <a:r>
              <a:rPr lang="en-US" dirty="0" smtClean="0"/>
              <a:t>Enables location determination with only two towers from delay measurements</a:t>
            </a:r>
          </a:p>
          <a:p>
            <a:r>
              <a:rPr lang="en-US" dirty="0" smtClean="0"/>
              <a:t>GPS</a:t>
            </a:r>
          </a:p>
          <a:p>
            <a:pPr lvl="1"/>
            <a:r>
              <a:rPr lang="en-US" dirty="0" smtClean="0"/>
              <a:t>Locates cell phone with satellites</a:t>
            </a:r>
          </a:p>
          <a:p>
            <a:r>
              <a:rPr lang="en-US" dirty="0" smtClean="0"/>
              <a:t>Wi-Fi Positioning System</a:t>
            </a:r>
          </a:p>
          <a:p>
            <a:pPr lvl="1"/>
            <a:r>
              <a:rPr lang="en-US" dirty="0" smtClean="0"/>
              <a:t>Uses data on known Wi-Fi access points</a:t>
            </a:r>
          </a:p>
          <a:p>
            <a:pPr lvl="1"/>
            <a:r>
              <a:rPr lang="en-US" dirty="0" smtClean="0"/>
              <a:t>Included on the </a:t>
            </a:r>
            <a:r>
              <a:rPr lang="en-US" dirty="0" err="1" smtClean="0"/>
              <a:t>iPad</a:t>
            </a:r>
            <a:endParaRPr lang="en-US" dirty="0" smtClean="0"/>
          </a:p>
          <a:p>
            <a:pPr lvl="1"/>
            <a:r>
              <a:rPr lang="en-US" dirty="0" smtClean="0"/>
              <a:t>Link </a:t>
            </a:r>
            <a:r>
              <a:rPr lang="en-US" dirty="0" err="1" smtClean="0"/>
              <a:t>Ch</a:t>
            </a:r>
            <a:r>
              <a:rPr lang="en-US" dirty="0" smtClean="0"/>
              <a:t> 10n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678443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tower-4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0625" y="460375"/>
            <a:ext cx="6350000" cy="5880100"/>
          </a:xfrm>
          <a:prstGeom prst="rect">
            <a:avLst/>
          </a:prstGeom>
          <a:ln>
            <a:solidFill>
              <a:srgbClr val="6076B4"/>
            </a:solidFill>
          </a:ln>
        </p:spPr>
      </p:pic>
    </p:spTree>
    <p:extLst>
      <p:ext uri="{BB962C8B-B14F-4D97-AF65-F5344CB8AC3E}">
        <p14:creationId xmlns:p14="http://schemas.microsoft.com/office/powerpoint/2010/main" val="241230215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tower-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223094"/>
            <a:ext cx="6350000" cy="6527800"/>
          </a:xfrm>
          <a:prstGeom prst="rect">
            <a:avLst/>
          </a:prstGeom>
          <a:ln>
            <a:solidFill>
              <a:srgbClr val="6076B4"/>
            </a:solidFill>
          </a:ln>
        </p:spPr>
      </p:pic>
    </p:spTree>
    <p:extLst>
      <p:ext uri="{BB962C8B-B14F-4D97-AF65-F5344CB8AC3E}">
        <p14:creationId xmlns:p14="http://schemas.microsoft.com/office/powerpoint/2010/main" val="56787867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Triangulation images from link </a:t>
            </a:r>
            <a:r>
              <a:rPr lang="en-US" dirty="0" err="1" smtClean="0"/>
              <a:t>Ch</a:t>
            </a:r>
            <a:r>
              <a:rPr lang="en-US" dirty="0" smtClean="0"/>
              <a:t> 10o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560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Cell Phone Basics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Important evidence</a:t>
            </a:r>
          </a:p>
          <a:p>
            <a:pPr lvl="1"/>
            <a:r>
              <a:rPr lang="en-US" dirty="0" smtClean="0"/>
              <a:t>Emails &amp; SMS messages</a:t>
            </a:r>
          </a:p>
          <a:p>
            <a:pPr lvl="1"/>
            <a:r>
              <a:rPr lang="en-US" dirty="0" smtClean="0"/>
              <a:t>Internet history</a:t>
            </a:r>
          </a:p>
          <a:p>
            <a:pPr lvl="1"/>
            <a:r>
              <a:rPr lang="en-US" dirty="0" smtClean="0"/>
              <a:t>GPS (Global Positioning System)</a:t>
            </a:r>
          </a:p>
          <a:p>
            <a:pPr lvl="1"/>
            <a:r>
              <a:rPr lang="en-US" dirty="0" smtClean="0"/>
              <a:t>Photos</a:t>
            </a:r>
          </a:p>
          <a:p>
            <a:pPr lvl="1"/>
            <a:r>
              <a:rPr lang="en-US" dirty="0" smtClean="0"/>
              <a:t>Videos</a:t>
            </a:r>
          </a:p>
          <a:p>
            <a:r>
              <a:rPr lang="en-US" dirty="0" smtClean="0"/>
              <a:t>Challenge: Diversity</a:t>
            </a:r>
          </a:p>
          <a:p>
            <a:pPr lvl="1"/>
            <a:r>
              <a:rPr lang="en-US" dirty="0" smtClean="0"/>
              <a:t>Many makes, models, and operating systems</a:t>
            </a:r>
          </a:p>
          <a:p>
            <a:pPr lvl="1"/>
            <a:r>
              <a:rPr lang="en-US" dirty="0" smtClean="0"/>
              <a:t>No standard hardware interface</a:t>
            </a:r>
          </a:p>
          <a:p>
            <a:pPr lvl="1"/>
            <a:r>
              <a:rPr lang="en-US" dirty="0" smtClean="0"/>
              <a:t>More of them now have mini USB or micro USV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02907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Cell Phone Tower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360471" cy="4525963"/>
          </a:xfrm>
        </p:spPr>
        <p:txBody>
          <a:bodyPr/>
          <a:lstStyle/>
          <a:p>
            <a:r>
              <a:rPr lang="en-US" dirty="0" smtClean="0"/>
              <a:t>Also called “Base </a:t>
            </a:r>
            <a:r>
              <a:rPr lang="en-US" dirty="0"/>
              <a:t>Transceiver </a:t>
            </a:r>
            <a:r>
              <a:rPr lang="en-US" dirty="0" smtClean="0"/>
              <a:t>Station” or “Cell Site”</a:t>
            </a:r>
            <a:endParaRPr lang="en-US" dirty="0"/>
          </a:p>
          <a:p>
            <a:r>
              <a:rPr lang="en-US" dirty="0" smtClean="0"/>
              <a:t>Image from Wikipedia (Link 10a)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 descr="399px-Cell_Phone_Tower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2706" y="1600200"/>
            <a:ext cx="3275935" cy="4918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2499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Cell Network Components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Base Station</a:t>
            </a:r>
          </a:p>
          <a:p>
            <a:pPr lvl="1"/>
            <a:r>
              <a:rPr lang="en-US" dirty="0" smtClean="0"/>
              <a:t>Antennas and related equipment</a:t>
            </a:r>
          </a:p>
          <a:p>
            <a:r>
              <a:rPr lang="en-US" dirty="0" smtClean="0"/>
              <a:t>Base Station Controller (BSC)</a:t>
            </a:r>
          </a:p>
          <a:p>
            <a:pPr lvl="1"/>
            <a:r>
              <a:rPr lang="en-US" dirty="0" smtClean="0"/>
              <a:t>Regulates the signals between base stations</a:t>
            </a:r>
          </a:p>
          <a:p>
            <a:pPr lvl="1"/>
            <a:r>
              <a:rPr lang="en-US" dirty="0" smtClean="0"/>
              <a:t>Critical as phones move from place to place</a:t>
            </a:r>
          </a:p>
          <a:p>
            <a:r>
              <a:rPr lang="en-US" dirty="0" smtClean="0"/>
              <a:t>Mobile Switching Center (MSC)</a:t>
            </a:r>
          </a:p>
          <a:p>
            <a:pPr lvl="1"/>
            <a:r>
              <a:rPr lang="en-US" dirty="0" smtClean="0"/>
              <a:t>Processes calls within the network</a:t>
            </a:r>
          </a:p>
          <a:p>
            <a:pPr lvl="1"/>
            <a:r>
              <a:rPr lang="en-US" dirty="0" smtClean="0"/>
              <a:t>Holds a lot of evidence</a:t>
            </a:r>
          </a:p>
          <a:p>
            <a:pPr lvl="1"/>
            <a:r>
              <a:rPr lang="en-US" dirty="0" smtClean="0"/>
              <a:t>Coordinates calls between different wireless networks and land lines</a:t>
            </a:r>
          </a:p>
          <a:p>
            <a:pPr lvl="1"/>
            <a:r>
              <a:rPr lang="en-US" dirty="0" smtClean="0"/>
              <a:t>Handles SMS messages</a:t>
            </a:r>
          </a:p>
          <a:p>
            <a:pPr lvl="1"/>
            <a:r>
              <a:rPr lang="en-US" dirty="0" smtClean="0"/>
              <a:t>Call detail records and logs are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78837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Cell Network Components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Visitor Location Register (VLR)</a:t>
            </a:r>
          </a:p>
          <a:p>
            <a:pPr lvl="1"/>
            <a:r>
              <a:rPr lang="en-US" dirty="0" smtClean="0"/>
              <a:t>Database linked to a MSC</a:t>
            </a:r>
          </a:p>
          <a:p>
            <a:pPr lvl="1"/>
            <a:r>
              <a:rPr lang="en-US" dirty="0" smtClean="0"/>
              <a:t>All mobile devices currently being controlled by that MSC are recorded in the VLR</a:t>
            </a:r>
          </a:p>
          <a:p>
            <a:pPr lvl="1"/>
            <a:r>
              <a:rPr lang="en-US" b="1" dirty="0" smtClean="0"/>
              <a:t>Interworking functions </a:t>
            </a:r>
            <a:r>
              <a:rPr lang="en-US" dirty="0" smtClean="0"/>
              <a:t>are gateways to outside data networks such as the Internet</a:t>
            </a:r>
          </a:p>
          <a:p>
            <a:r>
              <a:rPr lang="en-US" dirty="0" smtClean="0"/>
              <a:t>Home Location Register (HLR)</a:t>
            </a:r>
          </a:p>
          <a:p>
            <a:pPr lvl="1"/>
            <a:r>
              <a:rPr lang="en-US" dirty="0" smtClean="0"/>
              <a:t>Information about individual subscribers</a:t>
            </a:r>
          </a:p>
          <a:p>
            <a:pPr lvl="1"/>
            <a:r>
              <a:rPr lang="en-US" dirty="0" smtClean="0"/>
              <a:t>ID, billing, and services</a:t>
            </a:r>
          </a:p>
          <a:p>
            <a:pPr lvl="1"/>
            <a:r>
              <a:rPr lang="en-US" dirty="0" smtClean="0"/>
              <a:t>Stores encryption keys</a:t>
            </a:r>
          </a:p>
          <a:p>
            <a:pPr lvl="1"/>
            <a:r>
              <a:rPr lang="en-US" dirty="0" smtClean="0"/>
              <a:t>Supports </a:t>
            </a:r>
            <a:r>
              <a:rPr lang="en-US" b="1" dirty="0" smtClean="0"/>
              <a:t>Authentication Center (</a:t>
            </a:r>
            <a:r>
              <a:rPr lang="en-US" b="1" smtClean="0"/>
              <a:t>AuC</a:t>
            </a:r>
            <a:r>
              <a:rPr lang="en-US" b="1" dirty="0" smtClean="0"/>
              <a:t>) </a:t>
            </a:r>
            <a:r>
              <a:rPr lang="en-US" dirty="0" smtClean="0"/>
              <a:t>which controls access to the network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02155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Cell Network Components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Short Message Service Center (SMSC)</a:t>
            </a:r>
          </a:p>
          <a:p>
            <a:pPr lvl="1"/>
            <a:r>
              <a:rPr lang="en-US" dirty="0" smtClean="0"/>
              <a:t>Responsible for SMS messages</a:t>
            </a:r>
          </a:p>
          <a:p>
            <a:pPr lvl="1"/>
            <a:r>
              <a:rPr lang="en-US" dirty="0" smtClean="0"/>
              <a:t>Messages may be recovered</a:t>
            </a:r>
          </a:p>
          <a:p>
            <a:pPr lvl="1"/>
            <a:r>
              <a:rPr lang="en-US" dirty="0" smtClean="0"/>
              <a:t>No rule dictating how long providers must keep those messages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53825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Handoff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cell phone is regularly communicating with nearest cell tower</a:t>
            </a:r>
          </a:p>
          <a:p>
            <a:r>
              <a:rPr lang="en-US" dirty="0" smtClean="0"/>
              <a:t>Even if it’s not in use</a:t>
            </a:r>
          </a:p>
          <a:p>
            <a:r>
              <a:rPr lang="en-US" dirty="0" smtClean="0"/>
              <a:t>It sends identification data to the tower</a:t>
            </a:r>
          </a:p>
          <a:p>
            <a:pPr lvl="1"/>
            <a:r>
              <a:rPr lang="en-US" dirty="0" smtClean="0"/>
              <a:t>Cell phone number and service provider</a:t>
            </a:r>
          </a:p>
          <a:p>
            <a:r>
              <a:rPr lang="en-US" b="1" dirty="0" smtClean="0"/>
              <a:t>Handoff </a:t>
            </a:r>
            <a:r>
              <a:rPr lang="en-US" dirty="0" smtClean="0"/>
              <a:t>is the transfer from tower to tower as you move</a:t>
            </a:r>
          </a:p>
        </p:txBody>
      </p:sp>
    </p:spTree>
    <p:extLst>
      <p:ext uri="{BB962C8B-B14F-4D97-AF65-F5344CB8AC3E}">
        <p14:creationId xmlns:p14="http://schemas.microsoft.com/office/powerpoint/2010/main" val="342936971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Executive.thmx</Template>
  <TotalTime>1678</TotalTime>
  <Words>1110</Words>
  <Application>Microsoft Macintosh PowerPoint</Application>
  <PresentationFormat>On-screen Show (4:3)</PresentationFormat>
  <Paragraphs>191</Paragraphs>
  <Slides>38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39" baseType="lpstr">
      <vt:lpstr>Executive</vt:lpstr>
      <vt:lpstr>10. Mobile Device Forensics Part 1</vt:lpstr>
      <vt:lpstr>Topics</vt:lpstr>
      <vt:lpstr>Cellular Networks</vt:lpstr>
      <vt:lpstr>Cell Phone Basics</vt:lpstr>
      <vt:lpstr>Cell Phone Tower</vt:lpstr>
      <vt:lpstr>Cell Network Components</vt:lpstr>
      <vt:lpstr>Cell Network Components</vt:lpstr>
      <vt:lpstr>Cell Network Components</vt:lpstr>
      <vt:lpstr>Handoff</vt:lpstr>
      <vt:lpstr>Handoff</vt:lpstr>
      <vt:lpstr>Mobile Switching Center (MSC)</vt:lpstr>
      <vt:lpstr>Messaging Services</vt:lpstr>
      <vt:lpstr>Types of Cellular Networks </vt:lpstr>
      <vt:lpstr>CDMA (Code Division Multiple Access)</vt:lpstr>
      <vt:lpstr>GSM (Global System for Mobile Communications)</vt:lpstr>
      <vt:lpstr>IMEI Blacklist</vt:lpstr>
      <vt:lpstr>iDEN (Integrated Digitally Enhanced Network)</vt:lpstr>
      <vt:lpstr>Prepaid Cell Phones</vt:lpstr>
      <vt:lpstr>Cell Phone Operating Systems</vt:lpstr>
      <vt:lpstr>Modern Cell Phone  Operating Systems</vt:lpstr>
      <vt:lpstr>PowerPoint Presentation</vt:lpstr>
      <vt:lpstr>Symbian</vt:lpstr>
      <vt:lpstr>Blackberry</vt:lpstr>
      <vt:lpstr>PowerPoint Presentation</vt:lpstr>
      <vt:lpstr>Android</vt:lpstr>
      <vt:lpstr>Apple’s iOS</vt:lpstr>
      <vt:lpstr>Windows Mobile  (now Windows Phone)</vt:lpstr>
      <vt:lpstr>Evidence on Cell Phones</vt:lpstr>
      <vt:lpstr>Potential Evidence Items</vt:lpstr>
      <vt:lpstr>PIN  (Personal Identification Number)</vt:lpstr>
      <vt:lpstr>Predictive Text </vt:lpstr>
      <vt:lpstr>Call Detail Records (CDR)</vt:lpstr>
      <vt:lpstr>Retention Policies</vt:lpstr>
      <vt:lpstr>PowerPoint Presentation</vt:lpstr>
      <vt:lpstr>Locating Cell Phones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Introduction</dc:title>
  <dc:creator>Sam Bowne</dc:creator>
  <cp:lastModifiedBy>Sam Bowne</cp:lastModifiedBy>
  <cp:revision>195</cp:revision>
  <dcterms:created xsi:type="dcterms:W3CDTF">2013-01-11T00:10:04Z</dcterms:created>
  <dcterms:modified xsi:type="dcterms:W3CDTF">2013-04-25T01:07:41Z</dcterms:modified>
</cp:coreProperties>
</file>