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410" r:id="rId3"/>
    <p:sldId id="415" r:id="rId4"/>
    <p:sldId id="414" r:id="rId5"/>
    <p:sldId id="426" r:id="rId6"/>
    <p:sldId id="419" r:id="rId7"/>
    <p:sldId id="417" r:id="rId8"/>
    <p:sldId id="418" r:id="rId9"/>
    <p:sldId id="420" r:id="rId10"/>
    <p:sldId id="421" r:id="rId11"/>
    <p:sldId id="422" r:id="rId12"/>
    <p:sldId id="423" r:id="rId13"/>
    <p:sldId id="424" r:id="rId14"/>
    <p:sldId id="425" r:id="rId15"/>
    <p:sldId id="413" r:id="rId16"/>
    <p:sldId id="428" r:id="rId17"/>
    <p:sldId id="427" r:id="rId18"/>
    <p:sldId id="429" r:id="rId19"/>
    <p:sldId id="431" r:id="rId20"/>
    <p:sldId id="430" r:id="rId21"/>
    <p:sldId id="41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00" autoAdjust="0"/>
    <p:restoredTop sz="86480" autoAdjust="0"/>
  </p:normalViewPr>
  <p:slideViewPr>
    <p:cSldViewPr snapToGrid="0" snapToObjects="1">
      <p:cViewPr varScale="1">
        <p:scale>
          <a:sx n="65" d="100"/>
          <a:sy n="65" d="100"/>
        </p:scale>
        <p:origin x="-120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124AE-0CFD-F24B-9D88-09FA47159BEE}" type="datetimeFigureOut">
              <a:rPr lang="en-US" smtClean="0"/>
              <a:t>5/15/13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06225-0AF1-8A46-9D2B-3A9B9A8931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4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1669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5/15/13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tx1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83564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800" dirty="0" smtClean="0">
                <a:latin typeface="Arial"/>
                <a:cs typeface="Arial"/>
              </a:rPr>
              <a:t>11. Looking Ahead</a:t>
            </a:r>
            <a:br>
              <a:rPr lang="en-US" sz="4800" dirty="0" smtClean="0">
                <a:latin typeface="Arial"/>
                <a:cs typeface="Arial"/>
              </a:rPr>
            </a:br>
            <a:endParaRPr lang="en-US" sz="4800" dirty="0"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35408"/>
            <a:ext cx="8229600" cy="849915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From Wikipedia</a:t>
            </a:r>
            <a:r>
              <a:rPr lang="en-US" sz="2400" dirty="0"/>
              <a:t>, link 11a</a:t>
            </a:r>
          </a:p>
        </p:txBody>
      </p:sp>
      <p:pic>
        <p:nvPicPr>
          <p:cNvPr id="4" name="Picture 3" descr="Screen Shot 2013-05-08 at 10.24.3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34" y="586654"/>
            <a:ext cx="85217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069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Startup cost is much lower</a:t>
            </a:r>
          </a:p>
          <a:p>
            <a:r>
              <a:rPr lang="en-US" dirty="0" smtClean="0"/>
              <a:t>Flexibility</a:t>
            </a:r>
          </a:p>
          <a:p>
            <a:r>
              <a:rPr lang="en-US" dirty="0" smtClean="0"/>
              <a:t>Scalability</a:t>
            </a:r>
          </a:p>
          <a:p>
            <a:r>
              <a:rPr lang="en-US" dirty="0" smtClean="0"/>
              <a:t>Redundancy</a:t>
            </a:r>
          </a:p>
          <a:p>
            <a:r>
              <a:rPr lang="en-US" dirty="0" smtClean="0"/>
              <a:t>Outsources server maintenance tasks so business can focus on their core competency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550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no way to recover deleted data</a:t>
            </a:r>
          </a:p>
          <a:p>
            <a:r>
              <a:rPr lang="en-US" dirty="0" smtClean="0"/>
              <a:t>Deleted data is on shared storage,</a:t>
            </a:r>
            <a:r>
              <a:rPr lang="en-US" dirty="0"/>
              <a:t> </a:t>
            </a:r>
            <a:r>
              <a:rPr lang="en-US" dirty="0" smtClean="0"/>
              <a:t>and mapping is removed immediately when a file is deleted</a:t>
            </a:r>
          </a:p>
          <a:p>
            <a:r>
              <a:rPr lang="en-US" dirty="0" smtClean="0"/>
              <a:t>Few forensic tools are available for cloud environments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77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Persistence: </a:t>
            </a:r>
            <a:r>
              <a:rPr lang="en-US" dirty="0" err="1" smtClean="0"/>
              <a:t>Dropbox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Dropbox</a:t>
            </a:r>
            <a:r>
              <a:rPr lang="en-US" dirty="0" smtClean="0"/>
              <a:t> saves all deleted files </a:t>
            </a:r>
          </a:p>
          <a:p>
            <a:pPr lvl="1"/>
            <a:r>
              <a:rPr lang="en-US" dirty="0" smtClean="0"/>
              <a:t>For 30 days by default for home users</a:t>
            </a:r>
          </a:p>
          <a:p>
            <a:pPr lvl="1"/>
            <a:r>
              <a:rPr lang="en-US" dirty="0" smtClean="0"/>
              <a:t>Forever with the Packrat extension (default for business users)</a:t>
            </a:r>
          </a:p>
          <a:p>
            <a:r>
              <a:rPr lang="en-US" dirty="0" smtClean="0"/>
              <a:t>Very handy for investigators!</a:t>
            </a:r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11b</a:t>
            </a:r>
            <a:endParaRPr lang="en-US" dirty="0"/>
          </a:p>
        </p:txBody>
      </p:sp>
      <p:pic>
        <p:nvPicPr>
          <p:cNvPr id="4" name="Picture 3" descr="Screen Shot 2013-05-08 at 10.35.1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42" y="4076700"/>
            <a:ext cx="6832600" cy="27813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980003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Jurisdiction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 providers may be anywhere in the world</a:t>
            </a:r>
          </a:p>
          <a:p>
            <a:r>
              <a:rPr lang="en-US" dirty="0" smtClean="0"/>
              <a:t>Regulations could help, if they required Cloud Service Providers to retain and provide data to investigators</a:t>
            </a:r>
          </a:p>
          <a:p>
            <a:r>
              <a:rPr lang="en-US" dirty="0" smtClean="0"/>
              <a:t>Service Level Agreements may cover digital evidence collection and preservation</a:t>
            </a:r>
          </a:p>
          <a:p>
            <a:pPr lvl="1"/>
            <a:r>
              <a:rPr lang="en-US" dirty="0" smtClean="0"/>
              <a:t>Wise precaution when litigation is expected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889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Solid State Drives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45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709879"/>
          </a:xfrm>
        </p:spPr>
        <p:txBody>
          <a:bodyPr/>
          <a:lstStyle/>
          <a:p>
            <a:r>
              <a:rPr lang="en-US" dirty="0"/>
              <a:t>Internal Structure of an SSD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11d</a:t>
            </a:r>
            <a:endParaRPr lang="en-US" dirty="0"/>
          </a:p>
        </p:txBody>
      </p:sp>
      <p:pic>
        <p:nvPicPr>
          <p:cNvPr id="4" name="Picture 3" descr="assetuploadfile9013493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149" y="1130888"/>
            <a:ext cx="4302651" cy="546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57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943122"/>
          </a:xfrm>
        </p:spPr>
        <p:txBody>
          <a:bodyPr/>
          <a:lstStyle/>
          <a:p>
            <a:r>
              <a:rPr lang="en-US" dirty="0" smtClean="0"/>
              <a:t>SSD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97600"/>
            <a:ext cx="8229600" cy="660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11c</a:t>
            </a:r>
            <a:endParaRPr lang="en-US" dirty="0"/>
          </a:p>
        </p:txBody>
      </p:sp>
      <p:pic>
        <p:nvPicPr>
          <p:cNvPr id="4" name="Picture 3" descr="pla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800" y="1903572"/>
            <a:ext cx="5283200" cy="3606800"/>
          </a:xfrm>
          <a:prstGeom prst="rect">
            <a:avLst/>
          </a:prstGeom>
        </p:spPr>
      </p:pic>
      <p:pic>
        <p:nvPicPr>
          <p:cNvPr id="5" name="Picture 4" descr="pageandblock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4704"/>
            <a:ext cx="3606800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92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SSDs and TRIM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20" y="1600200"/>
            <a:ext cx="8683884" cy="4525963"/>
          </a:xfrm>
        </p:spPr>
        <p:txBody>
          <a:bodyPr/>
          <a:lstStyle/>
          <a:p>
            <a:r>
              <a:rPr lang="en-US" dirty="0" smtClean="0"/>
              <a:t>SSDs get slower as they fill up</a:t>
            </a:r>
          </a:p>
          <a:p>
            <a:r>
              <a:rPr lang="en-US" dirty="0" smtClean="0"/>
              <a:t>SSD speed is only fast when it can do many writes in parallel</a:t>
            </a:r>
          </a:p>
          <a:p>
            <a:r>
              <a:rPr lang="en-US" dirty="0" smtClean="0"/>
              <a:t>The smallest structure you can </a:t>
            </a:r>
            <a:r>
              <a:rPr lang="en-US" b="1" dirty="0" smtClean="0"/>
              <a:t>write </a:t>
            </a:r>
            <a:r>
              <a:rPr lang="en-US" dirty="0" smtClean="0"/>
              <a:t>is a </a:t>
            </a:r>
            <a:r>
              <a:rPr lang="en-US" b="1" dirty="0" smtClean="0"/>
              <a:t>page </a:t>
            </a:r>
            <a:r>
              <a:rPr lang="en-US" dirty="0" smtClean="0"/>
              <a:t>(4 KB)</a:t>
            </a:r>
          </a:p>
          <a:p>
            <a:pPr lvl="1"/>
            <a:r>
              <a:rPr lang="en-US" dirty="0" smtClean="0"/>
              <a:t>But you cannot write to a page unless it is empty</a:t>
            </a:r>
          </a:p>
          <a:p>
            <a:r>
              <a:rPr lang="en-US" dirty="0" smtClean="0"/>
              <a:t>The smallest structure you can </a:t>
            </a:r>
            <a:r>
              <a:rPr lang="en-US" b="1" dirty="0" smtClean="0"/>
              <a:t>erase </a:t>
            </a:r>
            <a:r>
              <a:rPr lang="en-US" dirty="0" smtClean="0"/>
              <a:t>is a </a:t>
            </a:r>
            <a:r>
              <a:rPr lang="en-US" b="1" dirty="0" smtClean="0"/>
              <a:t>block</a:t>
            </a:r>
            <a:r>
              <a:rPr lang="en-US" dirty="0" smtClean="0"/>
              <a:t> (512 KB)</a:t>
            </a:r>
          </a:p>
          <a:p>
            <a:r>
              <a:rPr lang="en-US" dirty="0" smtClean="0"/>
              <a:t>Also, you can only erase a block 10,000 times before it fails (at least as of 2009)</a:t>
            </a:r>
          </a:p>
          <a:p>
            <a:r>
              <a:rPr lang="en-US" dirty="0" smtClean="0"/>
              <a:t>SSDs are not all the same—they make different attempts to increase lifespan with “wear leveling”</a:t>
            </a:r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11e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684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Translation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thinks it knows where data is going on the drive</a:t>
            </a:r>
          </a:p>
          <a:p>
            <a:r>
              <a:rPr lang="en-US" dirty="0" smtClean="0"/>
              <a:t>SSD uses a File Translation Layer to map apparent locations to real locations</a:t>
            </a:r>
          </a:p>
          <a:p>
            <a:r>
              <a:rPr lang="en-US" dirty="0" smtClean="0"/>
              <a:t>The real location is adjusted by the SSD controller for wear leveling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285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400" dirty="0" smtClean="0"/>
              <a:t>Topics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Standards and Controls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Cloud Forensics</a:t>
            </a:r>
          </a:p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Solid State Drives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Speed of Change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SSD controller erases deleted files</a:t>
            </a:r>
          </a:p>
          <a:p>
            <a:r>
              <a:rPr lang="en-US" dirty="0" smtClean="0"/>
              <a:t>When this happens varies across drive brands</a:t>
            </a:r>
          </a:p>
          <a:p>
            <a:r>
              <a:rPr lang="en-US" dirty="0" smtClean="0"/>
              <a:t>Data on the drive may even be changing during forensic acquisition</a:t>
            </a:r>
          </a:p>
          <a:p>
            <a:r>
              <a:rPr lang="en-US" dirty="0" smtClean="0"/>
              <a:t>This process may depend on the OS and drive format</a:t>
            </a:r>
          </a:p>
          <a:p>
            <a:r>
              <a:rPr lang="en-US" dirty="0" smtClean="0"/>
              <a:t>TRIM command enables the OS to tell the SSD controller that a file has been deleted</a:t>
            </a:r>
          </a:p>
          <a:p>
            <a:r>
              <a:rPr lang="en-US" dirty="0" smtClean="0"/>
              <a:t>Supported by Windows 7 and OS X but only active when conditions are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67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949214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/>
              <a:t>Speed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backlogs</a:t>
            </a:r>
          </a:p>
          <a:p>
            <a:r>
              <a:rPr lang="en-US" dirty="0" smtClean="0"/>
              <a:t>Constant updates of software require new methods,  retraining and research</a:t>
            </a:r>
          </a:p>
          <a:p>
            <a:r>
              <a:rPr lang="en-US" dirty="0" smtClean="0"/>
              <a:t>Professional networking</a:t>
            </a:r>
          </a:p>
          <a:p>
            <a:pPr lvl="1"/>
            <a:r>
              <a:rPr lang="en-US" dirty="0" smtClean="0"/>
              <a:t>HTCIA</a:t>
            </a:r>
          </a:p>
          <a:p>
            <a:pPr lvl="1"/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Conventions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86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Standards and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</a:p>
          <a:p>
            <a:pPr lvl="1"/>
            <a:r>
              <a:rPr lang="en-US" dirty="0" smtClean="0"/>
              <a:t>A prepared sample that has known properties that is </a:t>
            </a:r>
            <a:r>
              <a:rPr lang="en-US" dirty="0" err="1" smtClean="0"/>
              <a:t>ued</a:t>
            </a:r>
            <a:r>
              <a:rPr lang="en-US" dirty="0" smtClean="0"/>
              <a:t> s a control during forensic analysis</a:t>
            </a:r>
          </a:p>
          <a:p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A test performed in parallel with experimental samples </a:t>
            </a:r>
          </a:p>
          <a:p>
            <a:pPr lvl="1"/>
            <a:r>
              <a:rPr lang="en-US" dirty="0" smtClean="0"/>
              <a:t>A sample that provides a known result</a:t>
            </a:r>
          </a:p>
          <a:p>
            <a:r>
              <a:rPr lang="en-US" dirty="0" smtClean="0"/>
              <a:t>Some forensic authorities want to use these concepts in computer forensics, others don’t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8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/>
              <a:t>Cloud Forensics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7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/>
              <a:t>Cloud </a:t>
            </a:r>
            <a:r>
              <a:rPr lang="en-US" sz="3600" dirty="0"/>
              <a:t>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65354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Infrastructure as a Service (</a:t>
            </a:r>
            <a:r>
              <a:rPr lang="en-US" sz="2800" dirty="0" err="1" smtClean="0"/>
              <a:t>IaaS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Software </a:t>
            </a:r>
            <a:r>
              <a:rPr lang="en-US" sz="2800" dirty="0"/>
              <a:t>as a Service (</a:t>
            </a:r>
            <a:r>
              <a:rPr lang="en-US" sz="2800" dirty="0" err="1"/>
              <a:t>SaaS</a:t>
            </a:r>
            <a:r>
              <a:rPr lang="en-US" sz="2800" dirty="0"/>
              <a:t>)</a:t>
            </a:r>
          </a:p>
          <a:p>
            <a:r>
              <a:rPr lang="en-US" sz="2800" dirty="0" smtClean="0"/>
              <a:t>Platform as </a:t>
            </a:r>
            <a:r>
              <a:rPr lang="en-US" sz="2800" dirty="0"/>
              <a:t>a Service </a:t>
            </a:r>
            <a:r>
              <a:rPr lang="en-US" sz="2800" dirty="0" smtClean="0"/>
              <a:t>(</a:t>
            </a:r>
            <a:r>
              <a:rPr lang="en-US" sz="2800" dirty="0" err="1" smtClean="0"/>
              <a:t>PaaS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Image from Wikipedia, link 11a</a:t>
            </a:r>
            <a:endParaRPr lang="en-US" sz="2800" dirty="0"/>
          </a:p>
        </p:txBody>
      </p:sp>
      <p:pic>
        <p:nvPicPr>
          <p:cNvPr id="4" name="Picture 3" descr="Cloud_computing_lay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036763"/>
            <a:ext cx="44196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8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Infrastructure as a 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Most basic cloud service</a:t>
            </a:r>
          </a:p>
          <a:p>
            <a:pPr lvl="1"/>
            <a:r>
              <a:rPr lang="en-US" dirty="0" smtClean="0"/>
              <a:t>Like renting a physical server at a colocation facility</a:t>
            </a:r>
          </a:p>
          <a:p>
            <a:pPr lvl="0"/>
            <a:r>
              <a:rPr lang="en-US" sz="2800" dirty="0" smtClean="0"/>
              <a:t>Provides virtual machines and network service to the customer</a:t>
            </a:r>
          </a:p>
          <a:p>
            <a:pPr lvl="0"/>
            <a:r>
              <a:rPr lang="en-US" sz="2800" dirty="0" smtClean="0"/>
              <a:t>Customer installs OS &amp; apps</a:t>
            </a:r>
          </a:p>
          <a:p>
            <a:pPr lvl="1"/>
            <a:r>
              <a:rPr lang="en-US" dirty="0" smtClean="0"/>
              <a:t>Responsible for maintaining and upgrading the them</a:t>
            </a:r>
          </a:p>
          <a:p>
            <a:pPr lvl="0"/>
            <a:r>
              <a:rPr lang="en-US" sz="2800" dirty="0" smtClean="0"/>
              <a:t>Examples: Amazon EC2, Azure Services Platform, Google Compute Engine, Rackspace Open Cloud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2383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 </a:t>
            </a:r>
            <a:r>
              <a:rPr lang="en-US" i="1" dirty="0" smtClean="0"/>
              <a:t>computing platform </a:t>
            </a:r>
            <a:r>
              <a:rPr lang="en-US" dirty="0" smtClean="0"/>
              <a:t>that includes</a:t>
            </a:r>
          </a:p>
          <a:p>
            <a:pPr lvl="1"/>
            <a:r>
              <a:rPr lang="en-US" dirty="0" smtClean="0"/>
              <a:t>Operating system</a:t>
            </a:r>
          </a:p>
          <a:p>
            <a:pPr lvl="1"/>
            <a:r>
              <a:rPr lang="en-US" dirty="0" smtClean="0"/>
              <a:t>Programming language execution environment</a:t>
            </a:r>
          </a:p>
          <a:p>
            <a:pPr lvl="1"/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Web server</a:t>
            </a:r>
          </a:p>
          <a:p>
            <a:r>
              <a:rPr lang="en-US" dirty="0" smtClean="0"/>
              <a:t>Application developers design apps without managing the lower hardware &amp; software layers</a:t>
            </a:r>
          </a:p>
          <a:p>
            <a:r>
              <a:rPr lang="en-US" dirty="0" smtClean="0"/>
              <a:t>Examples: AWS Elastic Beanstalk, Windows Azure Cloud Services, Google App Engine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5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Software as a 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an application for clients to use</a:t>
            </a:r>
          </a:p>
          <a:p>
            <a:r>
              <a:rPr lang="en-US" dirty="0" smtClean="0"/>
              <a:t>Clients don’t control hardware, OS, or application</a:t>
            </a:r>
          </a:p>
          <a:p>
            <a:pPr lvl="1"/>
            <a:r>
              <a:rPr lang="en-US" dirty="0" smtClean="0"/>
              <a:t>They just use the features the application provides</a:t>
            </a:r>
          </a:p>
          <a:p>
            <a:r>
              <a:rPr lang="en-US" dirty="0" smtClean="0"/>
              <a:t>Examples: Google Apps, Microsoft Office 365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115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and Public Clouds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76" y="1600200"/>
            <a:ext cx="3240255" cy="4525963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Private cloud</a:t>
            </a:r>
          </a:p>
          <a:p>
            <a:pPr marL="742950" lvl="2" indent="-342900"/>
            <a:r>
              <a:rPr lang="en-US" sz="2400" dirty="0" smtClean="0"/>
              <a:t>Company purchases and maintains servers</a:t>
            </a:r>
          </a:p>
          <a:p>
            <a:pPr marL="742950" lvl="2" indent="-342900"/>
            <a:r>
              <a:rPr lang="en-US" sz="2400" dirty="0" smtClean="0"/>
              <a:t>Restricted to company users</a:t>
            </a:r>
          </a:p>
          <a:p>
            <a:pPr marL="742950" lvl="2" indent="-342900"/>
            <a:r>
              <a:rPr lang="en-US" sz="2400" dirty="0" smtClean="0"/>
              <a:t>Eliminates many of the advantages of cloud computing</a:t>
            </a:r>
          </a:p>
          <a:p>
            <a:pPr marL="742950" lvl="2" indent="-342900"/>
            <a:r>
              <a:rPr lang="en-US" sz="2400" dirty="0" smtClean="0"/>
              <a:t>More secure (?)</a:t>
            </a:r>
          </a:p>
          <a:p>
            <a:pPr marL="342900" lvl="1" indent="-342900"/>
            <a:r>
              <a:rPr lang="en-US" sz="2400" dirty="0" smtClean="0"/>
              <a:t>Public Cloud</a:t>
            </a:r>
          </a:p>
          <a:p>
            <a:pPr marL="742950" lvl="2" indent="-342900"/>
            <a:r>
              <a:rPr lang="en-US" sz="2400" dirty="0" smtClean="0"/>
              <a:t>The most common type, provided by Amazon or Microsoft, etc.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Image </a:t>
            </a:r>
            <a:r>
              <a:rPr lang="en-US" sz="2400" dirty="0"/>
              <a:t>from Wikipedia, link </a:t>
            </a:r>
            <a:r>
              <a:rPr lang="en-US" sz="2400" dirty="0" smtClean="0"/>
              <a:t>11a</a:t>
            </a:r>
            <a:endParaRPr lang="en-US" sz="2400" dirty="0"/>
          </a:p>
        </p:txBody>
      </p:sp>
      <p:pic>
        <p:nvPicPr>
          <p:cNvPr id="4" name="Picture 3" descr="Cloud_computing_types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196" y="1600200"/>
            <a:ext cx="5016500" cy="29718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331807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1762</TotalTime>
  <Words>674</Words>
  <Application>Microsoft Macintosh PowerPoint</Application>
  <PresentationFormat>On-screen Show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Executive</vt:lpstr>
      <vt:lpstr>11. Looking Ahead </vt:lpstr>
      <vt:lpstr>Topics</vt:lpstr>
      <vt:lpstr>Standards and Controls</vt:lpstr>
      <vt:lpstr>Cloud Forensics</vt:lpstr>
      <vt:lpstr>Cloud Computing</vt:lpstr>
      <vt:lpstr>Infrastructure as a Service (IaaS)</vt:lpstr>
      <vt:lpstr>Platform as a Service (PaaS)</vt:lpstr>
      <vt:lpstr>Software as a Service (SaaS)</vt:lpstr>
      <vt:lpstr>Private and Public Clouds</vt:lpstr>
      <vt:lpstr>PowerPoint Presentation</vt:lpstr>
      <vt:lpstr>Benefits of the Cloud</vt:lpstr>
      <vt:lpstr>Legal Concerns</vt:lpstr>
      <vt:lpstr>Cloud Persistence: Dropbox</vt:lpstr>
      <vt:lpstr>Jurisdiction</vt:lpstr>
      <vt:lpstr>Solid State Drives</vt:lpstr>
      <vt:lpstr>Internal Structure of an SSD</vt:lpstr>
      <vt:lpstr>SSD Structure</vt:lpstr>
      <vt:lpstr>SSDs and TRIM</vt:lpstr>
      <vt:lpstr>File Translation Layer</vt:lpstr>
      <vt:lpstr>Garbage Collection</vt:lpstr>
      <vt:lpstr>Speed of Change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215</cp:revision>
  <dcterms:created xsi:type="dcterms:W3CDTF">2013-01-11T00:10:04Z</dcterms:created>
  <dcterms:modified xsi:type="dcterms:W3CDTF">2013-05-15T17:20:38Z</dcterms:modified>
</cp:coreProperties>
</file>