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72" r:id="rId3"/>
    <p:sldId id="373" r:id="rId4"/>
    <p:sldId id="369" r:id="rId5"/>
    <p:sldId id="370" r:id="rId6"/>
    <p:sldId id="392" r:id="rId7"/>
    <p:sldId id="316" r:id="rId8"/>
    <p:sldId id="337" r:id="rId9"/>
    <p:sldId id="338" r:id="rId10"/>
    <p:sldId id="339" r:id="rId11"/>
    <p:sldId id="393" r:id="rId12"/>
    <p:sldId id="394" r:id="rId13"/>
    <p:sldId id="395" r:id="rId14"/>
    <p:sldId id="396" r:id="rId15"/>
    <p:sldId id="397" r:id="rId16"/>
    <p:sldId id="398" r:id="rId17"/>
    <p:sldId id="399" r:id="rId18"/>
    <p:sldId id="401" r:id="rId19"/>
    <p:sldId id="406" r:id="rId20"/>
    <p:sldId id="402" r:id="rId21"/>
    <p:sldId id="403" r:id="rId22"/>
    <p:sldId id="407" r:id="rId23"/>
    <p:sldId id="404" r:id="rId24"/>
    <p:sldId id="405" r:id="rId25"/>
    <p:sldId id="408" r:id="rId26"/>
    <p:sldId id="409" r:id="rId27"/>
    <p:sldId id="400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94553" autoAdjust="0"/>
  </p:normalViewPr>
  <p:slideViewPr>
    <p:cSldViewPr snapToGrid="0" snapToObjects="1">
      <p:cViewPr varScale="1">
        <p:scale>
          <a:sx n="82" d="100"/>
          <a:sy n="82" d="100"/>
        </p:scale>
        <p:origin x="-58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1/28/13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1/28/13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1/28/13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1/28/13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1/28/13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1/28/13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1/28/13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1/28/13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1/28/13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1/28/13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0C4986D-6BE9-4264-908F-02DB36FD8D6C}" type="datetime1">
              <a:rPr lang="en-US" smtClean="0"/>
              <a:t>1/28/13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5362458"/>
          </a:xfrm>
        </p:spPr>
        <p:txBody>
          <a:bodyPr/>
          <a:lstStyle/>
          <a:p>
            <a:r>
              <a:rPr lang="en-US" sz="4800" dirty="0" smtClean="0">
                <a:latin typeface="Arial"/>
                <a:cs typeface="Arial"/>
              </a:rPr>
              <a:t>2. Key Technical Concepts</a:t>
            </a:r>
            <a:br>
              <a:rPr lang="en-US" sz="4800" dirty="0" smtClean="0">
                <a:latin typeface="Arial"/>
                <a:cs typeface="Arial"/>
              </a:rPr>
            </a:br>
            <a:r>
              <a:rPr lang="en-US" sz="4800" dirty="0" smtClean="0">
                <a:latin typeface="Arial"/>
                <a:cs typeface="Arial"/>
              </a:rPr>
              <a:t>Part 2</a:t>
            </a:r>
            <a:endParaRPr lang="en-US" sz="4800" dirty="0">
              <a:latin typeface="Arial"/>
              <a:cs typeface="Arial"/>
            </a:endParaRPr>
          </a:p>
        </p:txBody>
      </p:sp>
      <p:pic>
        <p:nvPicPr>
          <p:cNvPr id="6" name="Picture 5" descr="ref=sr_1_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47992" y="480511"/>
            <a:ext cx="2908300" cy="360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79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78061"/>
          </a:xfrm>
        </p:spPr>
        <p:txBody>
          <a:bodyPr/>
          <a:lstStyle/>
          <a:p>
            <a:r>
              <a:rPr lang="en-US" sz="3600" dirty="0" smtClean="0"/>
              <a:t>NTFS (New Technology File System)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Used by Win XP, 7, and Server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Advantages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Journaling (recovers from errors)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Encryption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Permissions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Uses B-Trees for fast searches</a:t>
            </a:r>
          </a:p>
        </p:txBody>
      </p:sp>
    </p:spTree>
    <p:extLst>
      <p:ext uri="{BB962C8B-B14F-4D97-AF65-F5344CB8AC3E}">
        <p14:creationId xmlns:p14="http://schemas.microsoft.com/office/powerpoint/2010/main" val="1768788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HFS+ (Hierarchical File System)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45441"/>
            <a:ext cx="8229600" cy="408072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Used by Apple products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Also uses B-Trees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Related versions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HFS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HFSX</a:t>
            </a:r>
          </a:p>
          <a:p>
            <a:pPr lvl="1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9326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B-Tree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34207"/>
            <a:ext cx="8229600" cy="1391956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An way of storing objects so they can be searched quickly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Image From Wikipedia</a:t>
            </a:r>
            <a:endParaRPr lang="en-US" sz="1600" dirty="0" smtClean="0">
              <a:solidFill>
                <a:schemeClr val="tx1"/>
              </a:solidFill>
            </a:endParaRPr>
          </a:p>
          <a:p>
            <a:pPr lvl="1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B-tre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204779"/>
            <a:ext cx="8154345" cy="2265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419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sz="4800" dirty="0" smtClean="0">
                <a:solidFill>
                  <a:schemeClr val="tx1"/>
                </a:solidFill>
                <a:latin typeface="Arial"/>
                <a:cs typeface="Arial"/>
              </a:rPr>
              <a:t>Allocated and </a:t>
            </a:r>
            <a:r>
              <a:rPr lang="en-US" sz="4800" smtClean="0">
                <a:solidFill>
                  <a:schemeClr val="tx1"/>
                </a:solidFill>
                <a:latin typeface="Arial"/>
                <a:cs typeface="Arial"/>
              </a:rPr>
              <a:t>Unallocated Space</a:t>
            </a:r>
            <a:endParaRPr lang="en-US" sz="138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9976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78061"/>
          </a:xfrm>
        </p:spPr>
        <p:txBody>
          <a:bodyPr/>
          <a:lstStyle/>
          <a:p>
            <a:r>
              <a:rPr lang="en-US" sz="4400" dirty="0" smtClean="0"/>
              <a:t>Space on a Hard Drive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Allocated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Active data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In use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Can be seen by OS</a:t>
            </a:r>
            <a:endParaRPr lang="en-US" sz="2800" dirty="0">
              <a:solidFill>
                <a:schemeClr val="tx1"/>
              </a:solidFill>
            </a:endParaRPr>
          </a:p>
          <a:p>
            <a:r>
              <a:rPr lang="en-US" sz="3600" dirty="0" smtClean="0">
                <a:solidFill>
                  <a:schemeClr val="tx1"/>
                </a:solidFill>
              </a:rPr>
              <a:t>Unallocated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No longer in use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Slack space (Drive slack)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Invisible to OS</a:t>
            </a:r>
          </a:p>
        </p:txBody>
      </p:sp>
    </p:spTree>
    <p:extLst>
      <p:ext uri="{BB962C8B-B14F-4D97-AF65-F5344CB8AC3E}">
        <p14:creationId xmlns:p14="http://schemas.microsoft.com/office/powerpoint/2010/main" val="17294622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78061"/>
          </a:xfrm>
        </p:spPr>
        <p:txBody>
          <a:bodyPr/>
          <a:lstStyle/>
          <a:p>
            <a:r>
              <a:rPr lang="en-US" sz="4400" dirty="0" smtClean="0"/>
              <a:t>Space on a Hard Drive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Host Protected Area </a:t>
            </a:r>
            <a:r>
              <a:rPr lang="en-US" sz="3600" dirty="0" smtClean="0">
                <a:solidFill>
                  <a:schemeClr val="tx1"/>
                </a:solidFill>
              </a:rPr>
              <a:t>and </a:t>
            </a:r>
            <a:r>
              <a:rPr lang="en-US" sz="3600" b="1" dirty="0" smtClean="0">
                <a:solidFill>
                  <a:schemeClr val="tx1"/>
                </a:solidFill>
              </a:rPr>
              <a:t>Device Configuration Overlays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Hidden area on a hard drive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Difficult to detect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Not used by OS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Stores device firmware and data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Accessed by firmware update routines, which can be reverse engineered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3066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78061"/>
          </a:xfrm>
        </p:spPr>
        <p:txBody>
          <a:bodyPr/>
          <a:lstStyle/>
          <a:p>
            <a:r>
              <a:rPr lang="en-US" sz="4400" dirty="0" smtClean="0"/>
              <a:t>Data Persistence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Old Data is Left in Slack Space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Unallocated clusters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Remains on drive until overwritten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Can be years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Even an Overwrite may not get it all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If the new file doesn't use all the sectors</a:t>
            </a:r>
          </a:p>
          <a:p>
            <a:pPr lvl="1"/>
            <a:endParaRPr lang="en-US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3066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88571"/>
          </a:xfrm>
        </p:spPr>
        <p:txBody>
          <a:bodyPr/>
          <a:lstStyle/>
          <a:p>
            <a:r>
              <a:rPr lang="en-US" dirty="0" smtClean="0"/>
              <a:t>Project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p2qh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54" t="38968" r="5000"/>
          <a:stretch/>
        </p:blipFill>
        <p:spPr>
          <a:xfrm>
            <a:off x="925286" y="1600200"/>
            <a:ext cx="7017658" cy="2898372"/>
          </a:xfrm>
          <a:prstGeom prst="rect">
            <a:avLst/>
          </a:prstGeom>
          <a:ln>
            <a:solidFill>
              <a:srgbClr val="6076B4"/>
            </a:solidFill>
          </a:ln>
        </p:spPr>
      </p:pic>
      <p:pic>
        <p:nvPicPr>
          <p:cNvPr id="5" name="Picture 4" descr="Screen Shot 2013-01-27 at 6.56.2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571" y="4778827"/>
            <a:ext cx="7835900" cy="187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0624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78061"/>
          </a:xfrm>
        </p:spPr>
        <p:txBody>
          <a:bodyPr/>
          <a:lstStyle/>
          <a:p>
            <a:r>
              <a:rPr lang="en-US" sz="4400" dirty="0" smtClean="0"/>
              <a:t>Magnetic Drive Storage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Sector = 512 bytes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All data is read and written a sector at a time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Cluster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Varies, often 4096 bytes = 8 sectors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OS can only use space a cluster at a time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5741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78061"/>
          </a:xfrm>
        </p:spPr>
        <p:txBody>
          <a:bodyPr/>
          <a:lstStyle/>
          <a:p>
            <a:r>
              <a:rPr lang="en-US" sz="4400" dirty="0" smtClean="0"/>
              <a:t>Example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BIG file: 4000 bytes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Written onto disk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Nearly fills 8 sectors = 1 cluster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Delete BIG file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Save SMALL file on same cluster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SMALL file: 1000 bytes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Only uses 2 clusters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158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sz="4800" dirty="0" smtClean="0">
                <a:solidFill>
                  <a:schemeClr val="tx1"/>
                </a:solidFill>
                <a:latin typeface="Arial"/>
                <a:cs typeface="Arial"/>
              </a:rPr>
              <a:t>Active, Latent, and Archival Data</a:t>
            </a:r>
            <a:endParaRPr lang="en-US" sz="138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7083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497286" y="3320143"/>
            <a:ext cx="1451428" cy="255814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78061"/>
          </a:xfrm>
        </p:spPr>
        <p:txBody>
          <a:bodyPr/>
          <a:lstStyle/>
          <a:p>
            <a:r>
              <a:rPr lang="en-US" sz="4400" dirty="0" smtClean="0"/>
              <a:t>Drive Slack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3571" y="1600200"/>
            <a:ext cx="6963228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  <a:latin typeface="Courier"/>
                <a:cs typeface="Courier"/>
              </a:rPr>
              <a:t>Sector   Before   After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  <a:latin typeface="Courier"/>
                <a:cs typeface="Courier"/>
              </a:rPr>
              <a:t>------   ------   ------</a:t>
            </a:r>
            <a:endParaRPr lang="en-US" sz="3600" dirty="0">
              <a:solidFill>
                <a:schemeClr val="tx1"/>
              </a:solidFill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  <a:latin typeface="Courier"/>
                <a:cs typeface="Courier"/>
              </a:rPr>
              <a:t> 200      BIG     </a:t>
            </a:r>
            <a:r>
              <a:rPr lang="en-US" sz="3600" dirty="0">
                <a:solidFill>
                  <a:schemeClr val="tx1"/>
                </a:solidFill>
                <a:latin typeface="Courier"/>
                <a:cs typeface="Courier"/>
              </a:rPr>
              <a:t>SMALL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  <a:latin typeface="Courier"/>
                <a:cs typeface="Courier"/>
              </a:rPr>
              <a:t> 201      </a:t>
            </a:r>
            <a:r>
              <a:rPr lang="en-US" sz="3600" dirty="0">
                <a:solidFill>
                  <a:schemeClr val="tx1"/>
                </a:solidFill>
                <a:latin typeface="Courier"/>
                <a:cs typeface="Courier"/>
              </a:rPr>
              <a:t>BIG     SMALL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  <a:latin typeface="Courier"/>
                <a:cs typeface="Courier"/>
              </a:rPr>
              <a:t> 202      BIG      BIG </a:t>
            </a:r>
            <a:endParaRPr lang="en-US" sz="3600" dirty="0">
              <a:solidFill>
                <a:schemeClr val="tx1"/>
              </a:solidFill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  <a:latin typeface="Courier"/>
                <a:cs typeface="Courier"/>
              </a:rPr>
              <a:t> 203      BIG      BIG</a:t>
            </a:r>
            <a:endParaRPr lang="en-US" sz="3600" dirty="0">
              <a:solidFill>
                <a:schemeClr val="tx1"/>
              </a:solidFill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  <a:latin typeface="Courier"/>
                <a:cs typeface="Courier"/>
              </a:rPr>
              <a:t> 204      BIG      BIG</a:t>
            </a:r>
            <a:endParaRPr lang="en-US" sz="3600" dirty="0">
              <a:solidFill>
                <a:schemeClr val="tx1"/>
              </a:solidFill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  <a:latin typeface="Courier"/>
                <a:cs typeface="Courier"/>
              </a:rPr>
              <a:t> 205      BIG      BIG</a:t>
            </a:r>
            <a:endParaRPr lang="en-US" sz="3600" dirty="0">
              <a:solidFill>
                <a:schemeClr val="tx1"/>
              </a:solidFill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  <a:latin typeface="Courier"/>
                <a:cs typeface="Courier"/>
              </a:rPr>
              <a:t> 206      BIG      BIG</a:t>
            </a:r>
            <a:endParaRPr lang="en-US" sz="3600" dirty="0">
              <a:solidFill>
                <a:schemeClr val="tx1"/>
              </a:solidFill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  <a:latin typeface="Courier"/>
                <a:cs typeface="Courier"/>
              </a:rPr>
              <a:t> 207      </a:t>
            </a:r>
            <a:r>
              <a:rPr lang="en-US" sz="3600" dirty="0">
                <a:solidFill>
                  <a:schemeClr val="tx1"/>
                </a:solidFill>
                <a:latin typeface="Courier"/>
                <a:cs typeface="Courier"/>
              </a:rPr>
              <a:t>BIG     </a:t>
            </a:r>
            <a:r>
              <a:rPr lang="en-US" sz="3600" dirty="0" smtClean="0">
                <a:solidFill>
                  <a:schemeClr val="tx1"/>
                </a:solidFill>
                <a:latin typeface="Courier"/>
                <a:cs typeface="Courier"/>
              </a:rPr>
              <a:t> BIG</a:t>
            </a:r>
            <a:endParaRPr lang="en-US" sz="3600" dirty="0">
              <a:solidFill>
                <a:schemeClr val="tx1"/>
              </a:solidFill>
              <a:latin typeface="Courier"/>
              <a:cs typeface="Courier"/>
            </a:endParaRPr>
          </a:p>
          <a:p>
            <a:pPr marL="0" indent="0">
              <a:buNone/>
            </a:pPr>
            <a:endParaRPr lang="en-US" sz="36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14865949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78061"/>
          </a:xfrm>
        </p:spPr>
        <p:txBody>
          <a:bodyPr/>
          <a:lstStyle/>
          <a:p>
            <a:r>
              <a:rPr lang="en-US" sz="4400" dirty="0" smtClean="0"/>
              <a:t>Error in Textbook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Discussion from Fig. 2.5 through 2.8 is wrong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Book says a 780 byte file only overwrites 780 bytes on disk, when it actually overwrites 1024 bytes</a:t>
            </a:r>
          </a:p>
        </p:txBody>
      </p:sp>
      <p:pic>
        <p:nvPicPr>
          <p:cNvPr id="4" name="Picture 3" descr="fortexterr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294" y="3168550"/>
            <a:ext cx="5937889" cy="2957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5949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3-01-27 at 9.30.1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338" y="1378857"/>
            <a:ext cx="8031521" cy="4154714"/>
          </a:xfrm>
          <a:prstGeom prst="rect">
            <a:avLst/>
          </a:prstGeom>
          <a:ln>
            <a:solidFill>
              <a:srgbClr val="6076B4"/>
            </a:solidFill>
          </a:ln>
        </p:spPr>
      </p:pic>
    </p:spTree>
    <p:extLst>
      <p:ext uri="{BB962C8B-B14F-4D97-AF65-F5344CB8AC3E}">
        <p14:creationId xmlns:p14="http://schemas.microsoft.com/office/powerpoint/2010/main" val="23049636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78061"/>
          </a:xfrm>
        </p:spPr>
        <p:txBody>
          <a:bodyPr/>
          <a:lstStyle/>
          <a:p>
            <a:r>
              <a:rPr lang="en-US" sz="4400" dirty="0" smtClean="0"/>
              <a:t>Page File (Swap Space)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Used for </a:t>
            </a:r>
            <a:r>
              <a:rPr lang="en-US" sz="3600" b="1" dirty="0" smtClean="0">
                <a:solidFill>
                  <a:schemeClr val="tx1"/>
                </a:solidFill>
              </a:rPr>
              <a:t>virtual memory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</a:p>
          <a:p>
            <a:pPr lvl="1"/>
            <a:r>
              <a:rPr lang="en-US" sz="3200" dirty="0" smtClean="0">
                <a:solidFill>
                  <a:schemeClr val="tx1"/>
                </a:solidFill>
              </a:rPr>
              <a:t>Temporary storage when your computer runs out of available RAM</a:t>
            </a:r>
          </a:p>
          <a:p>
            <a:pPr lvl="1"/>
            <a:r>
              <a:rPr lang="en-US" sz="3200" dirty="0" smtClean="0">
                <a:solidFill>
                  <a:schemeClr val="tx1"/>
                </a:solidFill>
              </a:rPr>
              <a:t>Windows puts data here even when RAM is not full</a:t>
            </a:r>
          </a:p>
          <a:p>
            <a:pPr lvl="1"/>
            <a:r>
              <a:rPr lang="en-US" sz="3200" dirty="0" smtClean="0">
                <a:solidFill>
                  <a:schemeClr val="tx1"/>
                </a:solidFill>
              </a:rPr>
              <a:t>It also loads old data from swap back into RAM</a:t>
            </a:r>
          </a:p>
          <a:p>
            <a:pPr lvl="1"/>
            <a:r>
              <a:rPr lang="en-US" sz="3200" dirty="0" smtClean="0">
                <a:solidFill>
                  <a:schemeClr val="tx1"/>
                </a:solidFill>
              </a:rPr>
              <a:t>I once found something years old in my RAM</a:t>
            </a:r>
          </a:p>
        </p:txBody>
      </p:sp>
    </p:spTree>
    <p:extLst>
      <p:ext uri="{BB962C8B-B14F-4D97-AF65-F5344CB8AC3E}">
        <p14:creationId xmlns:p14="http://schemas.microsoft.com/office/powerpoint/2010/main" val="14865949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78061"/>
          </a:xfrm>
        </p:spPr>
        <p:txBody>
          <a:bodyPr/>
          <a:lstStyle/>
          <a:p>
            <a:r>
              <a:rPr lang="en-US" sz="4400" dirty="0" smtClean="0"/>
              <a:t>Potential Page File Contents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Passwords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Fragments of images or documents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Anything else from RAM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BUT there is no timestamp, so it will be hard to connect to a specific user or event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5949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79286"/>
          </a:xfrm>
        </p:spPr>
        <p:txBody>
          <a:bodyPr/>
          <a:lstStyle/>
          <a:p>
            <a:r>
              <a:rPr lang="en-US" dirty="0" err="1" smtClean="0"/>
              <a:t>Hiberfil.sys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Contains entire RAM contents</a:t>
            </a:r>
          </a:p>
          <a:p>
            <a:pPr lvl="1"/>
            <a:r>
              <a:rPr lang="en-US" sz="3200" dirty="0" smtClean="0">
                <a:solidFill>
                  <a:schemeClr val="tx1"/>
                </a:solidFill>
              </a:rPr>
              <a:t>Filled when a computer hibernates</a:t>
            </a:r>
          </a:p>
          <a:p>
            <a:endParaRPr lang="en-US" sz="4000" dirty="0" smtClean="0">
              <a:solidFill>
                <a:schemeClr val="tx1"/>
              </a:solidFill>
            </a:endParaRPr>
          </a:p>
          <a:p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3915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79286"/>
          </a:xfrm>
        </p:spPr>
        <p:txBody>
          <a:bodyPr/>
          <a:lstStyle/>
          <a:p>
            <a:r>
              <a:rPr lang="en-US" dirty="0" smtClean="0"/>
              <a:t>Whole Disk Encryption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Because of the Page file and the </a:t>
            </a:r>
            <a:r>
              <a:rPr lang="en-US" sz="3600" dirty="0" err="1" smtClean="0">
                <a:solidFill>
                  <a:schemeClr val="tx1"/>
                </a:solidFill>
              </a:rPr>
              <a:t>Hiberfil</a:t>
            </a:r>
            <a:endParaRPr lang="en-US" sz="3600" dirty="0">
              <a:solidFill>
                <a:schemeClr val="tx1"/>
              </a:solidFill>
            </a:endParaRP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You can never be sure where your data is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Whole Disk Encryption 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The only way to be sure all your data is protected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Microsoft BitLocker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Apple </a:t>
            </a:r>
            <a:r>
              <a:rPr lang="en-US" sz="2800" dirty="0" err="1" smtClean="0">
                <a:solidFill>
                  <a:schemeClr val="tx1"/>
                </a:solidFill>
              </a:rPr>
              <a:t>FileVault</a:t>
            </a:r>
            <a:endParaRPr lang="en-US" sz="2800" dirty="0" smtClean="0">
              <a:solidFill>
                <a:schemeClr val="tx1"/>
              </a:solidFill>
            </a:endParaRP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TrueCrypt (</a:t>
            </a:r>
            <a:r>
              <a:rPr lang="en-US" sz="2800" smtClean="0">
                <a:solidFill>
                  <a:schemeClr val="tx1"/>
                </a:solidFill>
              </a:rPr>
              <a:t>Open Source)</a:t>
            </a:r>
            <a:endParaRPr lang="en-US" sz="2800" dirty="0" smtClean="0">
              <a:solidFill>
                <a:schemeClr val="tx1"/>
              </a:solidFill>
            </a:endParaRPr>
          </a:p>
          <a:p>
            <a:endParaRPr lang="en-US" sz="4000" dirty="0" smtClean="0">
              <a:solidFill>
                <a:schemeClr val="tx1"/>
              </a:solidFill>
            </a:endParaRPr>
          </a:p>
          <a:p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6870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</a:t>
            </a:r>
            <a:r>
              <a:rPr lang="en-US" dirty="0" smtClean="0"/>
              <a:t>8: </a:t>
            </a:r>
            <a:r>
              <a:rPr lang="en-US" dirty="0"/>
              <a:t>NTFS Data Runs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p8-3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427" y="1832058"/>
            <a:ext cx="6585857" cy="4699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365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78061"/>
          </a:xfrm>
        </p:spPr>
        <p:txBody>
          <a:bodyPr/>
          <a:lstStyle/>
          <a:p>
            <a:r>
              <a:rPr lang="en-US" sz="4400" dirty="0" smtClean="0"/>
              <a:t>Active Data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Data the operating system can "see" and use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Files and folders that appear in Windows Explorer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Reside in allocated space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Can be acquired by copying files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051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78061"/>
          </a:xfrm>
        </p:spPr>
        <p:txBody>
          <a:bodyPr/>
          <a:lstStyle/>
          <a:p>
            <a:r>
              <a:rPr lang="en-US" sz="4400" dirty="0" smtClean="0"/>
              <a:t>Latent Data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Data that has been deleted or partially overwritten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Invisible to OS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Does not appear in Windows Explorer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A </a:t>
            </a:r>
            <a:r>
              <a:rPr lang="en-US" sz="3600" b="1" dirty="0" err="1" smtClean="0">
                <a:solidFill>
                  <a:schemeClr val="tx1"/>
                </a:solidFill>
              </a:rPr>
              <a:t>bitstream</a:t>
            </a:r>
            <a:r>
              <a:rPr lang="en-US" sz="3600" dirty="0" smtClean="0">
                <a:solidFill>
                  <a:schemeClr val="tx1"/>
                </a:solidFill>
              </a:rPr>
              <a:t> or </a:t>
            </a:r>
            <a:r>
              <a:rPr lang="en-US" sz="3600" b="1" dirty="0" smtClean="0">
                <a:solidFill>
                  <a:schemeClr val="tx1"/>
                </a:solidFill>
              </a:rPr>
              <a:t>forensic image </a:t>
            </a:r>
            <a:r>
              <a:rPr lang="en-US" sz="3600" dirty="0" smtClean="0">
                <a:solidFill>
                  <a:schemeClr val="tx1"/>
                </a:solidFill>
              </a:rPr>
              <a:t>is required to acquire this data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322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78061"/>
          </a:xfrm>
        </p:spPr>
        <p:txBody>
          <a:bodyPr/>
          <a:lstStyle/>
          <a:p>
            <a:r>
              <a:rPr lang="en-US" sz="4400" dirty="0" smtClean="0"/>
              <a:t>Archival Data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Also called Backups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Commonly stored on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External hard drives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DVDs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Magnetic tapes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Cloud backup services like Iron Mountain or Symform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092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78061"/>
          </a:xfrm>
        </p:spPr>
        <p:txBody>
          <a:bodyPr/>
          <a:lstStyle/>
          <a:p>
            <a:r>
              <a:rPr lang="en-US" sz="4400" dirty="0" smtClean="0"/>
              <a:t>Legacy Archival Data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Made with software or hardware that is no longer in production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To acquire the data, you need to get old devices</a:t>
            </a:r>
          </a:p>
          <a:p>
            <a:pPr lvl="1"/>
            <a:r>
              <a:rPr lang="en-US" sz="3200" dirty="0" smtClean="0">
                <a:solidFill>
                  <a:schemeClr val="tx1"/>
                </a:solidFill>
              </a:rPr>
              <a:t>User's groups</a:t>
            </a:r>
          </a:p>
          <a:p>
            <a:pPr lvl="1"/>
            <a:r>
              <a:rPr lang="en-US" sz="3200" dirty="0" smtClean="0">
                <a:solidFill>
                  <a:schemeClr val="tx1"/>
                </a:solidFill>
              </a:rPr>
              <a:t>eBay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Image: PDP-11 at 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Defcon 17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Link Ch 2n</a:t>
            </a:r>
          </a:p>
          <a:p>
            <a:pPr lvl="1"/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4" name="Picture 3" descr="Defcon_PDP11_02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9028" y="3508844"/>
            <a:ext cx="4064464" cy="3048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606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sz="4800" dirty="0" smtClean="0">
                <a:solidFill>
                  <a:schemeClr val="tx1"/>
                </a:solidFill>
                <a:latin typeface="Arial"/>
                <a:cs typeface="Arial"/>
              </a:rPr>
              <a:t>Computer File Systems</a:t>
            </a:r>
            <a:endParaRPr lang="en-US" sz="138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947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78061"/>
          </a:xfrm>
        </p:spPr>
        <p:txBody>
          <a:bodyPr/>
          <a:lstStyle/>
          <a:p>
            <a:r>
              <a:rPr lang="en-US" sz="4400" dirty="0" smtClean="0"/>
              <a:t>File System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Keeps track of used and free sectors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Location of each file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Filename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Last modified date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Permissions</a:t>
            </a:r>
          </a:p>
        </p:txBody>
      </p:sp>
    </p:spTree>
    <p:extLst>
      <p:ext uri="{BB962C8B-B14F-4D97-AF65-F5344CB8AC3E}">
        <p14:creationId xmlns:p14="http://schemas.microsoft.com/office/powerpoint/2010/main" val="3915478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78061"/>
          </a:xfrm>
        </p:spPr>
        <p:txBody>
          <a:bodyPr/>
          <a:lstStyle/>
          <a:p>
            <a:r>
              <a:rPr lang="en-US" sz="4400" dirty="0" smtClean="0"/>
              <a:t>FAT (File Allocation Table)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3555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Oldest and simplest file system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FAT12 (for floppy disks)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FAT16 (2 GB max. partition size)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4 GB on Win 2000 (link Ch 2p)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FAT32 (</a:t>
            </a:r>
            <a:r>
              <a:rPr lang="en-US" sz="3600" dirty="0">
                <a:solidFill>
                  <a:schemeClr val="tx1"/>
                </a:solidFill>
              </a:rPr>
              <a:t>C</a:t>
            </a:r>
            <a:r>
              <a:rPr lang="en-US" sz="3600" dirty="0" smtClean="0">
                <a:solidFill>
                  <a:schemeClr val="tx1"/>
                </a:solidFill>
              </a:rPr>
              <a:t>ommon on USB drives)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Not used on Windows XP or later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FATX for the X-Box</a:t>
            </a:r>
          </a:p>
          <a:p>
            <a:r>
              <a:rPr lang="en-US" sz="3600" dirty="0" err="1" smtClean="0">
                <a:solidFill>
                  <a:schemeClr val="tx1"/>
                </a:solidFill>
              </a:rPr>
              <a:t>exFAT</a:t>
            </a:r>
            <a:r>
              <a:rPr lang="en-US" sz="3600" dirty="0" smtClean="0">
                <a:solidFill>
                  <a:schemeClr val="tx1"/>
                </a:solidFill>
              </a:rPr>
              <a:t> used for Windows CE</a:t>
            </a:r>
            <a:endParaRPr lang="en-US" sz="3600" dirty="0">
              <a:solidFill>
                <a:schemeClr val="tx1"/>
              </a:solidFill>
            </a:endParaRP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Link Ch 2o</a:t>
            </a:r>
          </a:p>
        </p:txBody>
      </p:sp>
    </p:spTree>
    <p:extLst>
      <p:ext uri="{BB962C8B-B14F-4D97-AF65-F5344CB8AC3E}">
        <p14:creationId xmlns:p14="http://schemas.microsoft.com/office/powerpoint/2010/main" val="26610231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640</TotalTime>
  <Words>692</Words>
  <Application>Microsoft Macintosh PowerPoint</Application>
  <PresentationFormat>On-screen Show (4:3)</PresentationFormat>
  <Paragraphs>135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Executive</vt:lpstr>
      <vt:lpstr>2. Key Technical Concepts Part 2</vt:lpstr>
      <vt:lpstr>Active, Latent, and Archival Data</vt:lpstr>
      <vt:lpstr>Active Data</vt:lpstr>
      <vt:lpstr>Latent Data</vt:lpstr>
      <vt:lpstr>Archival Data</vt:lpstr>
      <vt:lpstr>Legacy Archival Data</vt:lpstr>
      <vt:lpstr>Computer File Systems</vt:lpstr>
      <vt:lpstr>File System</vt:lpstr>
      <vt:lpstr>FAT (File Allocation Table)</vt:lpstr>
      <vt:lpstr>NTFS (New Technology File System)</vt:lpstr>
      <vt:lpstr>HFS+ (Hierarchical File System)</vt:lpstr>
      <vt:lpstr>B-Tree</vt:lpstr>
      <vt:lpstr>Allocated and Unallocated Space</vt:lpstr>
      <vt:lpstr>Space on a Hard Drive</vt:lpstr>
      <vt:lpstr>Space on a Hard Drive</vt:lpstr>
      <vt:lpstr>Data Persistence</vt:lpstr>
      <vt:lpstr>Project 2</vt:lpstr>
      <vt:lpstr>Magnetic Drive Storage</vt:lpstr>
      <vt:lpstr>Example</vt:lpstr>
      <vt:lpstr>Drive Slack</vt:lpstr>
      <vt:lpstr>Error in Textbook</vt:lpstr>
      <vt:lpstr>PowerPoint Presentation</vt:lpstr>
      <vt:lpstr>Page File (Swap Space)</vt:lpstr>
      <vt:lpstr>Potential Page File Contents</vt:lpstr>
      <vt:lpstr>Hiberfil.sys</vt:lpstr>
      <vt:lpstr>Whole Disk Encryption</vt:lpstr>
      <vt:lpstr>Project 8: NTFS Data Runs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Introduction</dc:title>
  <dc:creator>Sam Bowne</dc:creator>
  <cp:lastModifiedBy>Sam Bowne</cp:lastModifiedBy>
  <cp:revision>67</cp:revision>
  <dcterms:created xsi:type="dcterms:W3CDTF">2013-01-11T00:10:04Z</dcterms:created>
  <dcterms:modified xsi:type="dcterms:W3CDTF">2013-01-28T21:02:02Z</dcterms:modified>
</cp:coreProperties>
</file>