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0" r:id="rId3"/>
    <p:sldId id="416" r:id="rId4"/>
    <p:sldId id="424" r:id="rId5"/>
    <p:sldId id="425" r:id="rId6"/>
    <p:sldId id="426" r:id="rId7"/>
    <p:sldId id="427" r:id="rId8"/>
    <p:sldId id="431" r:id="rId9"/>
    <p:sldId id="432" r:id="rId10"/>
    <p:sldId id="433" r:id="rId11"/>
    <p:sldId id="415" r:id="rId12"/>
    <p:sldId id="434" r:id="rId13"/>
    <p:sldId id="435" r:id="rId14"/>
    <p:sldId id="442" r:id="rId15"/>
    <p:sldId id="414" r:id="rId16"/>
    <p:sldId id="436" r:id="rId17"/>
    <p:sldId id="443" r:id="rId18"/>
    <p:sldId id="444" r:id="rId19"/>
    <p:sldId id="445" r:id="rId20"/>
    <p:sldId id="446" r:id="rId21"/>
    <p:sldId id="447" r:id="rId22"/>
    <p:sldId id="448" r:id="rId23"/>
    <p:sldId id="452" r:id="rId24"/>
    <p:sldId id="453" r:id="rId25"/>
    <p:sldId id="458" r:id="rId26"/>
    <p:sldId id="457" r:id="rId27"/>
    <p:sldId id="479" r:id="rId28"/>
    <p:sldId id="456" r:id="rId29"/>
    <p:sldId id="454" r:id="rId30"/>
    <p:sldId id="455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49" r:id="rId39"/>
    <p:sldId id="450" r:id="rId40"/>
    <p:sldId id="466" r:id="rId41"/>
    <p:sldId id="471" r:id="rId42"/>
    <p:sldId id="472" r:id="rId43"/>
    <p:sldId id="473" r:id="rId44"/>
    <p:sldId id="474" r:id="rId45"/>
    <p:sldId id="475" r:id="rId46"/>
    <p:sldId id="477" r:id="rId47"/>
    <p:sldId id="412" r:id="rId48"/>
    <p:sldId id="476" r:id="rId49"/>
    <p:sldId id="47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430" autoAdjust="0"/>
  </p:normalViewPr>
  <p:slideViewPr>
    <p:cSldViewPr snapToGrid="0" snapToObjects="1">
      <p:cViewPr varScale="1">
        <p:scale>
          <a:sx n="79" d="100"/>
          <a:sy n="79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2/1/13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62458"/>
          </a:xfrm>
        </p:spPr>
        <p:txBody>
          <a:bodyPr/>
          <a:lstStyle/>
          <a:p>
            <a:r>
              <a:rPr lang="en-US" sz="4800" dirty="0" smtClean="0">
                <a:latin typeface="Arial"/>
                <a:cs typeface="Arial"/>
              </a:rPr>
              <a:t>3. Labs and Tools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6" name="Picture 5" descr="ref=sr_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92" y="480511"/>
            <a:ext cx="2908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Evidence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Data safe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Protects evidence from tampering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Fireproof and waterproof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Evidence log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Must record who entered, when, and what they removed or returned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Data storage lockers must be kept locked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2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Policies and Procedures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4800" dirty="0" smtClean="0"/>
              <a:t>Standard Operating Procedures (SOPs)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33"/>
            <a:ext cx="8229600" cy="43058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Documents that detail evidence collection, examinations, etc.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These ensure consistency and reliability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Very important to handle questions in court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Unusual situations will often require special handling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7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sz="3600" dirty="0" smtClean="0"/>
              <a:t>Best Practices for Evidence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36"/>
            <a:ext cx="8229600" cy="519733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For proper evidence preservation, follow these procedures in order (Do not use the computer or search for evidence)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Photograph the computer and scene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If the computer is off do not turn it 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If the computer is on photograph the screen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Collect live data - start with RAM image (Live Response locally or remotely via F-Response) and then collect other live data "as required" such as network connection state, logged on users, currently executing processes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If hard disk encryption detected (using a tool like Zero-View) such as full disk encryption i.e. PGP Disk — collect "logical image" of hard disk using </a:t>
            </a:r>
            <a:r>
              <a:rPr lang="en-US" sz="1800" dirty="0" err="1">
                <a:solidFill>
                  <a:schemeClr val="tx1"/>
                </a:solidFill>
              </a:rPr>
              <a:t>dd.exe</a:t>
            </a:r>
            <a:r>
              <a:rPr lang="en-US" sz="1800" dirty="0">
                <a:solidFill>
                  <a:schemeClr val="tx1"/>
                </a:solidFill>
              </a:rPr>
              <a:t>, Helix - locally or remotely via F-Response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Unplug the power cord from the back of the tower - If the computer is a laptop and does not shut down when the cord is removed then remove the </a:t>
            </a:r>
            <a:r>
              <a:rPr lang="en-US" sz="1800" dirty="0" smtClean="0">
                <a:solidFill>
                  <a:schemeClr val="tx1"/>
                </a:solidFill>
              </a:rPr>
              <a:t>battery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2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sz="3600" dirty="0" smtClean="0"/>
              <a:t>Best Practices for Evidence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0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000" dirty="0" smtClean="0">
                <a:solidFill>
                  <a:schemeClr val="tx1"/>
                </a:solidFill>
              </a:rPr>
              <a:t>Diagram </a:t>
            </a:r>
            <a:r>
              <a:rPr lang="en-US" sz="2000" dirty="0">
                <a:solidFill>
                  <a:schemeClr val="tx1"/>
                </a:solidFill>
              </a:rPr>
              <a:t>and label all cords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Document all device model numbers and serial numbers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Disconnect all cords and devices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Check for HPA then image hard drives using a write blocker, Helix or a hardware imager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Package all components (using anti-static evidence bags)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Seize all additional storage media (create respective images and place original devices in anti-static evidence bags)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Keep all media away from magnets, radio transmitters and other potentially damaging elements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Collect instruction manuals, documentation and notes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</a:rPr>
              <a:t>Document all steps used in the </a:t>
            </a:r>
            <a:r>
              <a:rPr lang="en-US" sz="2000" dirty="0" smtClean="0">
                <a:solidFill>
                  <a:schemeClr val="tx1"/>
                </a:solidFill>
              </a:rPr>
              <a:t>seizure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</a:rPr>
              <a:t>From link Ch 3a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Quality Assurance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7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 well-documented system of protocols used to assure accuracy and reliability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Peer reviews of reports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Evidence handling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Case documentation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Training of lab personnel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2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Technical review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Focuses on results and conclusions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Are the results reported supported by the evidence?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Administrative review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Ensures all paperwork is present and completed correctly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3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Proficiency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10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Examiner's competency must be confirmed and documented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r>
              <a:rPr lang="en-US" sz="3200" b="1" dirty="0">
                <a:solidFill>
                  <a:schemeClr val="tx1"/>
                </a:solidFill>
              </a:rPr>
              <a:t>pen test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Examiner is aware they are being tested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Blind test</a:t>
            </a:r>
            <a:endParaRPr lang="en-US" sz="3200" b="1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Examiner is </a:t>
            </a:r>
            <a:r>
              <a:rPr lang="en-US" sz="2400" dirty="0" smtClean="0">
                <a:solidFill>
                  <a:schemeClr val="tx1"/>
                </a:solidFill>
              </a:rPr>
              <a:t>not aware </a:t>
            </a:r>
            <a:r>
              <a:rPr lang="en-US" sz="2400" dirty="0">
                <a:solidFill>
                  <a:schemeClr val="tx1"/>
                </a:solidFill>
              </a:rPr>
              <a:t>they are being tested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Internal test</a:t>
            </a:r>
            <a:endParaRPr lang="en-US" sz="3200" b="1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Conducted by agency itself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External test</a:t>
            </a:r>
            <a:endParaRPr lang="en-US" sz="3200" b="1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Conducted by independent agency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Results must be documented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3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6073"/>
            <a:ext cx="8229600" cy="318009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West Virginia State Police forensics expert who testified in hundreds of criminal </a:t>
            </a:r>
            <a:r>
              <a:rPr lang="en-US" sz="3200" dirty="0" smtClean="0">
                <a:solidFill>
                  <a:schemeClr val="tx1"/>
                </a:solidFill>
              </a:rPr>
              <a:t>cases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Very persuasive in court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…became </a:t>
            </a:r>
            <a:r>
              <a:rPr lang="en-US" sz="3200" dirty="0">
                <a:solidFill>
                  <a:schemeClr val="tx1"/>
                </a:solidFill>
              </a:rPr>
              <a:t>something of a forensics "star," sought after by prosecutors who wanted to win convictions in difficult cases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31 at 7.48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92" y="234419"/>
            <a:ext cx="6908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3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Topics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Forensic Laboratories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Policies and Procedures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Quality Assurance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Hardware and Software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Accreditation v. Certification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Falsified his own credentials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Fabricated and altered evidence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Convicted an innocent man of sex crimes in 1997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He was freed when DNA evidence proved he was innocent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Sued State of West VA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That exposed Fred </a:t>
            </a:r>
            <a:r>
              <a:rPr lang="en-US" sz="2400" dirty="0" err="1" smtClean="0">
                <a:solidFill>
                  <a:schemeClr val="tx1"/>
                </a:solidFill>
              </a:rPr>
              <a:t>Zain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Real rapist was caught 24 years later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Link Ch 3b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38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Tool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Each tool, software or hardware, must be tested before use on an actual case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Paper records are necessary to prove this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3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Case File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Case submission forms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Requests for assistance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Chain of custody reports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Examiner's notes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Crime scene reports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Examiner's final reports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Copy of search </a:t>
            </a:r>
            <a:r>
              <a:rPr lang="en-US" sz="2400" dirty="0" err="1" smtClean="0">
                <a:solidFill>
                  <a:schemeClr val="tx1"/>
                </a:solidFill>
              </a:rPr>
              <a:t>authorizatity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All collected in a case file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Preprinted forms help maintain uniformity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38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Examiner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797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ust be detailed enough to enable another examiner to duplicate the process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Discussions with key players including prosecutors and investigators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Irregularities found and actions taken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OS versions &amp; patches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Passwords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Changes made to the system by lab personnel and law enforcement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It may be years before trial, and you will need to understand your notes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Examiner's Final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Formal document delivered to prosecutors. investigators, opposing counsel, etc.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Remember the audience is nontechnical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Avoid jargon, acronyms, and unnecessary details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1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sz="4000" dirty="0" smtClean="0"/>
              <a:t>Examiner's Final Report Contents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Identity of the reporting agency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Case ID #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Identity of the submitting person and case investigator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Dates of receipt and report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Detailed description of the evidence items submitted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Serial numbers, makes, models,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Identity of the examiner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Description of the steps taken during the examination process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Results and conclusions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62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sz="4000" dirty="0" smtClean="0"/>
              <a:t>Examiner's Final Report Sections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552"/>
            <a:ext cx="8229600" cy="51380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Summary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Brief description of the results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Detailed findings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Files pertaining to the request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Files that support the findings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Email, Web cache, chat logs, etc.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Keyword searches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Evidence of ownership of the device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Glossary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4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Forensic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56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Digital Forensic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796"/>
            <a:ext cx="8229600" cy="47213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NIST's Forensic Tool Testing Project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Link Ch 3c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31 at 3.5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64" y="3184473"/>
            <a:ext cx="6912114" cy="27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1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Sample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31 at 4.0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166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1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Forensic Laboratories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35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Hardware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Cloning devices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Cell phone acquisition devices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Write blockers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Portable storage devices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Adapters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Cables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Much more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17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6744"/>
            <a:ext cx="8229600" cy="69941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From textbook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31 at 4.0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5" y="230925"/>
            <a:ext cx="3759200" cy="495300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292301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sz="4800" dirty="0" smtClean="0"/>
              <a:t>Computer Recommendations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Multiple multicore processors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As much RAM as possible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Large, fast hard drives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FTK 4 recommends: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64-bit processor, Quad core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8 GB RAM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 dedicated 150 GB hard disk for the </a:t>
            </a:r>
            <a:r>
              <a:rPr lang="en-US" sz="2800" dirty="0" err="1" smtClean="0">
                <a:solidFill>
                  <a:schemeClr val="tx1"/>
                </a:solidFill>
              </a:rPr>
              <a:t>PostgreSQL</a:t>
            </a:r>
            <a:r>
              <a:rPr lang="en-US" sz="2800" dirty="0" smtClean="0">
                <a:solidFill>
                  <a:schemeClr val="tx1"/>
                </a:solidFill>
              </a:rPr>
              <a:t> database; SSD or RAID preferred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1 GB network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Link Ch 3d</a:t>
            </a:r>
            <a:endParaRPr lang="en-US" sz="1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1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Non-PC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16172" cy="452596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Cellebrite's</a:t>
            </a:r>
            <a:r>
              <a:rPr lang="en-US" sz="3200" dirty="0" smtClean="0">
                <a:solidFill>
                  <a:schemeClr val="tx1"/>
                </a:solidFill>
              </a:rPr>
              <a:t> UFED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Supports over 3,000 phones (Link Ch 3e)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3-01-31 at 4.1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3467"/>
            <a:ext cx="9144000" cy="39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47588"/>
            <a:ext cx="8229600" cy="7571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Link Ch 3f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3-01-31 at 4.2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53"/>
            <a:ext cx="9144000" cy="53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err="1" smtClean="0"/>
              <a:t>Paraben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67591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Competes with </a:t>
            </a:r>
            <a:r>
              <a:rPr lang="en-US" sz="3200" dirty="0" err="1" smtClean="0">
                <a:solidFill>
                  <a:schemeClr val="tx1"/>
                </a:solidFill>
              </a:rPr>
              <a:t>Cellebrite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Supports more than 4,000 phones, PDAs, and GPS units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31 at 4.2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90" y="1288678"/>
            <a:ext cx="4749358" cy="44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Cloners and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Hardware Cloners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Faster, can clone multiple drives at once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Provide write protection, hash authentication, drive wiping, audit trail…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Crime scene kits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Preloaded with supplies to collect digital evidence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Pens, digital camera, forensically clean storage media, evidence bags, evidence tape, report forms, markers…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1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Software: Open-Source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SIFT: SANS Investigative Forensic Toolkit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SIFT Workstation is free, based on Ubuntu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Link Ch 3g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31 at 4.3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16" y="2915332"/>
            <a:ext cx="6123257" cy="3865692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45011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0089"/>
          </a:xfrm>
        </p:spPr>
        <p:txBody>
          <a:bodyPr/>
          <a:lstStyle/>
          <a:p>
            <a:r>
              <a:rPr lang="en-US" dirty="0" smtClean="0"/>
              <a:t>SIFT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Windows (MSDOS FAT, VFAT, NTFS)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Mac (HFS)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Solaris (USF)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Linux (ext2/3/4)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File carving</a:t>
            </a:r>
          </a:p>
          <a:p>
            <a:r>
              <a:rPr lang="en-US" sz="3200" dirty="0">
                <a:solidFill>
                  <a:schemeClr val="tx1"/>
                </a:solidFill>
              </a:rPr>
              <a:t>Analyzing file systems</a:t>
            </a:r>
          </a:p>
          <a:p>
            <a:r>
              <a:rPr lang="en-US" sz="3200" dirty="0">
                <a:solidFill>
                  <a:schemeClr val="tx1"/>
                </a:solidFill>
              </a:rPr>
              <a:t>Web history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Recycle bin</a:t>
            </a:r>
          </a:p>
          <a:p>
            <a:r>
              <a:rPr lang="en-US" sz="3200" dirty="0">
                <a:solidFill>
                  <a:schemeClr val="tx1"/>
                </a:solidFill>
              </a:rPr>
              <a:t>Memory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Timeline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17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Capabilities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Evidence Image Support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Expert </a:t>
            </a:r>
            <a:r>
              <a:rPr lang="en-US" sz="3200" dirty="0">
                <a:solidFill>
                  <a:schemeClr val="tx1"/>
                </a:solidFill>
              </a:rPr>
              <a:t>Witness (E01)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RAW (</a:t>
            </a:r>
            <a:r>
              <a:rPr lang="en-US" sz="3200" dirty="0" err="1">
                <a:solidFill>
                  <a:schemeClr val="tx1"/>
                </a:solidFill>
              </a:rPr>
              <a:t>dd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Advanced Forensic Format (AFF)</a:t>
            </a:r>
          </a:p>
          <a:p>
            <a:pPr marL="400050" lvl="1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218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Forensic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Most are run by law enforcement agencies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FBI's crime lab in Quantico, VA is largest in the world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Regional Computer Forensic Laboratory (RCFL)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FBI Program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16 facilities throughout US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They process smartphones, hard drives, GPS units, and flash drives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11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3114"/>
          </a:xfrm>
        </p:spPr>
        <p:txBody>
          <a:bodyPr/>
          <a:lstStyle/>
          <a:p>
            <a:r>
              <a:rPr lang="en-US" dirty="0" smtClean="0"/>
              <a:t>SIFT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b="1" dirty="0">
                <a:solidFill>
                  <a:schemeClr val="tx1"/>
                </a:solidFill>
              </a:rPr>
              <a:t>Sleuth Kit </a:t>
            </a:r>
            <a:r>
              <a:rPr lang="en-US" sz="2800" dirty="0">
                <a:solidFill>
                  <a:schemeClr val="tx1"/>
                </a:solidFill>
              </a:rPr>
              <a:t>(File system Analysis Tools)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log2timeline (Timeline Generation Tool)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ssdeep</a:t>
            </a:r>
            <a:r>
              <a:rPr lang="en-US" sz="2800" dirty="0">
                <a:solidFill>
                  <a:schemeClr val="tx1"/>
                </a:solidFill>
              </a:rPr>
              <a:t> &amp; md5deep (Hashing Tools)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Foremost/</a:t>
            </a:r>
            <a:r>
              <a:rPr lang="en-US" sz="2800" b="1" dirty="0">
                <a:solidFill>
                  <a:schemeClr val="tx1"/>
                </a:solidFill>
              </a:rPr>
              <a:t>Scalpel</a:t>
            </a:r>
            <a:r>
              <a:rPr lang="en-US" sz="2800" dirty="0">
                <a:solidFill>
                  <a:schemeClr val="tx1"/>
                </a:solidFill>
              </a:rPr>
              <a:t> (File Carving)</a:t>
            </a:r>
          </a:p>
          <a:p>
            <a:r>
              <a:rPr lang="en-US" sz="2800" b="1" dirty="0" err="1">
                <a:solidFill>
                  <a:schemeClr val="tx1"/>
                </a:solidFill>
              </a:rPr>
              <a:t>WireShark</a:t>
            </a:r>
            <a:r>
              <a:rPr lang="en-US" sz="2800" dirty="0">
                <a:solidFill>
                  <a:schemeClr val="tx1"/>
                </a:solidFill>
              </a:rPr>
              <a:t> (Network Forensics)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Vinetto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thumbs.db</a:t>
            </a:r>
            <a:r>
              <a:rPr lang="en-US" sz="2800" dirty="0">
                <a:solidFill>
                  <a:schemeClr val="tx1"/>
                </a:solidFill>
              </a:rPr>
              <a:t> examination)</a:t>
            </a:r>
          </a:p>
          <a:p>
            <a:r>
              <a:rPr lang="en-US" sz="2800" dirty="0">
                <a:solidFill>
                  <a:schemeClr val="tx1"/>
                </a:solidFill>
              </a:rPr>
              <a:t>Pasco (IE Web History examination)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Rifiuti</a:t>
            </a:r>
            <a:r>
              <a:rPr lang="en-US" sz="2800" dirty="0">
                <a:solidFill>
                  <a:schemeClr val="tx1"/>
                </a:solidFill>
              </a:rPr>
              <a:t> (Recycle Bin examination)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Volatility</a:t>
            </a:r>
            <a:r>
              <a:rPr lang="en-US" sz="2800" dirty="0">
                <a:solidFill>
                  <a:schemeClr val="tx1"/>
                </a:solidFill>
              </a:rPr>
              <a:t> Framework (Memory Analysis)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DFLabs</a:t>
            </a:r>
            <a:r>
              <a:rPr lang="en-US" sz="2800" dirty="0">
                <a:solidFill>
                  <a:schemeClr val="tx1"/>
                </a:solidFill>
              </a:rPr>
              <a:t> PTK (GUI Front-End for </a:t>
            </a:r>
            <a:r>
              <a:rPr lang="en-US" sz="2800" dirty="0" err="1">
                <a:solidFill>
                  <a:schemeClr val="tx1"/>
                </a:solidFill>
              </a:rPr>
              <a:t>Sleuthkit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Autopsy</a:t>
            </a:r>
            <a:r>
              <a:rPr lang="en-US" sz="2800" dirty="0">
                <a:solidFill>
                  <a:schemeClr val="tx1"/>
                </a:solidFill>
              </a:rPr>
              <a:t> (GUI Front-End for </a:t>
            </a:r>
            <a:r>
              <a:rPr lang="en-US" sz="2800" dirty="0" err="1">
                <a:solidFill>
                  <a:schemeClr val="tx1"/>
                </a:solidFill>
              </a:rPr>
              <a:t>Sleuthkit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PyFLAG</a:t>
            </a:r>
            <a:r>
              <a:rPr lang="en-US" sz="2800" dirty="0">
                <a:solidFill>
                  <a:schemeClr val="tx1"/>
                </a:solidFill>
              </a:rPr>
              <a:t> (GUI Log/Disk Examination)</a:t>
            </a:r>
          </a:p>
        </p:txBody>
      </p:sp>
    </p:spTree>
    <p:extLst>
      <p:ext uri="{BB962C8B-B14F-4D97-AF65-F5344CB8AC3E}">
        <p14:creationId xmlns:p14="http://schemas.microsoft.com/office/powerpoint/2010/main" val="1807772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Commercial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EnCase</a:t>
            </a:r>
            <a:r>
              <a:rPr lang="en-US" sz="3600" dirty="0" smtClean="0">
                <a:solidFill>
                  <a:schemeClr val="tx1"/>
                </a:solidFill>
              </a:rPr>
              <a:t>  &amp; FTK have similar capabilities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Searching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E-mail </a:t>
            </a:r>
            <a:r>
              <a:rPr lang="en-US" sz="2800" dirty="0" err="1" smtClean="0">
                <a:solidFill>
                  <a:schemeClr val="tx1"/>
                </a:solidFill>
              </a:rPr>
              <a:t>ananysis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Sorting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Reporting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Password cracking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35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err="1" smtClean="0"/>
              <a:t>EnCase</a:t>
            </a:r>
            <a:r>
              <a:rPr lang="en-US" dirty="0" smtClean="0"/>
              <a:t> &amp; FTK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Search tools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E-mail addresses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Names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Phone numbers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Keywords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Web addresses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File types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Date ranges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23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Don't Trust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Using a tool without understanding what it's doing is a trap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Verify all findings with a second tool, like a simple hex editor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You must figure out how the data got on the system and what it means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23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Other Multipurpose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Acquisition, verification, searching, reporting, wiping, etc.)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SMART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ProDiscover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X-Ways Forensics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Helix (Linux-based)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Raptor (Linux-based)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23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Mac Tools</a:t>
            </a:r>
          </a:p>
          <a:p>
            <a:pPr lvl="1"/>
            <a:r>
              <a:rPr lang="en-US" sz="2800" dirty="0" err="1" smtClean="0">
                <a:solidFill>
                  <a:schemeClr val="tx1"/>
                </a:solidFill>
              </a:rPr>
              <a:t>Softblock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err="1" smtClean="0">
                <a:solidFill>
                  <a:schemeClr val="tx1"/>
                </a:solidFill>
              </a:rPr>
              <a:t>Macquisition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err="1" smtClean="0">
                <a:solidFill>
                  <a:schemeClr val="tx1"/>
                </a:solidFill>
              </a:rPr>
              <a:t>Blacklight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err="1" smtClean="0">
                <a:solidFill>
                  <a:schemeClr val="tx1"/>
                </a:solidFill>
              </a:rPr>
              <a:t>BlackBag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Mac Marshall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23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Dossier from </a:t>
            </a:r>
            <a:r>
              <a:rPr lang="en-US" sz="3600" dirty="0" err="1" smtClean="0">
                <a:solidFill>
                  <a:schemeClr val="tx1"/>
                </a:solidFill>
              </a:rPr>
              <a:t>LogiCube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Hardware acquisition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Tableau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Write-blockers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Weibetech</a:t>
            </a:r>
            <a:endParaRPr lang="en-US" sz="3600" dirty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Write-blockers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6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Accreditation v. Certification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4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Endorsement of a crime lab's policies and procedures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ASCLD/LAB does this</a:t>
            </a:r>
          </a:p>
          <a:p>
            <a:pPr lvl="2"/>
            <a:r>
              <a:rPr lang="en-US" sz="3200" dirty="0" smtClean="0">
                <a:solidFill>
                  <a:schemeClr val="tx1"/>
                </a:solidFill>
              </a:rPr>
              <a:t>Very burdensome to achieve</a:t>
            </a:r>
          </a:p>
          <a:p>
            <a:pPr lvl="2"/>
            <a:r>
              <a:rPr lang="en-US" sz="3200" dirty="0" smtClean="0">
                <a:solidFill>
                  <a:schemeClr val="tx1"/>
                </a:solidFill>
              </a:rPr>
              <a:t>Not possible for every lab 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ASTM also accredits labs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23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Applies to examiners, not the lab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SWGDE Core Competencies for Forensic Practitioner Certification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Pre-examination procedures and legal issues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Media assessment and analysis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Data recovery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Specific analysis of recovered data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Documentation and reporting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Presentation of findings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Link Ch 1h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5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Virtual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001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Evidence repository separate from the examiner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This is how the FBI does it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Saves money, increases access to resources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Role-based access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Examiners and management get full access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Investigators, prosecutors, and attorneys get restricted access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File Server_Updated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60" y="1436545"/>
            <a:ext cx="793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98" y="3989845"/>
            <a:ext cx="1082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5158" y="1436545"/>
            <a:ext cx="117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Drive images on server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7866" y="3890635"/>
            <a:ext cx="117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Examiner</a:t>
            </a:r>
          </a:p>
          <a:p>
            <a:pPr algn="ctr"/>
            <a:r>
              <a:rPr lang="en-US" dirty="0" smtClean="0"/>
              <a:t>connects remotely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2"/>
            <a:endCxn id="6" idx="0"/>
          </p:cNvCxnSpPr>
          <p:nvPr/>
        </p:nvCxnSpPr>
        <p:spPr>
          <a:xfrm>
            <a:off x="7581135" y="2492233"/>
            <a:ext cx="19801" cy="1497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sz="4800" dirty="0" smtClean="0"/>
              <a:t>Concerns with Virtual Labs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Security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Must retain integrity or evidence will be inadmissible in court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Performance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High-speed connectivity required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Cost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2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Lab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Physical security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Keep unauthorized people out of critical areas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Examination stations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Evidence storage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Keys, swipe cards, access codes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Digital access control is better than keys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Keeps an audit trail to support chain of custody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Protection from fire, flood. etc.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2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Chain of Custody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Evidence must be signed in and out of storage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Evidence log must be complete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2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1800"/>
          </a:xfrm>
        </p:spPr>
        <p:txBody>
          <a:bodyPr/>
          <a:lstStyle/>
          <a:p>
            <a:r>
              <a:rPr lang="en-US" dirty="0" smtClean="0"/>
              <a:t>Work in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Forensic examination computer should not be connected to the Internet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This avoids arguments over contamination by malware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Evidence drives may contain malware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Scan them with antivirus software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27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818</TotalTime>
  <Words>1558</Words>
  <Application>Microsoft Macintosh PowerPoint</Application>
  <PresentationFormat>On-screen Show (4:3)</PresentationFormat>
  <Paragraphs>292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Executive</vt:lpstr>
      <vt:lpstr>3. Labs and Tools</vt:lpstr>
      <vt:lpstr>Topics</vt:lpstr>
      <vt:lpstr>Forensic Laboratories</vt:lpstr>
      <vt:lpstr>Forensic Labs</vt:lpstr>
      <vt:lpstr>Virtual Labs</vt:lpstr>
      <vt:lpstr>Concerns with Virtual Labs</vt:lpstr>
      <vt:lpstr>Lab Security</vt:lpstr>
      <vt:lpstr>Chain of Custody</vt:lpstr>
      <vt:lpstr>Work in Isolation</vt:lpstr>
      <vt:lpstr>Evidence Storage</vt:lpstr>
      <vt:lpstr>Policies and Procedures</vt:lpstr>
      <vt:lpstr>Standard Operating Procedures (SOPs)</vt:lpstr>
      <vt:lpstr>Best Practices for Evidence Collection</vt:lpstr>
      <vt:lpstr>Best Practices for Evidence Collection</vt:lpstr>
      <vt:lpstr>Quality Assurance</vt:lpstr>
      <vt:lpstr>Quality Assurance</vt:lpstr>
      <vt:lpstr>Reviews</vt:lpstr>
      <vt:lpstr>Proficiency Testing</vt:lpstr>
      <vt:lpstr>PowerPoint Presentation</vt:lpstr>
      <vt:lpstr>Lies</vt:lpstr>
      <vt:lpstr>Tool Validation</vt:lpstr>
      <vt:lpstr>Documentation</vt:lpstr>
      <vt:lpstr>Examiner Notes</vt:lpstr>
      <vt:lpstr>Examiner's Final Report</vt:lpstr>
      <vt:lpstr>Examiner's Final Report Contents</vt:lpstr>
      <vt:lpstr>Examiner's Final Report Sections</vt:lpstr>
      <vt:lpstr>Digital Forensic Tools</vt:lpstr>
      <vt:lpstr>Digital Forensic Tools</vt:lpstr>
      <vt:lpstr>Sample Report</vt:lpstr>
      <vt:lpstr>Hardware Tools</vt:lpstr>
      <vt:lpstr>PowerPoint Presentation</vt:lpstr>
      <vt:lpstr>Computer Recommendations</vt:lpstr>
      <vt:lpstr>Non-PC Hardware</vt:lpstr>
      <vt:lpstr>PowerPoint Presentation</vt:lpstr>
      <vt:lpstr>Paraben</vt:lpstr>
      <vt:lpstr>Cloners and Kits</vt:lpstr>
      <vt:lpstr>Software: Open-Source</vt:lpstr>
      <vt:lpstr>SIFT Capabilities</vt:lpstr>
      <vt:lpstr>SIFT Capabilities</vt:lpstr>
      <vt:lpstr>SIFT Capabilities</vt:lpstr>
      <vt:lpstr>Commercial Tools</vt:lpstr>
      <vt:lpstr>EnCase &amp; FTK</vt:lpstr>
      <vt:lpstr>Don't Trust Tools</vt:lpstr>
      <vt:lpstr>Other Multipurpose Tools</vt:lpstr>
      <vt:lpstr>Other Tools</vt:lpstr>
      <vt:lpstr>Other Tools</vt:lpstr>
      <vt:lpstr>Accreditation v. Certification</vt:lpstr>
      <vt:lpstr>Accreditation</vt:lpstr>
      <vt:lpstr>Certification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Sam Bowne</dc:creator>
  <cp:lastModifiedBy>Sam Bowne</cp:lastModifiedBy>
  <cp:revision>99</cp:revision>
  <dcterms:created xsi:type="dcterms:W3CDTF">2013-01-11T00:10:04Z</dcterms:created>
  <dcterms:modified xsi:type="dcterms:W3CDTF">2013-02-01T18:25:30Z</dcterms:modified>
</cp:coreProperties>
</file>