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410" r:id="rId3"/>
    <p:sldId id="424" r:id="rId4"/>
    <p:sldId id="425" r:id="rId5"/>
    <p:sldId id="426" r:id="rId6"/>
    <p:sldId id="427" r:id="rId7"/>
    <p:sldId id="428" r:id="rId8"/>
    <p:sldId id="429" r:id="rId9"/>
    <p:sldId id="430" r:id="rId10"/>
    <p:sldId id="423" r:id="rId11"/>
    <p:sldId id="431" r:id="rId12"/>
    <p:sldId id="432" r:id="rId13"/>
    <p:sldId id="433" r:id="rId14"/>
    <p:sldId id="422" r:id="rId15"/>
    <p:sldId id="467" r:id="rId16"/>
    <p:sldId id="421" r:id="rId17"/>
    <p:sldId id="461" r:id="rId18"/>
    <p:sldId id="462" r:id="rId19"/>
    <p:sldId id="463" r:id="rId20"/>
    <p:sldId id="464" r:id="rId21"/>
    <p:sldId id="465" r:id="rId22"/>
    <p:sldId id="466" r:id="rId23"/>
    <p:sldId id="468" r:id="rId24"/>
    <p:sldId id="469" r:id="rId2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77" autoAdjust="0"/>
    <p:restoredTop sz="94456" autoAdjust="0"/>
  </p:normalViewPr>
  <p:slideViewPr>
    <p:cSldViewPr snapToGrid="0" snapToObjects="1">
      <p:cViewPr varScale="1">
        <p:scale>
          <a:sx n="71" d="100"/>
          <a:sy n="71" d="100"/>
        </p:scale>
        <p:origin x="-112" y="-24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8" y="11768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10" d="100"/>
        <a:sy n="11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printerSettings" Target="printerSettings/printerSettings1.bin"/><Relationship Id="rId27" Type="http://schemas.openxmlformats.org/officeDocument/2006/relationships/presProps" Target="presProps.xml"/><Relationship Id="rId28" Type="http://schemas.openxmlformats.org/officeDocument/2006/relationships/viewProps" Target="viewProps.xml"/><Relationship Id="rId29" Type="http://schemas.openxmlformats.org/officeDocument/2006/relationships/theme" Target="theme/theme1.xml"/><Relationship Id="rId30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6C5678-EE20-4FA5-88E2-6E0BD67A2E26}" type="datetime1">
              <a:rPr lang="en-US" smtClean="0"/>
              <a:t>2/13/13</a:t>
            </a:fld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A9B540C-44DA-4F69-89C9-7C84606640D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Footer Text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051B39-B140-43FE-96DB-472A2B59CE7C}" type="datetime1">
              <a:rPr lang="en-US" smtClean="0"/>
              <a:t>2/13/13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Footer Text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B540C-44DA-4F69-89C9-7C84606640D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600BB2-27C5-458B-ABCE-839C88CF47CE}" type="datetime1">
              <a:rPr lang="en-US" smtClean="0"/>
              <a:t>2/13/13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Footer Text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B540C-44DA-4F69-89C9-7C84606640D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D738E-8962-435F-8C43-147B8DD7E819}" type="datetime1">
              <a:rPr lang="en-US" smtClean="0"/>
              <a:t>2/13/13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Footer Text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B540C-44DA-4F69-89C9-7C84606640D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CAEA93-55E7-4DA9-90C2-089A26EEFEC4}" type="datetime1">
              <a:rPr lang="en-US" smtClean="0"/>
              <a:t>2/13/13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Footer Text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B540C-44DA-4F69-89C9-7C84606640D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96728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CF3C7-6809-4F39-BD67-A75817BDDE0A}" type="datetime1">
              <a:rPr lang="en-US" smtClean="0"/>
              <a:t>2/13/13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Footer Text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B540C-44DA-4F69-89C9-7C84606640D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EAEB24-CE78-465C-A726-91D0868FA48F}" type="datetime1">
              <a:rPr lang="en-US" smtClean="0"/>
              <a:t>2/13/13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Footer Text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B540C-44DA-4F69-89C9-7C84606640D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BAADF0-1749-4E8B-9691-B44A5F8C0895}" type="datetime1">
              <a:rPr lang="en-US" smtClean="0"/>
              <a:t>2/13/13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Footer Text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B540C-44DA-4F69-89C9-7C84606640D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AF628A-A867-4937-BBE5-207DB6F9C51A}" type="datetime1">
              <a:rPr lang="en-US" smtClean="0"/>
              <a:t>2/13/13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Footer Text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B540C-44DA-4F69-89C9-7C84606640D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8BBB94-68E6-4675-A946-F1C5994EDBD7}" type="datetime1">
              <a:rPr lang="en-US" smtClean="0"/>
              <a:t>2/13/13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Footer Text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B540C-44DA-4F69-89C9-7C84606640D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3B8377-21E3-4835-B75D-4E2847E2750F}" type="datetime1">
              <a:rPr lang="en-US" smtClean="0"/>
              <a:t>2/13/13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Footer Text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B540C-44DA-4F69-89C9-7C84606640D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B0C4986D-6BE9-4264-908F-02DB36FD8D6C}" type="datetime1">
              <a:rPr lang="en-US" smtClean="0"/>
              <a:t>2/13/13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165" y="6356350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r>
              <a:rPr lang="en-US" smtClean="0"/>
              <a:t>Footer Text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BA9B540C-44DA-4F69-89C9-7C84606640D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Oval 6"/>
          <p:cNvSpPr/>
          <p:nvPr/>
        </p:nvSpPr>
        <p:spPr>
          <a:xfrm>
            <a:off x="8457760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19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5362458"/>
          </a:xfrm>
        </p:spPr>
        <p:txBody>
          <a:bodyPr/>
          <a:lstStyle/>
          <a:p>
            <a:r>
              <a:rPr lang="en-US" sz="4800" dirty="0" smtClean="0">
                <a:solidFill>
                  <a:srgbClr val="000000"/>
                </a:solidFill>
                <a:latin typeface="Arial"/>
                <a:cs typeface="Arial"/>
              </a:rPr>
              <a:t>4. Collecting Evidence</a:t>
            </a:r>
            <a:endParaRPr lang="en-US" sz="4800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pic>
        <p:nvPicPr>
          <p:cNvPr id="6" name="Picture 5" descr="ref=sr_1_1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647992" y="480511"/>
            <a:ext cx="2908300" cy="3606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07925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lvl="0"/>
            <a:r>
              <a:rPr lang="en-US" sz="3600" dirty="0" smtClean="0">
                <a:solidFill>
                  <a:srgbClr val="000000"/>
                </a:solidFill>
              </a:rPr>
              <a:t>Documenting </a:t>
            </a:r>
            <a:r>
              <a:rPr lang="en-US" sz="3600" smtClean="0">
                <a:solidFill>
                  <a:srgbClr val="000000"/>
                </a:solidFill>
              </a:rPr>
              <a:t>the Scene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00"/>
                </a:solidFill>
              </a:rPr>
              <a:t>If you don't write it down, it didn't happen </a:t>
            </a:r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515609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413191"/>
          </a:xfrm>
        </p:spPr>
        <p:txBody>
          <a:bodyPr/>
          <a:lstStyle/>
          <a:p>
            <a:r>
              <a:rPr lang="en-US" dirty="0" smtClean="0">
                <a:solidFill>
                  <a:srgbClr val="000000"/>
                </a:solidFill>
              </a:rPr>
              <a:t>Types of Documentation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88849"/>
            <a:ext cx="8229600" cy="4812004"/>
          </a:xfrm>
        </p:spPr>
        <p:txBody>
          <a:bodyPr>
            <a:normAutofit lnSpcReduction="10000"/>
          </a:bodyPr>
          <a:lstStyle/>
          <a:p>
            <a:r>
              <a:rPr lang="en-US" sz="3600" dirty="0" smtClean="0">
                <a:solidFill>
                  <a:srgbClr val="000000"/>
                </a:solidFill>
              </a:rPr>
              <a:t>Photographs</a:t>
            </a:r>
          </a:p>
          <a:p>
            <a:r>
              <a:rPr lang="en-US" sz="3600" dirty="0" smtClean="0">
                <a:solidFill>
                  <a:srgbClr val="000000"/>
                </a:solidFill>
              </a:rPr>
              <a:t>Written notes</a:t>
            </a:r>
          </a:p>
          <a:p>
            <a:r>
              <a:rPr lang="en-US" sz="3600" dirty="0" smtClean="0">
                <a:solidFill>
                  <a:srgbClr val="000000"/>
                </a:solidFill>
              </a:rPr>
              <a:t>Video</a:t>
            </a:r>
          </a:p>
          <a:p>
            <a:r>
              <a:rPr lang="en-US" sz="3600" dirty="0" smtClean="0">
                <a:solidFill>
                  <a:srgbClr val="000000"/>
                </a:solidFill>
              </a:rPr>
              <a:t>Record precise details</a:t>
            </a:r>
          </a:p>
          <a:p>
            <a:pPr lvl="1"/>
            <a:r>
              <a:rPr lang="en-US" sz="2800" dirty="0" smtClean="0">
                <a:solidFill>
                  <a:srgbClr val="000000"/>
                </a:solidFill>
              </a:rPr>
              <a:t>Type, make, model, serial number</a:t>
            </a:r>
          </a:p>
          <a:p>
            <a:pPr lvl="1"/>
            <a:r>
              <a:rPr lang="en-US" sz="2800" dirty="0" smtClean="0">
                <a:solidFill>
                  <a:srgbClr val="000000"/>
                </a:solidFill>
              </a:rPr>
              <a:t>Whether a device is on or off</a:t>
            </a:r>
          </a:p>
          <a:p>
            <a:pPr lvl="1"/>
            <a:r>
              <a:rPr lang="en-US" sz="2800" dirty="0" smtClean="0">
                <a:solidFill>
                  <a:srgbClr val="000000"/>
                </a:solidFill>
              </a:rPr>
              <a:t>Network connections</a:t>
            </a:r>
          </a:p>
          <a:p>
            <a:pPr lvl="1"/>
            <a:r>
              <a:rPr lang="en-US" sz="2800" dirty="0" smtClean="0">
                <a:solidFill>
                  <a:srgbClr val="000000"/>
                </a:solidFill>
              </a:rPr>
              <a:t>Peripheral connections like printers</a:t>
            </a:r>
          </a:p>
          <a:p>
            <a:pPr lvl="1"/>
            <a:r>
              <a:rPr lang="en-US" sz="2800" dirty="0" smtClean="0">
                <a:solidFill>
                  <a:srgbClr val="000000"/>
                </a:solidFill>
              </a:rPr>
              <a:t>Document and label cables</a:t>
            </a:r>
            <a:endParaRPr lang="en-US" sz="28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933328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413191"/>
          </a:xfrm>
        </p:spPr>
        <p:txBody>
          <a:bodyPr/>
          <a:lstStyle/>
          <a:p>
            <a:r>
              <a:rPr lang="en-US" dirty="0" smtClean="0">
                <a:solidFill>
                  <a:srgbClr val="000000"/>
                </a:solidFill>
              </a:rPr>
              <a:t>Photography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88849"/>
            <a:ext cx="8229600" cy="4337314"/>
          </a:xfrm>
        </p:spPr>
        <p:txBody>
          <a:bodyPr>
            <a:normAutofit/>
          </a:bodyPr>
          <a:lstStyle/>
          <a:p>
            <a:r>
              <a:rPr lang="en-US" sz="3200" dirty="0" smtClean="0">
                <a:solidFill>
                  <a:srgbClr val="000000"/>
                </a:solidFill>
              </a:rPr>
              <a:t>Walk through the scene to find devices and see what will be needed</a:t>
            </a:r>
          </a:p>
          <a:p>
            <a:r>
              <a:rPr lang="en-US" sz="3200" dirty="0" smtClean="0">
                <a:solidFill>
                  <a:srgbClr val="000000"/>
                </a:solidFill>
              </a:rPr>
              <a:t>Then photograph entire scene before anything is disturbed</a:t>
            </a:r>
          </a:p>
          <a:p>
            <a:r>
              <a:rPr lang="en-US" sz="3200" dirty="0" smtClean="0">
                <a:solidFill>
                  <a:srgbClr val="000000"/>
                </a:solidFill>
              </a:rPr>
              <a:t>Broad perspective, then each item of evidence in its original position</a:t>
            </a:r>
          </a:p>
          <a:p>
            <a:pPr lvl="1"/>
            <a:r>
              <a:rPr lang="en-US" sz="2400" dirty="0" smtClean="0">
                <a:solidFill>
                  <a:srgbClr val="000000"/>
                </a:solidFill>
              </a:rPr>
              <a:t>Add a ruler in a second photo for perspective</a:t>
            </a:r>
          </a:p>
          <a:p>
            <a:r>
              <a:rPr lang="en-US" sz="3200" dirty="0" smtClean="0">
                <a:solidFill>
                  <a:srgbClr val="000000"/>
                </a:solidFill>
              </a:rPr>
              <a:t>Photos don't replace notes</a:t>
            </a:r>
            <a:endParaRPr lang="en-US" sz="32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2457128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413191"/>
          </a:xfrm>
        </p:spPr>
        <p:txBody>
          <a:bodyPr/>
          <a:lstStyle/>
          <a:p>
            <a:r>
              <a:rPr lang="en-US" dirty="0" smtClean="0">
                <a:solidFill>
                  <a:srgbClr val="000000"/>
                </a:solidFill>
              </a:rPr>
              <a:t>Notes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88849"/>
            <a:ext cx="8229600" cy="4337314"/>
          </a:xfrm>
        </p:spPr>
        <p:txBody>
          <a:bodyPr>
            <a:normAutofit/>
          </a:bodyPr>
          <a:lstStyle/>
          <a:p>
            <a:r>
              <a:rPr lang="en-US" sz="3200" dirty="0" smtClean="0">
                <a:solidFill>
                  <a:srgbClr val="000000"/>
                </a:solidFill>
              </a:rPr>
              <a:t>No set standard</a:t>
            </a:r>
          </a:p>
          <a:p>
            <a:r>
              <a:rPr lang="en-US" sz="3200" dirty="0" smtClean="0">
                <a:solidFill>
                  <a:srgbClr val="000000"/>
                </a:solidFill>
              </a:rPr>
              <a:t>Chronological is common</a:t>
            </a:r>
          </a:p>
          <a:p>
            <a:r>
              <a:rPr lang="en-US" sz="3200" dirty="0" smtClean="0">
                <a:solidFill>
                  <a:srgbClr val="000000"/>
                </a:solidFill>
              </a:rPr>
              <a:t>Those notes will guide you in court later</a:t>
            </a:r>
          </a:p>
          <a:p>
            <a:r>
              <a:rPr lang="en-US" sz="3200" dirty="0" smtClean="0">
                <a:solidFill>
                  <a:srgbClr val="000000"/>
                </a:solidFill>
              </a:rPr>
              <a:t>Notes can be discoverable and may be seen by other side</a:t>
            </a:r>
          </a:p>
          <a:p>
            <a:pPr lvl="1"/>
            <a:r>
              <a:rPr lang="en-US" sz="2400" dirty="0" smtClean="0">
                <a:solidFill>
                  <a:srgbClr val="000000"/>
                </a:solidFill>
              </a:rPr>
              <a:t>Don't draw conclusions or speculate</a:t>
            </a:r>
            <a:endParaRPr lang="en-US" sz="24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098459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lvl="0"/>
            <a:r>
              <a:rPr lang="en-US" sz="3600" dirty="0" smtClean="0">
                <a:solidFill>
                  <a:srgbClr val="000000"/>
                </a:solidFill>
              </a:rPr>
              <a:t>Chain of Custody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488864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413191"/>
          </a:xfrm>
        </p:spPr>
        <p:txBody>
          <a:bodyPr/>
          <a:lstStyle/>
          <a:p>
            <a:r>
              <a:rPr lang="en-US" dirty="0" smtClean="0">
                <a:solidFill>
                  <a:srgbClr val="000000"/>
                </a:solidFill>
              </a:rPr>
              <a:t>Marking Evidence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88849"/>
            <a:ext cx="8229600" cy="4337314"/>
          </a:xfrm>
        </p:spPr>
        <p:txBody>
          <a:bodyPr>
            <a:normAutofit/>
          </a:bodyPr>
          <a:lstStyle/>
          <a:p>
            <a:r>
              <a:rPr lang="en-US" sz="3200" dirty="0" smtClean="0">
                <a:solidFill>
                  <a:srgbClr val="000000"/>
                </a:solidFill>
              </a:rPr>
              <a:t>Initials, dates, case numbers</a:t>
            </a:r>
          </a:p>
          <a:p>
            <a:r>
              <a:rPr lang="en-US" sz="3200" dirty="0" smtClean="0">
                <a:solidFill>
                  <a:srgbClr val="000000"/>
                </a:solidFill>
              </a:rPr>
              <a:t>Permanent markers</a:t>
            </a:r>
          </a:p>
          <a:p>
            <a:r>
              <a:rPr lang="en-US" sz="3200" dirty="0" smtClean="0">
                <a:solidFill>
                  <a:srgbClr val="000000"/>
                </a:solidFill>
              </a:rPr>
              <a:t>Sealed in evidence anti-static bag</a:t>
            </a:r>
          </a:p>
          <a:p>
            <a:r>
              <a:rPr lang="en-US" sz="3200" dirty="0" smtClean="0">
                <a:solidFill>
                  <a:srgbClr val="000000"/>
                </a:solidFill>
              </a:rPr>
              <a:t>Tamper-resistant evidence tape</a:t>
            </a:r>
          </a:p>
        </p:txBody>
      </p:sp>
    </p:spTree>
    <p:extLst>
      <p:ext uri="{BB962C8B-B14F-4D97-AF65-F5344CB8AC3E}">
        <p14:creationId xmlns:p14="http://schemas.microsoft.com/office/powerpoint/2010/main" val="166933328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lvl="0"/>
            <a:r>
              <a:rPr lang="en-US" sz="3600" dirty="0" smtClean="0">
                <a:solidFill>
                  <a:srgbClr val="000000"/>
                </a:solidFill>
              </a:rPr>
              <a:t>Forensic cloning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166255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413191"/>
          </a:xfrm>
        </p:spPr>
        <p:txBody>
          <a:bodyPr/>
          <a:lstStyle/>
          <a:p>
            <a:r>
              <a:rPr lang="en-US" dirty="0" smtClean="0">
                <a:solidFill>
                  <a:srgbClr val="000000"/>
                </a:solidFill>
              </a:rPr>
              <a:t>Cloning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88849"/>
            <a:ext cx="8229600" cy="4337314"/>
          </a:xfrm>
        </p:spPr>
        <p:txBody>
          <a:bodyPr>
            <a:normAutofit/>
          </a:bodyPr>
          <a:lstStyle/>
          <a:p>
            <a:r>
              <a:rPr lang="en-US" sz="2800" dirty="0" smtClean="0">
                <a:solidFill>
                  <a:srgbClr val="000000"/>
                </a:solidFill>
              </a:rPr>
              <a:t>Exact copy of a hard drive, bit for bit</a:t>
            </a:r>
          </a:p>
          <a:p>
            <a:r>
              <a:rPr lang="en-US" sz="2800" dirty="0" smtClean="0">
                <a:solidFill>
                  <a:srgbClr val="000000"/>
                </a:solidFill>
              </a:rPr>
              <a:t>Gathers unallocated space and Master File Table</a:t>
            </a:r>
          </a:p>
          <a:p>
            <a:r>
              <a:rPr lang="en-US" sz="2800" dirty="0" smtClean="0">
                <a:solidFill>
                  <a:srgbClr val="000000"/>
                </a:solidFill>
              </a:rPr>
              <a:t>Time-consuming process</a:t>
            </a:r>
          </a:p>
          <a:p>
            <a:r>
              <a:rPr lang="en-US" sz="2800" dirty="0" smtClean="0">
                <a:solidFill>
                  <a:srgbClr val="000000"/>
                </a:solidFill>
              </a:rPr>
              <a:t>Usually done at the lab, not on the scene\</a:t>
            </a:r>
          </a:p>
          <a:p>
            <a:r>
              <a:rPr lang="en-US" sz="2800" dirty="0" smtClean="0">
                <a:solidFill>
                  <a:srgbClr val="000000"/>
                </a:solidFill>
              </a:rPr>
              <a:t>In civil cases, you may lack legal authorization to remove the computer</a:t>
            </a:r>
          </a:p>
          <a:p>
            <a:pPr lvl="1"/>
            <a:r>
              <a:rPr lang="en-US" sz="2400" dirty="0" smtClean="0">
                <a:solidFill>
                  <a:srgbClr val="000000"/>
                </a:solidFill>
              </a:rPr>
              <a:t>Must clone it on-scene</a:t>
            </a:r>
          </a:p>
        </p:txBody>
      </p:sp>
    </p:spTree>
    <p:extLst>
      <p:ext uri="{BB962C8B-B14F-4D97-AF65-F5344CB8AC3E}">
        <p14:creationId xmlns:p14="http://schemas.microsoft.com/office/powerpoint/2010/main" val="166933328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413191"/>
          </a:xfrm>
        </p:spPr>
        <p:txBody>
          <a:bodyPr/>
          <a:lstStyle/>
          <a:p>
            <a:r>
              <a:rPr lang="en-US" dirty="0" smtClean="0">
                <a:solidFill>
                  <a:srgbClr val="000000"/>
                </a:solidFill>
              </a:rPr>
              <a:t>Purpose of Cloning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88849"/>
            <a:ext cx="8229600" cy="4337314"/>
          </a:xfrm>
        </p:spPr>
        <p:txBody>
          <a:bodyPr>
            <a:normAutofit/>
          </a:bodyPr>
          <a:lstStyle/>
          <a:p>
            <a:r>
              <a:rPr lang="en-US" sz="2800" dirty="0" smtClean="0">
                <a:solidFill>
                  <a:srgbClr val="000000"/>
                </a:solidFill>
              </a:rPr>
              <a:t>Examine a copy, not the original</a:t>
            </a:r>
          </a:p>
          <a:p>
            <a:pPr lvl="1"/>
            <a:r>
              <a:rPr lang="en-US" sz="2800" dirty="0" smtClean="0">
                <a:solidFill>
                  <a:srgbClr val="000000"/>
                </a:solidFill>
              </a:rPr>
              <a:t>Unless there are exigent circumstances, like a missing child</a:t>
            </a:r>
          </a:p>
          <a:p>
            <a:r>
              <a:rPr lang="en-US" sz="2800" dirty="0" smtClean="0">
                <a:solidFill>
                  <a:srgbClr val="000000"/>
                </a:solidFill>
              </a:rPr>
              <a:t>You can recover from mistakes</a:t>
            </a:r>
          </a:p>
          <a:p>
            <a:r>
              <a:rPr lang="en-US" sz="2800" dirty="0" smtClean="0">
                <a:solidFill>
                  <a:srgbClr val="000000"/>
                </a:solidFill>
              </a:rPr>
              <a:t>A properly authenticated forensic clone is as good as the original in court</a:t>
            </a:r>
            <a:endParaRPr lang="en-US" sz="28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2457128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413191"/>
          </a:xfrm>
        </p:spPr>
        <p:txBody>
          <a:bodyPr/>
          <a:lstStyle/>
          <a:p>
            <a:r>
              <a:rPr lang="en-US" dirty="0" smtClean="0">
                <a:solidFill>
                  <a:srgbClr val="000000"/>
                </a:solidFill>
              </a:rPr>
              <a:t>The Cloning Process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88849"/>
            <a:ext cx="8229600" cy="4337314"/>
          </a:xfrm>
        </p:spPr>
        <p:txBody>
          <a:bodyPr>
            <a:normAutofit/>
          </a:bodyPr>
          <a:lstStyle/>
          <a:p>
            <a:r>
              <a:rPr lang="en-US" sz="3200" dirty="0" smtClean="0">
                <a:solidFill>
                  <a:srgbClr val="000000"/>
                </a:solidFill>
              </a:rPr>
              <a:t>Copy one hard drive to another, larger hard drive</a:t>
            </a:r>
          </a:p>
          <a:p>
            <a:r>
              <a:rPr lang="en-US" sz="3200" dirty="0" smtClean="0">
                <a:solidFill>
                  <a:srgbClr val="000000"/>
                </a:solidFill>
              </a:rPr>
              <a:t>Source drive normally removed from computer</a:t>
            </a:r>
          </a:p>
          <a:p>
            <a:r>
              <a:rPr lang="en-US" sz="3200" b="1" dirty="0" smtClean="0">
                <a:solidFill>
                  <a:srgbClr val="000000"/>
                </a:solidFill>
              </a:rPr>
              <a:t>Critical to use a write-blocker</a:t>
            </a:r>
          </a:p>
          <a:p>
            <a:pPr lvl="1"/>
            <a:r>
              <a:rPr lang="en-US" sz="2400" dirty="0" smtClean="0">
                <a:solidFill>
                  <a:srgbClr val="000000"/>
                </a:solidFill>
              </a:rPr>
              <a:t>Hardware or software</a:t>
            </a:r>
          </a:p>
          <a:p>
            <a:r>
              <a:rPr lang="en-US" sz="2800" dirty="0" smtClean="0">
                <a:solidFill>
                  <a:srgbClr val="000000"/>
                </a:solidFill>
              </a:rPr>
              <a:t>Forensically clean destination drive first</a:t>
            </a:r>
          </a:p>
          <a:p>
            <a:r>
              <a:rPr lang="en-US" sz="2800" dirty="0" smtClean="0">
                <a:solidFill>
                  <a:srgbClr val="000000"/>
                </a:solidFill>
              </a:rPr>
              <a:t>Proof of that goes in the case file</a:t>
            </a:r>
            <a:endParaRPr lang="en-US" sz="28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09845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78061"/>
          </a:xfrm>
        </p:spPr>
        <p:txBody>
          <a:bodyPr/>
          <a:lstStyle/>
          <a:p>
            <a:r>
              <a:rPr lang="en-US" sz="4400" dirty="0" smtClean="0">
                <a:solidFill>
                  <a:srgbClr val="000000"/>
                </a:solidFill>
              </a:rPr>
              <a:t>Topics</a:t>
            </a:r>
            <a:endParaRPr lang="en-US" sz="4400" dirty="0">
              <a:solidFill>
                <a:srgbClr val="0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3600" dirty="0" smtClean="0">
                <a:solidFill>
                  <a:srgbClr val="000000"/>
                </a:solidFill>
              </a:rPr>
              <a:t>Crime scenes</a:t>
            </a:r>
          </a:p>
          <a:p>
            <a:r>
              <a:rPr lang="en-US" sz="3600" dirty="0" smtClean="0">
                <a:solidFill>
                  <a:srgbClr val="000000"/>
                </a:solidFill>
              </a:rPr>
              <a:t>Documenting</a:t>
            </a:r>
          </a:p>
          <a:p>
            <a:r>
              <a:rPr lang="en-US" sz="3600" dirty="0" smtClean="0">
                <a:solidFill>
                  <a:srgbClr val="000000"/>
                </a:solidFill>
              </a:rPr>
              <a:t>Chain of Custody</a:t>
            </a:r>
          </a:p>
          <a:p>
            <a:r>
              <a:rPr lang="en-US" sz="3600" dirty="0" smtClean="0">
                <a:solidFill>
                  <a:srgbClr val="000000"/>
                </a:solidFill>
              </a:rPr>
              <a:t>Forensic cloning</a:t>
            </a:r>
          </a:p>
          <a:p>
            <a:r>
              <a:rPr lang="en-US" sz="3600" dirty="0" smtClean="0">
                <a:solidFill>
                  <a:srgbClr val="000000"/>
                </a:solidFill>
              </a:rPr>
              <a:t>Live and Dead Systems</a:t>
            </a:r>
          </a:p>
          <a:p>
            <a:r>
              <a:rPr lang="en-US" sz="3600" dirty="0" smtClean="0">
                <a:solidFill>
                  <a:srgbClr val="000000"/>
                </a:solidFill>
              </a:rPr>
              <a:t>Hashing</a:t>
            </a:r>
          </a:p>
          <a:p>
            <a:r>
              <a:rPr lang="en-US" sz="3600" dirty="0" smtClean="0">
                <a:solidFill>
                  <a:srgbClr val="000000"/>
                </a:solidFill>
              </a:rPr>
              <a:t>Final Report</a:t>
            </a:r>
            <a:endParaRPr lang="en-US" sz="36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07161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413191"/>
          </a:xfrm>
        </p:spPr>
        <p:txBody>
          <a:bodyPr/>
          <a:lstStyle/>
          <a:p>
            <a:r>
              <a:rPr lang="en-US" dirty="0" smtClean="0">
                <a:solidFill>
                  <a:srgbClr val="000000"/>
                </a:solidFill>
              </a:rPr>
              <a:t>Forensically Clean Media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88849"/>
            <a:ext cx="8229600" cy="4337314"/>
          </a:xfrm>
        </p:spPr>
        <p:txBody>
          <a:bodyPr>
            <a:normAutofit/>
          </a:bodyPr>
          <a:lstStyle/>
          <a:p>
            <a:r>
              <a:rPr lang="en-US" sz="3200" dirty="0" smtClean="0"/>
              <a:t>Can be proven devoid of data</a:t>
            </a:r>
          </a:p>
          <a:p>
            <a:r>
              <a:rPr lang="en-US" sz="3200" dirty="0" smtClean="0"/>
              <a:t>"Sterile"</a:t>
            </a:r>
          </a:p>
          <a:p>
            <a:r>
              <a:rPr lang="en-US" sz="3200" dirty="0" smtClean="0"/>
              <a:t>Overwrite entire drive with a pattern of data</a:t>
            </a:r>
          </a:p>
          <a:p>
            <a:pPr lvl="1"/>
            <a:r>
              <a:rPr lang="en-US" sz="2400" dirty="0" smtClean="0"/>
              <a:t>Such as 00000000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86357769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413191"/>
          </a:xfrm>
        </p:spPr>
        <p:txBody>
          <a:bodyPr/>
          <a:lstStyle/>
          <a:p>
            <a:r>
              <a:rPr lang="en-US" dirty="0" smtClean="0">
                <a:solidFill>
                  <a:srgbClr val="000000"/>
                </a:solidFill>
              </a:rPr>
              <a:t>Forensic Image Formats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88849"/>
            <a:ext cx="8229600" cy="4337314"/>
          </a:xfrm>
        </p:spPr>
        <p:txBody>
          <a:bodyPr>
            <a:normAutofit/>
          </a:bodyPr>
          <a:lstStyle/>
          <a:p>
            <a:r>
              <a:rPr lang="en-US" sz="2800" dirty="0" smtClean="0">
                <a:solidFill>
                  <a:srgbClr val="000000"/>
                </a:solidFill>
              </a:rPr>
              <a:t>Proprietary</a:t>
            </a:r>
          </a:p>
          <a:p>
            <a:pPr lvl="1"/>
            <a:r>
              <a:rPr lang="en-US" sz="2400" dirty="0" err="1" smtClean="0">
                <a:solidFill>
                  <a:srgbClr val="000000"/>
                </a:solidFill>
              </a:rPr>
              <a:t>EnCase</a:t>
            </a:r>
            <a:r>
              <a:rPr lang="en-US" sz="2400" dirty="0" smtClean="0">
                <a:solidFill>
                  <a:srgbClr val="000000"/>
                </a:solidFill>
              </a:rPr>
              <a:t> (.E01) – Actually "Expert Witness"</a:t>
            </a:r>
          </a:p>
          <a:p>
            <a:pPr lvl="1"/>
            <a:r>
              <a:rPr lang="en-US" sz="2400" dirty="0" err="1" smtClean="0">
                <a:solidFill>
                  <a:srgbClr val="000000"/>
                </a:solidFill>
              </a:rPr>
              <a:t>AccessData</a:t>
            </a:r>
            <a:r>
              <a:rPr lang="en-US" sz="2400" dirty="0" smtClean="0">
                <a:solidFill>
                  <a:srgbClr val="000000"/>
                </a:solidFill>
              </a:rPr>
              <a:t> Custom Content Image (.AD1)</a:t>
            </a:r>
          </a:p>
          <a:p>
            <a:r>
              <a:rPr lang="en-US" sz="2800" dirty="0" smtClean="0">
                <a:solidFill>
                  <a:srgbClr val="000000"/>
                </a:solidFill>
              </a:rPr>
              <a:t>Open </a:t>
            </a:r>
          </a:p>
          <a:p>
            <a:pPr lvl="1"/>
            <a:r>
              <a:rPr lang="en-US" sz="2800" dirty="0" smtClean="0">
                <a:solidFill>
                  <a:srgbClr val="000000"/>
                </a:solidFill>
              </a:rPr>
              <a:t>Advanced </a:t>
            </a:r>
            <a:r>
              <a:rPr lang="en-US" sz="2800" dirty="0">
                <a:solidFill>
                  <a:srgbClr val="000000"/>
                </a:solidFill>
              </a:rPr>
              <a:t>Forensics Format </a:t>
            </a:r>
            <a:r>
              <a:rPr lang="en-US" sz="2800" dirty="0" smtClean="0">
                <a:solidFill>
                  <a:srgbClr val="000000"/>
                </a:solidFill>
              </a:rPr>
              <a:t>(AFF)	</a:t>
            </a:r>
          </a:p>
          <a:p>
            <a:pPr lvl="2"/>
            <a:r>
              <a:rPr lang="en-US" sz="2800" dirty="0" smtClean="0">
                <a:solidFill>
                  <a:srgbClr val="000000"/>
                </a:solidFill>
              </a:rPr>
              <a:t>Open format, see link Ch 4a</a:t>
            </a:r>
          </a:p>
          <a:p>
            <a:pPr lvl="1"/>
            <a:r>
              <a:rPr lang="en-US" sz="2800" dirty="0">
                <a:solidFill>
                  <a:srgbClr val="000000"/>
                </a:solidFill>
              </a:rPr>
              <a:t>Raw (.</a:t>
            </a:r>
            <a:r>
              <a:rPr lang="en-US" sz="2800" dirty="0" err="1">
                <a:solidFill>
                  <a:srgbClr val="000000"/>
                </a:solidFill>
              </a:rPr>
              <a:t>dd</a:t>
            </a:r>
            <a:r>
              <a:rPr lang="en-US" sz="2800" dirty="0">
                <a:solidFill>
                  <a:srgbClr val="000000"/>
                </a:solidFill>
              </a:rPr>
              <a:t> or .001)</a:t>
            </a:r>
          </a:p>
          <a:p>
            <a:pPr lvl="2"/>
            <a:r>
              <a:rPr lang="en-US" sz="2800" dirty="0">
                <a:solidFill>
                  <a:srgbClr val="000000"/>
                </a:solidFill>
              </a:rPr>
              <a:t>Direct uncompressed disk </a:t>
            </a:r>
            <a:r>
              <a:rPr lang="en-US" sz="2800" dirty="0" smtClean="0">
                <a:solidFill>
                  <a:srgbClr val="000000"/>
                </a:solidFill>
              </a:rPr>
              <a:t>image</a:t>
            </a:r>
            <a:endParaRPr lang="en-US" sz="28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977568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413191"/>
          </a:xfrm>
        </p:spPr>
        <p:txBody>
          <a:bodyPr/>
          <a:lstStyle/>
          <a:p>
            <a:r>
              <a:rPr lang="en-US" dirty="0" smtClean="0">
                <a:solidFill>
                  <a:srgbClr val="000000"/>
                </a:solidFill>
              </a:rPr>
              <a:t>Risks and Challenges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88849"/>
            <a:ext cx="8229600" cy="4337314"/>
          </a:xfrm>
        </p:spPr>
        <p:txBody>
          <a:bodyPr>
            <a:normAutofit/>
          </a:bodyPr>
          <a:lstStyle/>
          <a:p>
            <a:r>
              <a:rPr lang="en-US" sz="2800" dirty="0" smtClean="0">
                <a:solidFill>
                  <a:srgbClr val="000000"/>
                </a:solidFill>
              </a:rPr>
              <a:t>Biggest Risk: Writing to the evidence drive</a:t>
            </a:r>
          </a:p>
          <a:p>
            <a:r>
              <a:rPr lang="en-US" sz="2800" dirty="0" smtClean="0">
                <a:solidFill>
                  <a:srgbClr val="000000"/>
                </a:solidFill>
              </a:rPr>
              <a:t>Bad sectors</a:t>
            </a:r>
          </a:p>
          <a:p>
            <a:r>
              <a:rPr lang="en-US" sz="2800" dirty="0" smtClean="0">
                <a:solidFill>
                  <a:srgbClr val="000000"/>
                </a:solidFill>
              </a:rPr>
              <a:t>Damaged or malfunctioning drives</a:t>
            </a:r>
          </a:p>
          <a:p>
            <a:r>
              <a:rPr lang="en-US" sz="2800" dirty="0" smtClean="0">
                <a:solidFill>
                  <a:srgbClr val="000000"/>
                </a:solidFill>
              </a:rPr>
              <a:t>Corrupt boot sector</a:t>
            </a:r>
          </a:p>
          <a:p>
            <a:r>
              <a:rPr lang="en-US" sz="2800" dirty="0" err="1" smtClean="0">
                <a:solidFill>
                  <a:srgbClr val="000000"/>
                </a:solidFill>
              </a:rPr>
              <a:t>Antiforensics</a:t>
            </a:r>
            <a:r>
              <a:rPr lang="en-US" sz="2800" dirty="0" smtClean="0">
                <a:solidFill>
                  <a:srgbClr val="000000"/>
                </a:solidFill>
              </a:rPr>
              <a:t> measures (theoretical, not practical risk)</a:t>
            </a:r>
            <a:endParaRPr lang="en-US" sz="28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026674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413191"/>
          </a:xfrm>
        </p:spPr>
        <p:txBody>
          <a:bodyPr/>
          <a:lstStyle/>
          <a:p>
            <a:r>
              <a:rPr lang="en-US" dirty="0" smtClean="0">
                <a:solidFill>
                  <a:srgbClr val="000000"/>
                </a:solidFill>
              </a:rPr>
              <a:t>eDiscovery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88848"/>
            <a:ext cx="8229600" cy="4633119"/>
          </a:xfrm>
        </p:spPr>
        <p:txBody>
          <a:bodyPr>
            <a:normAutofit/>
          </a:bodyPr>
          <a:lstStyle/>
          <a:p>
            <a:r>
              <a:rPr lang="en-US" sz="2800" dirty="0" smtClean="0">
                <a:solidFill>
                  <a:srgbClr val="000000"/>
                </a:solidFill>
              </a:rPr>
              <a:t>Gathering and presenting electronically stored information (ESI) for legal cases</a:t>
            </a:r>
          </a:p>
          <a:p>
            <a:r>
              <a:rPr lang="en-US" sz="2800" dirty="0" smtClean="0">
                <a:solidFill>
                  <a:srgbClr val="000000"/>
                </a:solidFill>
              </a:rPr>
              <a:t>Cloning preserves evidence best</a:t>
            </a:r>
          </a:p>
          <a:p>
            <a:pPr lvl="1"/>
            <a:r>
              <a:rPr lang="en-US" sz="2400" dirty="0" smtClean="0">
                <a:solidFill>
                  <a:srgbClr val="000000"/>
                </a:solidFill>
              </a:rPr>
              <a:t>Can be expensive and impractical</a:t>
            </a:r>
            <a:endParaRPr lang="en-US" sz="3200" dirty="0" smtClean="0">
              <a:solidFill>
                <a:srgbClr val="000000"/>
              </a:solidFill>
            </a:endParaRPr>
          </a:p>
          <a:p>
            <a:r>
              <a:rPr lang="en-US" sz="2800" dirty="0" smtClean="0">
                <a:solidFill>
                  <a:srgbClr val="000000"/>
                </a:solidFill>
              </a:rPr>
              <a:t>du Pont v. </a:t>
            </a:r>
            <a:r>
              <a:rPr lang="en-US" sz="2800" dirty="0" err="1" smtClean="0">
                <a:solidFill>
                  <a:srgbClr val="000000"/>
                </a:solidFill>
              </a:rPr>
              <a:t>Kolon</a:t>
            </a:r>
            <a:endParaRPr lang="en-US" sz="2800" dirty="0">
              <a:solidFill>
                <a:srgbClr val="000000"/>
              </a:solidFill>
            </a:endParaRPr>
          </a:p>
          <a:p>
            <a:pPr lvl="1"/>
            <a:r>
              <a:rPr lang="en-US" sz="2800" dirty="0" err="1" smtClean="0">
                <a:solidFill>
                  <a:srgbClr val="000000"/>
                </a:solidFill>
              </a:rPr>
              <a:t>Kolon</a:t>
            </a:r>
            <a:r>
              <a:rPr lang="en-US" sz="2800" dirty="0" smtClean="0">
                <a:solidFill>
                  <a:srgbClr val="000000"/>
                </a:solidFill>
              </a:rPr>
              <a:t> lost and was hit with</a:t>
            </a:r>
          </a:p>
          <a:p>
            <a:pPr lvl="1"/>
            <a:r>
              <a:rPr lang="en-US" sz="2800" dirty="0" smtClean="0">
                <a:solidFill>
                  <a:srgbClr val="000000"/>
                </a:solidFill>
              </a:rPr>
              <a:t>$920 million </a:t>
            </a:r>
            <a:r>
              <a:rPr lang="en-US" sz="2800" dirty="0" err="1" smtClean="0">
                <a:solidFill>
                  <a:srgbClr val="000000"/>
                </a:solidFill>
              </a:rPr>
              <a:t>judgement</a:t>
            </a:r>
            <a:endParaRPr lang="en-US" sz="2800" dirty="0" smtClean="0">
              <a:solidFill>
                <a:srgbClr val="000000"/>
              </a:solidFill>
            </a:endParaRPr>
          </a:p>
          <a:p>
            <a:pPr lvl="1"/>
            <a:r>
              <a:rPr lang="en-US" sz="2800" dirty="0" smtClean="0">
                <a:solidFill>
                  <a:srgbClr val="000000"/>
                </a:solidFill>
              </a:rPr>
              <a:t>20-year ban from competing with du Pont</a:t>
            </a:r>
          </a:p>
          <a:p>
            <a:pPr lvl="2"/>
            <a:r>
              <a:rPr lang="en-US" sz="2000" dirty="0" smtClean="0">
                <a:solidFill>
                  <a:srgbClr val="000000"/>
                </a:solidFill>
              </a:rPr>
              <a:t>Links Ch 4b, 4c</a:t>
            </a:r>
            <a:endParaRPr lang="en-US" sz="20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567573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Spoilation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 descr="Screen Shot 2013-02-13 at 9.41.39 A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3072" y="1844106"/>
            <a:ext cx="7540306" cy="4282057"/>
          </a:xfrm>
          <a:prstGeom prst="rect">
            <a:avLst/>
          </a:prstGeom>
          <a:ln>
            <a:solidFill>
              <a:srgbClr val="6076B4"/>
            </a:solidFill>
          </a:ln>
        </p:spPr>
      </p:pic>
    </p:spTree>
    <p:extLst>
      <p:ext uri="{BB962C8B-B14F-4D97-AF65-F5344CB8AC3E}">
        <p14:creationId xmlns:p14="http://schemas.microsoft.com/office/powerpoint/2010/main" val="40544691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lvl="0"/>
            <a:r>
              <a:rPr lang="en-US" sz="3600" dirty="0" smtClean="0">
                <a:solidFill>
                  <a:srgbClr val="000000"/>
                </a:solidFill>
              </a:rPr>
              <a:t>Crime Scenes and </a:t>
            </a:r>
            <a:br>
              <a:rPr lang="en-US" sz="3600" dirty="0" smtClean="0">
                <a:solidFill>
                  <a:srgbClr val="000000"/>
                </a:solidFill>
              </a:rPr>
            </a:br>
            <a:r>
              <a:rPr lang="en-US" sz="3600" dirty="0" smtClean="0">
                <a:solidFill>
                  <a:srgbClr val="000000"/>
                </a:solidFill>
              </a:rPr>
              <a:t>Collecting Evidence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43742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413191"/>
          </a:xfrm>
        </p:spPr>
        <p:txBody>
          <a:bodyPr/>
          <a:lstStyle/>
          <a:p>
            <a:r>
              <a:rPr lang="en-US" dirty="0" smtClean="0">
                <a:solidFill>
                  <a:srgbClr val="000000"/>
                </a:solidFill>
              </a:rPr>
              <a:t>Securing the Scene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88849"/>
            <a:ext cx="4085736" cy="4337314"/>
          </a:xfrm>
        </p:spPr>
        <p:txBody>
          <a:bodyPr>
            <a:normAutofit lnSpcReduction="10000"/>
          </a:bodyPr>
          <a:lstStyle/>
          <a:p>
            <a:r>
              <a:rPr lang="en-US" dirty="0" smtClean="0">
                <a:solidFill>
                  <a:srgbClr val="000000"/>
                </a:solidFill>
              </a:rPr>
              <a:t>Unnecessary people must be kept out</a:t>
            </a:r>
          </a:p>
          <a:p>
            <a:r>
              <a:rPr lang="en-US" dirty="0" smtClean="0">
                <a:solidFill>
                  <a:srgbClr val="000000"/>
                </a:solidFill>
              </a:rPr>
              <a:t>Network connections place data at risk</a:t>
            </a:r>
          </a:p>
          <a:p>
            <a:r>
              <a:rPr lang="en-US" dirty="0" smtClean="0">
                <a:solidFill>
                  <a:srgbClr val="000000"/>
                </a:solidFill>
              </a:rPr>
              <a:t>Once it is assured that volatile data won't be lost, disconnect network cables</a:t>
            </a:r>
          </a:p>
          <a:p>
            <a:r>
              <a:rPr lang="en-US" dirty="0" smtClean="0">
                <a:solidFill>
                  <a:srgbClr val="000000"/>
                </a:solidFill>
              </a:rPr>
              <a:t>Isolate seized phoned from network</a:t>
            </a:r>
          </a:p>
          <a:p>
            <a:pPr lvl="1"/>
            <a:r>
              <a:rPr lang="en-US" dirty="0">
                <a:solidFill>
                  <a:srgbClr val="000000"/>
                </a:solidFill>
              </a:rPr>
              <a:t>Image from </a:t>
            </a:r>
            <a:r>
              <a:rPr lang="en-US" dirty="0" err="1" smtClean="0">
                <a:solidFill>
                  <a:srgbClr val="000000"/>
                </a:solidFill>
              </a:rPr>
              <a:t>crimescenecleanupdetroit.com</a:t>
            </a:r>
            <a:endParaRPr lang="en-US" dirty="0">
              <a:solidFill>
                <a:srgbClr val="000000"/>
              </a:solidFill>
            </a:endParaRPr>
          </a:p>
        </p:txBody>
      </p:sp>
      <p:pic>
        <p:nvPicPr>
          <p:cNvPr id="4" name="Picture 3" descr="url.jpe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75447" y="1634141"/>
            <a:ext cx="4225467" cy="32024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26783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413191"/>
          </a:xfrm>
        </p:spPr>
        <p:txBody>
          <a:bodyPr/>
          <a:lstStyle/>
          <a:p>
            <a:r>
              <a:rPr lang="en-US" dirty="0" smtClean="0">
                <a:solidFill>
                  <a:srgbClr val="000000"/>
                </a:solidFill>
              </a:rPr>
              <a:t>Removable Media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88849"/>
            <a:ext cx="8229600" cy="4337314"/>
          </a:xfrm>
        </p:spPr>
        <p:txBody>
          <a:bodyPr>
            <a:normAutofit/>
          </a:bodyPr>
          <a:lstStyle/>
          <a:p>
            <a:r>
              <a:rPr lang="en-US" sz="2800" dirty="0" smtClean="0">
                <a:solidFill>
                  <a:srgbClr val="000000"/>
                </a:solidFill>
              </a:rPr>
              <a:t>Memory cards can be tiny</a:t>
            </a:r>
          </a:p>
          <a:p>
            <a:r>
              <a:rPr lang="en-US" sz="2800" dirty="0" smtClean="0">
                <a:solidFill>
                  <a:srgbClr val="000000"/>
                </a:solidFill>
              </a:rPr>
              <a:t>Hidden in books, wallets, hat bands, etc.</a:t>
            </a:r>
          </a:p>
          <a:p>
            <a:r>
              <a:rPr lang="en-US" sz="2800" dirty="0" smtClean="0">
                <a:solidFill>
                  <a:srgbClr val="000000"/>
                </a:solidFill>
              </a:rPr>
              <a:t>Also DVDs, external hard drives, thumb drives, memory cards</a:t>
            </a:r>
          </a:p>
          <a:p>
            <a:r>
              <a:rPr lang="en-US" sz="2800" dirty="0" smtClean="0">
                <a:solidFill>
                  <a:srgbClr val="000000"/>
                </a:solidFill>
              </a:rPr>
              <a:t>Examine books and manuals to determine the skill level of the target</a:t>
            </a:r>
          </a:p>
          <a:p>
            <a:pPr lvl="1"/>
            <a:r>
              <a:rPr lang="en-US" sz="2400" dirty="0" smtClean="0">
                <a:solidFill>
                  <a:srgbClr val="000000"/>
                </a:solidFill>
              </a:rPr>
              <a:t>Are they using encryption?</a:t>
            </a:r>
            <a:endParaRPr lang="en-US" sz="24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99726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413191"/>
          </a:xfrm>
        </p:spPr>
        <p:txBody>
          <a:bodyPr/>
          <a:lstStyle/>
          <a:p>
            <a:r>
              <a:rPr lang="en-US" dirty="0" smtClean="0">
                <a:solidFill>
                  <a:srgbClr val="000000"/>
                </a:solidFill>
              </a:rPr>
              <a:t>Cell Phones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88849"/>
            <a:ext cx="8229600" cy="4337314"/>
          </a:xfrm>
        </p:spPr>
        <p:txBody>
          <a:bodyPr/>
          <a:lstStyle/>
          <a:p>
            <a:r>
              <a:rPr lang="en-US" sz="2800" dirty="0" smtClean="0">
                <a:solidFill>
                  <a:srgbClr val="000000"/>
                </a:solidFill>
              </a:rPr>
              <a:t>Valuable evidence</a:t>
            </a:r>
          </a:p>
          <a:p>
            <a:pPr lvl="1"/>
            <a:r>
              <a:rPr lang="en-US" sz="2000" dirty="0" smtClean="0">
                <a:solidFill>
                  <a:srgbClr val="000000"/>
                </a:solidFill>
              </a:rPr>
              <a:t>Text messages, email, call logs, contacts</a:t>
            </a:r>
          </a:p>
          <a:p>
            <a:r>
              <a:rPr lang="en-US" sz="2800" dirty="0" smtClean="0">
                <a:solidFill>
                  <a:srgbClr val="000000"/>
                </a:solidFill>
              </a:rPr>
              <a:t>Interacting with the phone can change data</a:t>
            </a:r>
          </a:p>
          <a:p>
            <a:pPr lvl="1"/>
            <a:r>
              <a:rPr lang="en-US" sz="2000" dirty="0" smtClean="0">
                <a:solidFill>
                  <a:srgbClr val="000000"/>
                </a:solidFill>
              </a:rPr>
              <a:t>Apple's "Find My iPhone" app can be used to remotely wipe the phone</a:t>
            </a:r>
          </a:p>
          <a:p>
            <a:pPr lvl="1"/>
            <a:endParaRPr lang="en-US" sz="2000" dirty="0" smtClean="0">
              <a:solidFill>
                <a:srgbClr val="000000"/>
              </a:solidFill>
            </a:endParaRPr>
          </a:p>
          <a:p>
            <a:endParaRPr lang="en-US" sz="28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99726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413191"/>
          </a:xfrm>
        </p:spPr>
        <p:txBody>
          <a:bodyPr/>
          <a:lstStyle/>
          <a:p>
            <a:r>
              <a:rPr lang="en-US" dirty="0" smtClean="0">
                <a:solidFill>
                  <a:srgbClr val="000000"/>
                </a:solidFill>
              </a:rPr>
              <a:t>Isolating Cell Phones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88849"/>
            <a:ext cx="8229600" cy="4337314"/>
          </a:xfrm>
        </p:spPr>
        <p:txBody>
          <a:bodyPr>
            <a:normAutofit/>
          </a:bodyPr>
          <a:lstStyle/>
          <a:p>
            <a:r>
              <a:rPr lang="en-US" sz="3200" dirty="0" smtClean="0">
                <a:solidFill>
                  <a:srgbClr val="000000"/>
                </a:solidFill>
              </a:rPr>
              <a:t>Turn the phone off</a:t>
            </a:r>
          </a:p>
          <a:p>
            <a:pPr lvl="1"/>
            <a:r>
              <a:rPr lang="en-US" sz="2400" dirty="0" smtClean="0">
                <a:solidFill>
                  <a:srgbClr val="000000"/>
                </a:solidFill>
              </a:rPr>
              <a:t>BUT it may require a password when turned back on</a:t>
            </a:r>
          </a:p>
          <a:p>
            <a:r>
              <a:rPr lang="en-US" sz="3200" dirty="0" smtClean="0">
                <a:solidFill>
                  <a:srgbClr val="000000"/>
                </a:solidFill>
              </a:rPr>
              <a:t>Shielded container</a:t>
            </a:r>
          </a:p>
          <a:p>
            <a:pPr lvl="1"/>
            <a:r>
              <a:rPr lang="en-US" sz="2000" dirty="0" smtClean="0">
                <a:solidFill>
                  <a:srgbClr val="000000"/>
                </a:solidFill>
              </a:rPr>
              <a:t>Paint can, Faraday bag</a:t>
            </a:r>
          </a:p>
          <a:p>
            <a:r>
              <a:rPr lang="en-US" sz="2800" dirty="0" smtClean="0">
                <a:solidFill>
                  <a:srgbClr val="000000"/>
                </a:solidFill>
              </a:rPr>
              <a:t>Power</a:t>
            </a:r>
          </a:p>
          <a:p>
            <a:pPr lvl="1"/>
            <a:r>
              <a:rPr lang="en-US" sz="2000" dirty="0" smtClean="0">
                <a:solidFill>
                  <a:srgbClr val="000000"/>
                </a:solidFill>
              </a:rPr>
              <a:t>Provide external battery pack to keep phone alive</a:t>
            </a:r>
          </a:p>
          <a:p>
            <a:pPr lvl="1"/>
            <a:r>
              <a:rPr lang="en-US" sz="2000" dirty="0" smtClean="0">
                <a:solidFill>
                  <a:srgbClr val="000000"/>
                </a:solidFill>
              </a:rPr>
              <a:t>Seize power cables if phone is off, so it can be charged for examination</a:t>
            </a:r>
            <a:endParaRPr lang="en-US" sz="20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99726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413191"/>
          </a:xfrm>
        </p:spPr>
        <p:txBody>
          <a:bodyPr/>
          <a:lstStyle/>
          <a:p>
            <a:r>
              <a:rPr lang="en-US" dirty="0" smtClean="0">
                <a:solidFill>
                  <a:srgbClr val="000000"/>
                </a:solidFill>
              </a:rPr>
              <a:t>Questions at the Scene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88849"/>
            <a:ext cx="8229600" cy="4337314"/>
          </a:xfrm>
        </p:spPr>
        <p:txBody>
          <a:bodyPr/>
          <a:lstStyle/>
          <a:p>
            <a:r>
              <a:rPr lang="en-US" dirty="0" smtClean="0">
                <a:solidFill>
                  <a:srgbClr val="000000"/>
                </a:solidFill>
              </a:rPr>
              <a:t>After scene is secured, ask these questions</a:t>
            </a:r>
          </a:p>
          <a:p>
            <a:pPr lvl="1"/>
            <a:r>
              <a:rPr lang="en-US" sz="2800" dirty="0" smtClean="0">
                <a:solidFill>
                  <a:srgbClr val="000000"/>
                </a:solidFill>
              </a:rPr>
              <a:t>What kinds of devices are present?</a:t>
            </a:r>
          </a:p>
          <a:p>
            <a:pPr lvl="1"/>
            <a:r>
              <a:rPr lang="en-US" sz="2800" dirty="0" smtClean="0">
                <a:solidFill>
                  <a:srgbClr val="000000"/>
                </a:solidFill>
              </a:rPr>
              <a:t>How many device?</a:t>
            </a:r>
          </a:p>
          <a:p>
            <a:pPr lvl="1"/>
            <a:r>
              <a:rPr lang="en-US" sz="2800" dirty="0" smtClean="0">
                <a:solidFill>
                  <a:srgbClr val="000000"/>
                </a:solidFill>
              </a:rPr>
              <a:t>Are the devices running?</a:t>
            </a:r>
          </a:p>
          <a:p>
            <a:pPr lvl="1"/>
            <a:r>
              <a:rPr lang="en-US" sz="2800" dirty="0" smtClean="0">
                <a:solidFill>
                  <a:srgbClr val="000000"/>
                </a:solidFill>
              </a:rPr>
              <a:t>What tools are needed?</a:t>
            </a:r>
          </a:p>
          <a:p>
            <a:pPr lvl="1"/>
            <a:r>
              <a:rPr lang="en-US" sz="2800" dirty="0" smtClean="0">
                <a:solidFill>
                  <a:srgbClr val="000000"/>
                </a:solidFill>
              </a:rPr>
              <a:t>Do we have the necessary expertise?</a:t>
            </a:r>
            <a:endParaRPr lang="en-US" sz="32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997262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413191"/>
          </a:xfrm>
        </p:spPr>
        <p:txBody>
          <a:bodyPr/>
          <a:lstStyle/>
          <a:p>
            <a:r>
              <a:rPr lang="en-US" dirty="0" smtClean="0">
                <a:solidFill>
                  <a:srgbClr val="000000"/>
                </a:solidFill>
              </a:rPr>
              <a:t>Order of Volatility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88849"/>
            <a:ext cx="8229600" cy="4337314"/>
          </a:xfrm>
        </p:spPr>
        <p:txBody>
          <a:bodyPr>
            <a:normAutofit/>
          </a:bodyPr>
          <a:lstStyle/>
          <a:p>
            <a:r>
              <a:rPr lang="en-US" sz="3200" dirty="0" smtClean="0">
                <a:solidFill>
                  <a:srgbClr val="000000"/>
                </a:solidFill>
              </a:rPr>
              <a:t>Gather most volatile evidence first</a:t>
            </a:r>
          </a:p>
          <a:p>
            <a:pPr lvl="1"/>
            <a:r>
              <a:rPr lang="en-US" sz="2400" dirty="0" smtClean="0">
                <a:solidFill>
                  <a:srgbClr val="000000"/>
                </a:solidFill>
              </a:rPr>
              <a:t>CPU, cache and registers</a:t>
            </a:r>
          </a:p>
          <a:p>
            <a:pPr lvl="1"/>
            <a:r>
              <a:rPr lang="en-US" sz="2400" dirty="0" smtClean="0">
                <a:solidFill>
                  <a:srgbClr val="000000"/>
                </a:solidFill>
              </a:rPr>
              <a:t>Routing table, ARP cache, processes</a:t>
            </a:r>
          </a:p>
          <a:p>
            <a:pPr lvl="1"/>
            <a:r>
              <a:rPr lang="en-US" sz="2400" dirty="0" smtClean="0">
                <a:solidFill>
                  <a:srgbClr val="000000"/>
                </a:solidFill>
              </a:rPr>
              <a:t>RAM</a:t>
            </a:r>
          </a:p>
          <a:p>
            <a:pPr lvl="1"/>
            <a:r>
              <a:rPr lang="en-US" sz="2400" dirty="0" smtClean="0">
                <a:solidFill>
                  <a:srgbClr val="000000"/>
                </a:solidFill>
              </a:rPr>
              <a:t>Temp files/swap space</a:t>
            </a:r>
          </a:p>
          <a:p>
            <a:pPr lvl="1"/>
            <a:r>
              <a:rPr lang="en-US" sz="2400" dirty="0" smtClean="0">
                <a:solidFill>
                  <a:srgbClr val="000000"/>
                </a:solidFill>
              </a:rPr>
              <a:t>Hard disk</a:t>
            </a:r>
          </a:p>
          <a:p>
            <a:pPr lvl="1"/>
            <a:r>
              <a:rPr lang="en-US" sz="2400" dirty="0" smtClean="0">
                <a:solidFill>
                  <a:srgbClr val="000000"/>
                </a:solidFill>
              </a:rPr>
              <a:t>Remotely logged data</a:t>
            </a:r>
          </a:p>
          <a:p>
            <a:pPr lvl="1"/>
            <a:r>
              <a:rPr lang="en-US" sz="2400" dirty="0" smtClean="0">
                <a:solidFill>
                  <a:srgbClr val="000000"/>
                </a:solidFill>
              </a:rPr>
              <a:t>Archival media</a:t>
            </a:r>
            <a:endParaRPr lang="en-US" sz="24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997262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xecutive">
  <a:themeElements>
    <a:clrScheme name="Executive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Executive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微软雅黑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xecutiv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Executive.thmx</Template>
  <TotalTime>948</TotalTime>
  <Words>682</Words>
  <Application>Microsoft Macintosh PowerPoint</Application>
  <PresentationFormat>On-screen Show (4:3)</PresentationFormat>
  <Paragraphs>131</Paragraphs>
  <Slides>24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5" baseType="lpstr">
      <vt:lpstr>Executive</vt:lpstr>
      <vt:lpstr>4. Collecting Evidence</vt:lpstr>
      <vt:lpstr>Topics</vt:lpstr>
      <vt:lpstr>Crime Scenes and  Collecting Evidence</vt:lpstr>
      <vt:lpstr>Securing the Scene</vt:lpstr>
      <vt:lpstr>Removable Media</vt:lpstr>
      <vt:lpstr>Cell Phones</vt:lpstr>
      <vt:lpstr>Isolating Cell Phones</vt:lpstr>
      <vt:lpstr>Questions at the Scene</vt:lpstr>
      <vt:lpstr>Order of Volatility</vt:lpstr>
      <vt:lpstr>Documenting the Scene</vt:lpstr>
      <vt:lpstr>Types of Documentation</vt:lpstr>
      <vt:lpstr>Photography</vt:lpstr>
      <vt:lpstr>Notes</vt:lpstr>
      <vt:lpstr>Chain of Custody</vt:lpstr>
      <vt:lpstr>Marking Evidence</vt:lpstr>
      <vt:lpstr>Forensic cloning</vt:lpstr>
      <vt:lpstr>Cloning</vt:lpstr>
      <vt:lpstr>Purpose of Cloning</vt:lpstr>
      <vt:lpstr>The Cloning Process</vt:lpstr>
      <vt:lpstr>Forensically Clean Media</vt:lpstr>
      <vt:lpstr>Forensic Image Formats</vt:lpstr>
      <vt:lpstr>Risks and Challenges</vt:lpstr>
      <vt:lpstr>eDiscovery</vt:lpstr>
      <vt:lpstr>Spoilation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Introduction</dc:title>
  <dc:creator>Sam Bowne</dc:creator>
  <cp:lastModifiedBy>Sam Bowne</cp:lastModifiedBy>
  <cp:revision>112</cp:revision>
  <dcterms:created xsi:type="dcterms:W3CDTF">2013-01-11T00:10:04Z</dcterms:created>
  <dcterms:modified xsi:type="dcterms:W3CDTF">2013-02-13T17:57:46Z</dcterms:modified>
</cp:coreProperties>
</file>