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10" r:id="rId3"/>
    <p:sldId id="420" r:id="rId4"/>
    <p:sldId id="455" r:id="rId5"/>
    <p:sldId id="456" r:id="rId6"/>
    <p:sldId id="457" r:id="rId7"/>
    <p:sldId id="458" r:id="rId8"/>
    <p:sldId id="459" r:id="rId9"/>
    <p:sldId id="460" r:id="rId10"/>
    <p:sldId id="44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7" autoAdjust="0"/>
    <p:restoredTop sz="94434" autoAdjust="0"/>
  </p:normalViewPr>
  <p:slideViewPr>
    <p:cSldViewPr snapToGrid="0" snapToObjects="1">
      <p:cViewPr varScale="1">
        <p:scale>
          <a:sx n="83" d="100"/>
          <a:sy n="83" d="100"/>
        </p:scale>
        <p:origin x="-120" y="-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2/18/13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2/18/13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2/18/13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2/18/13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2/18/13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2/18/13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2/18/13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2/18/13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2/18/13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2/18/13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2/18/13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2/18/13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0000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rgbClr val="000000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0000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rgbClr val="000000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0000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5362458"/>
          </a:xfrm>
        </p:spPr>
        <p:txBody>
          <a:bodyPr/>
          <a:lstStyle/>
          <a:p>
            <a:r>
              <a:rPr lang="en-US" sz="4800" dirty="0" smtClean="0">
                <a:solidFill>
                  <a:srgbClr val="000000"/>
                </a:solidFill>
                <a:latin typeface="Arial"/>
                <a:cs typeface="Arial"/>
              </a:rPr>
              <a:t>4. Collecting Evidence</a:t>
            </a:r>
            <a:br>
              <a:rPr lang="en-US" sz="48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4800" dirty="0" smtClean="0">
                <a:solidFill>
                  <a:srgbClr val="000000"/>
                </a:solidFill>
                <a:latin typeface="Arial"/>
                <a:cs typeface="Arial"/>
              </a:rPr>
              <a:t>Part 2</a:t>
            </a:r>
            <a:endParaRPr lang="en-US" sz="4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6" name="Picture 5" descr="ref=sr_1_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47992" y="480511"/>
            <a:ext cx="2908300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9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Final Report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/>
          <a:lstStyle/>
          <a:p>
            <a:r>
              <a:rPr lang="en-US" dirty="0" smtClean="0"/>
              <a:t>Consider the audience</a:t>
            </a:r>
          </a:p>
          <a:p>
            <a:r>
              <a:rPr lang="en-US" dirty="0" smtClean="0"/>
              <a:t>Many reports are too technical &amp; confusing</a:t>
            </a:r>
          </a:p>
          <a:p>
            <a:r>
              <a:rPr lang="en-US" dirty="0" smtClean="0"/>
              <a:t>Avoid jargon and code</a:t>
            </a:r>
          </a:p>
          <a:p>
            <a:r>
              <a:rPr lang="en-US" dirty="0" smtClean="0"/>
              <a:t>The report generated by FTK or </a:t>
            </a:r>
            <a:r>
              <a:rPr lang="en-US" dirty="0" err="1" smtClean="0"/>
              <a:t>EnCase</a:t>
            </a:r>
            <a:r>
              <a:rPr lang="en-US" dirty="0" smtClean="0"/>
              <a:t> should be included, but it's not readable enough alone</a:t>
            </a:r>
          </a:p>
          <a:p>
            <a:r>
              <a:rPr lang="en-US" dirty="0" smtClean="0"/>
              <a:t>Add a detailed narrative of all actions taken by the examiner</a:t>
            </a:r>
          </a:p>
          <a:p>
            <a:r>
              <a:rPr lang="en-US" dirty="0" smtClean="0"/>
              <a:t>Add a summary written in plain English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333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Topics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Live and Dead Systems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Hashing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Final Report</a:t>
            </a:r>
            <a:endParaRPr lang="en-US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71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z="3600" dirty="0" smtClean="0">
                <a:solidFill>
                  <a:srgbClr val="000000"/>
                </a:solidFill>
              </a:rPr>
              <a:t>Live and Dead Systems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219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Old </a:t>
            </a:r>
            <a:r>
              <a:rPr lang="en-US" dirty="0" smtClean="0">
                <a:solidFill>
                  <a:srgbClr val="000000"/>
                </a:solidFill>
              </a:rPr>
              <a:t>School:  </a:t>
            </a:r>
            <a:r>
              <a:rPr lang="en-US" dirty="0">
                <a:solidFill>
                  <a:srgbClr val="000000"/>
                </a:solidFill>
              </a:rPr>
              <a:t>Pull the </a:t>
            </a:r>
            <a:r>
              <a:rPr lang="en-US" dirty="0" smtClean="0">
                <a:solidFill>
                  <a:srgbClr val="000000"/>
                </a:solidFill>
              </a:rPr>
              <a:t>Plug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Loses RAM data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May render encrypted files unavailable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May corrupt data on the disk when power goes off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May lose some evidence that doesn't get properly written to disk</a:t>
            </a:r>
          </a:p>
        </p:txBody>
      </p:sp>
    </p:spTree>
    <p:extLst>
      <p:ext uri="{BB962C8B-B14F-4D97-AF65-F5344CB8AC3E}">
        <p14:creationId xmlns:p14="http://schemas.microsoft.com/office/powerpoint/2010/main" val="166933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Now: Live </a:t>
            </a:r>
            <a:r>
              <a:rPr lang="en-US" dirty="0" smtClean="0">
                <a:solidFill>
                  <a:srgbClr val="000000"/>
                </a:solidFill>
              </a:rPr>
              <a:t>Acquisition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Modern tools being marketed to first responders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Non-technical people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Live acquisition is important if RAM is important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Malware -&gt; RAM is important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Possession of child porn -&gt; RAM unimportant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Examiner needs proper skills and tools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571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sz="4800" dirty="0" smtClean="0">
                <a:solidFill>
                  <a:srgbClr val="000000"/>
                </a:solidFill>
              </a:rPr>
              <a:t>Principles of Live Collection</a:t>
            </a:r>
            <a:endParaRPr lang="en-US" sz="48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Least invasive procedure possible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RAM may contain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Running processes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Executed console commands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Passwords in </a:t>
            </a:r>
            <a:r>
              <a:rPr lang="en-US" sz="2400" dirty="0" err="1" smtClean="0">
                <a:solidFill>
                  <a:srgbClr val="000000"/>
                </a:solidFill>
              </a:rPr>
              <a:t>cleartext</a:t>
            </a:r>
            <a:endParaRPr lang="en-US" sz="2400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Unencrypted data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Instant messages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IP Addresses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Trojans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984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sz="3600" dirty="0" smtClean="0">
                <a:solidFill>
                  <a:srgbClr val="000000"/>
                </a:solidFill>
              </a:rPr>
              <a:t>Conducting and Documenting a Live Collection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713438"/>
          </a:xfrm>
        </p:spPr>
        <p:txBody>
          <a:bodyPr>
            <a:normAutofit/>
          </a:bodyPr>
          <a:lstStyle/>
          <a:p>
            <a:r>
              <a:rPr lang="en-US" dirty="0" smtClean="0"/>
              <a:t>Work without interruptions</a:t>
            </a:r>
          </a:p>
          <a:p>
            <a:r>
              <a:rPr lang="en-US" dirty="0" smtClean="0"/>
              <a:t>Every interaction with the computer must be noted</a:t>
            </a:r>
          </a:p>
          <a:p>
            <a:r>
              <a:rPr lang="en-US" dirty="0" smtClean="0"/>
              <a:t>I did this…the computer did that</a:t>
            </a:r>
          </a:p>
          <a:p>
            <a:r>
              <a:rPr lang="en-US" dirty="0" smtClean="0"/>
              <a:t>Make desktop visible by moving the mouse</a:t>
            </a:r>
          </a:p>
          <a:p>
            <a:pPr lvl="1"/>
            <a:r>
              <a:rPr lang="en-US" dirty="0" smtClean="0"/>
              <a:t>Or press a key (and record which)</a:t>
            </a:r>
          </a:p>
          <a:p>
            <a:r>
              <a:rPr lang="en-US" dirty="0" smtClean="0"/>
              <a:t>Note date and time</a:t>
            </a:r>
          </a:p>
          <a:p>
            <a:r>
              <a:rPr lang="en-US" dirty="0" smtClean="0"/>
              <a:t>Note icons and taskbar buttons of running programs</a:t>
            </a:r>
          </a:p>
          <a:p>
            <a:r>
              <a:rPr lang="en-US" dirty="0" smtClean="0"/>
              <a:t>Open Task Manager &amp; record processes</a:t>
            </a:r>
          </a:p>
          <a:p>
            <a:r>
              <a:rPr lang="en-US" dirty="0" smtClean="0"/>
              <a:t>Capture RAM with a forensic RAM imager</a:t>
            </a:r>
          </a:p>
          <a:p>
            <a:r>
              <a:rPr lang="en-US" dirty="0" smtClean="0"/>
              <a:t>Perform proper shutdown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577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Task Manager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4132969" cy="4337314"/>
          </a:xfrm>
        </p:spPr>
        <p:txBody>
          <a:bodyPr/>
          <a:lstStyle/>
          <a:p>
            <a:r>
              <a:rPr lang="en-US" dirty="0" smtClean="0"/>
              <a:t>Show processes from all users</a:t>
            </a:r>
          </a:p>
          <a:p>
            <a:r>
              <a:rPr lang="en-US" dirty="0" smtClean="0"/>
              <a:t>Record all processes</a:t>
            </a:r>
          </a:p>
          <a:p>
            <a:r>
              <a:rPr lang="en-US" dirty="0" err="1" smtClean="0"/>
              <a:t>Perp</a:t>
            </a:r>
            <a:r>
              <a:rPr lang="en-US" dirty="0"/>
              <a:t> </a:t>
            </a:r>
            <a:r>
              <a:rPr lang="en-US" dirty="0" smtClean="0"/>
              <a:t>will probably claim malware did it later</a:t>
            </a:r>
          </a:p>
          <a:p>
            <a:endParaRPr lang="en-US" dirty="0"/>
          </a:p>
        </p:txBody>
      </p:sp>
      <p:pic>
        <p:nvPicPr>
          <p:cNvPr id="4" name="Picture 3" descr="Screen Shot 2013-02-16 at 4.53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274" y="1635853"/>
            <a:ext cx="3840526" cy="506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775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3191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Hashing Algorithms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8849"/>
            <a:ext cx="8229600" cy="4337314"/>
          </a:xfrm>
        </p:spPr>
        <p:txBody>
          <a:bodyPr/>
          <a:lstStyle/>
          <a:p>
            <a:r>
              <a:rPr lang="en-US" dirty="0" smtClean="0"/>
              <a:t>Even a single changed bit in the input file completely changes the hash</a:t>
            </a:r>
          </a:p>
          <a:p>
            <a:r>
              <a:rPr lang="en-US" dirty="0" smtClean="0"/>
              <a:t>If the hash of two files match, the files  can be regarded as identical</a:t>
            </a:r>
          </a:p>
          <a:p>
            <a:r>
              <a:rPr lang="en-US" dirty="0"/>
              <a:t>MD5 is most common</a:t>
            </a:r>
          </a:p>
          <a:p>
            <a:r>
              <a:rPr lang="en-US" dirty="0"/>
              <a:t>SHA-1 is better</a:t>
            </a:r>
          </a:p>
          <a:p>
            <a:r>
              <a:rPr lang="en-US" dirty="0"/>
              <a:t>In practice, </a:t>
            </a:r>
            <a:r>
              <a:rPr lang="en-US" dirty="0" smtClean="0"/>
              <a:t>either will do</a:t>
            </a:r>
          </a:p>
          <a:p>
            <a:r>
              <a:rPr lang="en-US" dirty="0" smtClean="0"/>
              <a:t>Hash value must accompany all evidence images</a:t>
            </a:r>
          </a:p>
          <a:p>
            <a:pPr lvl="1"/>
            <a:r>
              <a:rPr lang="en-US" dirty="0" smtClean="0"/>
              <a:t>So copies can be verified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67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969</TotalTime>
  <Words>315</Words>
  <Application>Microsoft Macintosh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Executive</vt:lpstr>
      <vt:lpstr>4. Collecting Evidence Part 2</vt:lpstr>
      <vt:lpstr>Topics</vt:lpstr>
      <vt:lpstr>Live and Dead Systems</vt:lpstr>
      <vt:lpstr>Old School:  Pull the Plug</vt:lpstr>
      <vt:lpstr>Now: Live Acquisition</vt:lpstr>
      <vt:lpstr>Principles of Live Collection</vt:lpstr>
      <vt:lpstr>Conducting and Documenting a Live Collection</vt:lpstr>
      <vt:lpstr>Task Manager</vt:lpstr>
      <vt:lpstr>Hashing Algorithms</vt:lpstr>
      <vt:lpstr>Final Report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Sam Bowne</dc:creator>
  <cp:lastModifiedBy>Sam Bowne</cp:lastModifiedBy>
  <cp:revision>117</cp:revision>
  <dcterms:created xsi:type="dcterms:W3CDTF">2013-01-11T00:10:04Z</dcterms:created>
  <dcterms:modified xsi:type="dcterms:W3CDTF">2013-02-18T18:17:57Z</dcterms:modified>
</cp:coreProperties>
</file>