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0" r:id="rId3"/>
    <p:sldId id="462" r:id="rId4"/>
    <p:sldId id="463" r:id="rId5"/>
    <p:sldId id="464" r:id="rId6"/>
    <p:sldId id="465" r:id="rId7"/>
    <p:sldId id="466" r:id="rId8"/>
    <p:sldId id="467" r:id="rId9"/>
    <p:sldId id="461" r:id="rId10"/>
    <p:sldId id="468" r:id="rId11"/>
    <p:sldId id="469" r:id="rId12"/>
    <p:sldId id="471" r:id="rId13"/>
    <p:sldId id="470" r:id="rId14"/>
    <p:sldId id="472" r:id="rId15"/>
    <p:sldId id="473" r:id="rId16"/>
    <p:sldId id="474" r:id="rId17"/>
    <p:sldId id="475" r:id="rId18"/>
    <p:sldId id="477" r:id="rId19"/>
    <p:sldId id="476" r:id="rId20"/>
    <p:sldId id="478" r:id="rId21"/>
    <p:sldId id="479" r:id="rId22"/>
    <p:sldId id="480" r:id="rId23"/>
    <p:sldId id="481" r:id="rId24"/>
    <p:sldId id="489" r:id="rId25"/>
    <p:sldId id="483" r:id="rId26"/>
    <p:sldId id="484" r:id="rId27"/>
    <p:sldId id="486" r:id="rId28"/>
    <p:sldId id="488" r:id="rId29"/>
    <p:sldId id="482" r:id="rId30"/>
    <p:sldId id="490" r:id="rId31"/>
    <p:sldId id="491" r:id="rId32"/>
    <p:sldId id="495" r:id="rId33"/>
    <p:sldId id="492" r:id="rId34"/>
    <p:sldId id="493" r:id="rId35"/>
    <p:sldId id="4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434" autoAdjust="0"/>
  </p:normalViewPr>
  <p:slideViewPr>
    <p:cSldViewPr snapToGrid="0" snapToObjects="1">
      <p:cViewPr varScale="1">
        <p:scale>
          <a:sx n="69" d="100"/>
          <a:sy n="69" d="100"/>
        </p:scale>
        <p:origin x="-1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3/4/13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158"/>
            <a:ext cx="8229600" cy="1128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362458"/>
          </a:xfrm>
        </p:spPr>
        <p:txBody>
          <a:bodyPr/>
          <a:lstStyle/>
          <a:p>
            <a:r>
              <a:rPr lang="en-US" sz="4400" dirty="0" smtClean="0">
                <a:solidFill>
                  <a:srgbClr val="000000"/>
                </a:solidFill>
                <a:latin typeface="Arial"/>
                <a:cs typeface="Arial"/>
              </a:rPr>
              <a:t>5. Windows System Artifacts</a:t>
            </a:r>
            <a:br>
              <a:rPr lang="en-US" sz="4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4400" dirty="0" smtClean="0">
                <a:solidFill>
                  <a:srgbClr val="000000"/>
                </a:solidFill>
                <a:latin typeface="Arial"/>
                <a:cs typeface="Arial"/>
              </a:rPr>
              <a:t>Part 2</a:t>
            </a:r>
            <a:endParaRPr lang="en-US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ref=sr_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992" y="480511"/>
            <a:ext cx="29083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 </a:t>
            </a:r>
            <a:r>
              <a:rPr lang="en-US" smtClean="0"/>
              <a:t>Bin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6611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everything deleted goes into the Recycle Bin</a:t>
            </a:r>
          </a:p>
          <a:p>
            <a:r>
              <a:rPr lang="en-US" dirty="0" err="1" smtClean="0"/>
              <a:t>Shift+Delete</a:t>
            </a:r>
            <a:r>
              <a:rPr lang="en-US" dirty="0" smtClean="0"/>
              <a:t> will bypass the Recycle Bin, so will "Delete" from a command prompt</a:t>
            </a:r>
          </a:p>
          <a:p>
            <a:r>
              <a:rPr lang="en-US" dirty="0" smtClean="0"/>
              <a:t>A user can disable the Recycle bin in Recycle Bin Properties</a:t>
            </a:r>
            <a:endParaRPr lang="en-US" dirty="0"/>
          </a:p>
        </p:txBody>
      </p:sp>
      <p:pic>
        <p:nvPicPr>
          <p:cNvPr id="5" name="Picture 4" descr="Screen Shot 2013-03-04 at 9.0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1390731"/>
            <a:ext cx="46355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5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159"/>
            <a:ext cx="2095500" cy="9161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NukeOnDelete</a:t>
            </a:r>
            <a:r>
              <a:rPr lang="en-US" sz="2000" dirty="0" smtClean="0"/>
              <a:t> Registry Key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825349" cy="4525963"/>
          </a:xfrm>
        </p:spPr>
        <p:txBody>
          <a:bodyPr/>
          <a:lstStyle/>
          <a:p>
            <a:r>
              <a:rPr lang="en-US" dirty="0" smtClean="0"/>
              <a:t>Win XP</a:t>
            </a:r>
          </a:p>
          <a:p>
            <a:r>
              <a:rPr lang="en-US" sz="1800" dirty="0" smtClean="0"/>
              <a:t>(</a:t>
            </a:r>
            <a:r>
              <a:rPr lang="en-US" sz="1600" dirty="0" smtClean="0"/>
              <a:t>Link Ch 5p)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2800" dirty="0"/>
              <a:t>Win </a:t>
            </a:r>
            <a:r>
              <a:rPr lang="en-US" sz="2800" dirty="0" smtClean="0"/>
              <a:t>7</a:t>
            </a:r>
            <a:endParaRPr lang="en-US" sz="2800" dirty="0"/>
          </a:p>
          <a:p>
            <a:r>
              <a:rPr lang="en-US" sz="1800" dirty="0"/>
              <a:t>(</a:t>
            </a:r>
            <a:r>
              <a:rPr lang="en-US" sz="1600" dirty="0"/>
              <a:t>Link Ch </a:t>
            </a:r>
            <a:r>
              <a:rPr lang="en-US" sz="1600" dirty="0" smtClean="0"/>
              <a:t>5q)</a:t>
            </a:r>
            <a:endParaRPr lang="en-US" sz="1600" dirty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bitbuck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91" y="348690"/>
            <a:ext cx="6134100" cy="2844800"/>
          </a:xfrm>
          <a:prstGeom prst="rect">
            <a:avLst/>
          </a:prstGeom>
        </p:spPr>
      </p:pic>
      <p:pic>
        <p:nvPicPr>
          <p:cNvPr id="5" name="Picture 4" descr="bitbuck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91" y="3546832"/>
            <a:ext cx="61341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9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about data</a:t>
            </a:r>
          </a:p>
          <a:p>
            <a:r>
              <a:rPr lang="en-US" sz="3200" dirty="0" smtClean="0"/>
              <a:t>File system metadata</a:t>
            </a:r>
          </a:p>
          <a:p>
            <a:pPr lvl="1"/>
            <a:r>
              <a:rPr lang="en-US" sz="2000" dirty="0" smtClean="0"/>
              <a:t>Timestamps (Created, Modified, Accessed)</a:t>
            </a:r>
          </a:p>
          <a:p>
            <a:pPr lvl="1"/>
            <a:r>
              <a:rPr lang="en-US" sz="2000" dirty="0" smtClean="0"/>
              <a:t>Permissions, owner</a:t>
            </a:r>
          </a:p>
          <a:p>
            <a:r>
              <a:rPr lang="en-US" sz="3200" dirty="0" smtClean="0"/>
              <a:t>Application metadata</a:t>
            </a:r>
          </a:p>
          <a:p>
            <a:pPr lvl="1"/>
            <a:r>
              <a:rPr lang="en-US" sz="2000" dirty="0" smtClean="0"/>
              <a:t>Author's name</a:t>
            </a:r>
          </a:p>
          <a:p>
            <a:pPr lvl="1"/>
            <a:r>
              <a:rPr lang="en-US" sz="2000" dirty="0" smtClean="0"/>
              <a:t>GPS coordinates</a:t>
            </a:r>
          </a:p>
          <a:p>
            <a:pPr lvl="1"/>
            <a:r>
              <a:rPr lang="en-US" sz="2000" dirty="0" smtClean="0"/>
              <a:t>Software owner's name</a:t>
            </a:r>
          </a:p>
        </p:txBody>
      </p:sp>
    </p:spTree>
    <p:extLst>
      <p:ext uri="{BB962C8B-B14F-4D97-AF65-F5344CB8AC3E}">
        <p14:creationId xmlns:p14="http://schemas.microsoft.com/office/powerpoint/2010/main" val="224251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Timestamps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18852" cy="4525963"/>
          </a:xfrm>
        </p:spPr>
        <p:txBody>
          <a:bodyPr/>
          <a:lstStyle/>
          <a:p>
            <a:r>
              <a:rPr lang="en-US" dirty="0" smtClean="0"/>
              <a:t>WARNING: These all depend on the system clock, which can be reset</a:t>
            </a:r>
          </a:p>
          <a:p>
            <a:r>
              <a:rPr lang="en-US" dirty="0" smtClean="0"/>
              <a:t>Created</a:t>
            </a:r>
          </a:p>
          <a:p>
            <a:r>
              <a:rPr lang="en-US" dirty="0" smtClean="0"/>
              <a:t>Modified</a:t>
            </a:r>
          </a:p>
          <a:p>
            <a:r>
              <a:rPr lang="en-US" dirty="0" smtClean="0"/>
              <a:t>Accessed</a:t>
            </a:r>
          </a:p>
          <a:p>
            <a:pPr lvl="1"/>
            <a:r>
              <a:rPr lang="en-US" dirty="0" smtClean="0"/>
              <a:t>Even if the file was not opened, but just scanned by antivirus</a:t>
            </a:r>
            <a:endParaRPr lang="en-US" dirty="0"/>
          </a:p>
        </p:txBody>
      </p:sp>
      <p:pic>
        <p:nvPicPr>
          <p:cNvPr id="4" name="Picture 3" descr="Screen Shot 2013-03-04 at 9.21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55215"/>
            <a:ext cx="49657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98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Sleuthkit</a:t>
            </a:r>
            <a:r>
              <a:rPr lang="en-US" dirty="0" smtClean="0"/>
              <a:t> will show these four timestamps</a:t>
            </a:r>
          </a:p>
          <a:p>
            <a:pPr lvl="1"/>
            <a:r>
              <a:rPr lang="en-US" dirty="0" smtClean="0"/>
              <a:t>Link Ch 5r</a:t>
            </a:r>
            <a:endParaRPr lang="en-US" dirty="0"/>
          </a:p>
        </p:txBody>
      </p:sp>
      <p:pic>
        <p:nvPicPr>
          <p:cNvPr id="4" name="Picture 3" descr="Screen Shot 2013-03-04 at 9.24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76" y="2789099"/>
            <a:ext cx="7867324" cy="2088110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1772503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very careful</a:t>
            </a:r>
          </a:p>
          <a:p>
            <a:r>
              <a:rPr lang="en-US" dirty="0" smtClean="0"/>
              <a:t>Perform experiments on similar systems to verify conclusions</a:t>
            </a:r>
          </a:p>
          <a:p>
            <a:r>
              <a:rPr lang="en-US" dirty="0" smtClean="0"/>
              <a:t>Use multiple tools</a:t>
            </a:r>
          </a:p>
          <a:p>
            <a:r>
              <a:rPr lang="en-US" dirty="0" smtClean="0"/>
              <a:t>Watch out for system clock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25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158"/>
            <a:ext cx="4144712" cy="1128953"/>
          </a:xfrm>
        </p:spPr>
        <p:txBody>
          <a:bodyPr/>
          <a:lstStyle/>
          <a:p>
            <a:pPr algn="l"/>
            <a:r>
              <a:rPr lang="en-US" sz="3200" dirty="0" smtClean="0"/>
              <a:t>Demo: John McAfee's Photo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6" y="2447807"/>
            <a:ext cx="3256543" cy="3678356"/>
          </a:xfrm>
        </p:spPr>
        <p:txBody>
          <a:bodyPr/>
          <a:lstStyle/>
          <a:p>
            <a:r>
              <a:rPr lang="en-US" dirty="0" err="1" smtClean="0"/>
              <a:t>Exif</a:t>
            </a:r>
            <a:r>
              <a:rPr lang="en-US" dirty="0" smtClean="0"/>
              <a:t> Viewer</a:t>
            </a:r>
          </a:p>
          <a:p>
            <a:pPr lvl="1"/>
            <a:r>
              <a:rPr lang="en-US" dirty="0" smtClean="0"/>
              <a:t>Link Ch 5t</a:t>
            </a:r>
            <a:endParaRPr lang="en-US" dirty="0"/>
          </a:p>
        </p:txBody>
      </p:sp>
      <p:pic>
        <p:nvPicPr>
          <p:cNvPr id="4" name="Picture 3" descr="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80" y="188158"/>
            <a:ext cx="3475052" cy="1954717"/>
          </a:xfrm>
          <a:prstGeom prst="rect">
            <a:avLst/>
          </a:prstGeom>
        </p:spPr>
      </p:pic>
      <p:pic>
        <p:nvPicPr>
          <p:cNvPr id="5" name="Picture 4" descr="Screen Shot 2013-03-04 at 9.35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7" y="1637009"/>
            <a:ext cx="4838993" cy="4630615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92660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65585"/>
            <a:ext cx="8229600" cy="2960578"/>
          </a:xfrm>
        </p:spPr>
        <p:txBody>
          <a:bodyPr/>
          <a:lstStyle/>
          <a:p>
            <a:r>
              <a:rPr lang="en-US" dirty="0" smtClean="0"/>
              <a:t>Link Ch 5u</a:t>
            </a:r>
            <a:endParaRPr lang="en-US" dirty="0"/>
          </a:p>
        </p:txBody>
      </p:sp>
      <p:pic>
        <p:nvPicPr>
          <p:cNvPr id="4" name="Picture 3" descr="Screen Shot 2013-03-04 at 9.49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7" y="259568"/>
            <a:ext cx="6245831" cy="2115086"/>
          </a:xfrm>
          <a:prstGeom prst="rect">
            <a:avLst/>
          </a:prstGeom>
          <a:ln>
            <a:solidFill>
              <a:srgbClr val="6076B4"/>
            </a:solidFill>
          </a:ln>
        </p:spPr>
      </p:pic>
      <p:pic>
        <p:nvPicPr>
          <p:cNvPr id="5" name="Picture 4" descr="Screen Shot 2013-03-04 at 9.49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87" y="1656411"/>
            <a:ext cx="2517142" cy="4925520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148336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55668" cy="4525963"/>
          </a:xfrm>
        </p:spPr>
        <p:txBody>
          <a:bodyPr/>
          <a:lstStyle/>
          <a:p>
            <a:r>
              <a:rPr lang="en-US" dirty="0" smtClean="0"/>
              <a:t>Microsoft Office Document Inspector</a:t>
            </a:r>
          </a:p>
          <a:p>
            <a:pPr lvl="1"/>
            <a:r>
              <a:rPr lang="en-US" dirty="0" smtClean="0"/>
              <a:t>Link Ch 5v</a:t>
            </a:r>
          </a:p>
          <a:p>
            <a:r>
              <a:rPr lang="en-US" dirty="0" smtClean="0"/>
              <a:t>Other tools</a:t>
            </a:r>
          </a:p>
          <a:p>
            <a:pPr lvl="1"/>
            <a:r>
              <a:rPr lang="en-US" dirty="0" smtClean="0"/>
              <a:t>Link Ch 5w</a:t>
            </a:r>
            <a:endParaRPr lang="en-US" dirty="0"/>
          </a:p>
        </p:txBody>
      </p:sp>
      <p:pic>
        <p:nvPicPr>
          <p:cNvPr id="4" name="Picture 3" descr="InspectDocuemtOffice2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03" y="1469009"/>
            <a:ext cx="4417297" cy="40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>
                <a:solidFill>
                  <a:srgbClr val="000000"/>
                </a:solidFill>
              </a:rPr>
              <a:t>Topics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Attribution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Recycle Bin</a:t>
            </a:r>
          </a:p>
          <a:p>
            <a:r>
              <a:rPr lang="en-US" sz="3600" dirty="0" smtClean="0"/>
              <a:t>Metadata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Thumbnail Images</a:t>
            </a:r>
          </a:p>
          <a:p>
            <a:r>
              <a:rPr lang="en-US" sz="3600" dirty="0" smtClean="0"/>
              <a:t>Most Recently Used Lists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Restore Points and Shadow Copies</a:t>
            </a:r>
          </a:p>
          <a:p>
            <a:r>
              <a:rPr lang="en-US" sz="3600" dirty="0" err="1" smtClean="0"/>
              <a:t>Prefetch</a:t>
            </a:r>
            <a:r>
              <a:rPr lang="en-US" sz="3600" dirty="0" smtClean="0"/>
              <a:t> and Link Files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Thumbnail Cache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27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469" y="188158"/>
            <a:ext cx="8229600" cy="1128953"/>
          </a:xfrm>
        </p:spPr>
        <p:txBody>
          <a:bodyPr/>
          <a:lstStyle/>
          <a:p>
            <a:r>
              <a:rPr lang="en-US" dirty="0" smtClean="0"/>
              <a:t>Windows XP Thumbnails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362" cy="4525963"/>
          </a:xfrm>
        </p:spPr>
        <p:txBody>
          <a:bodyPr/>
          <a:lstStyle/>
          <a:p>
            <a:r>
              <a:rPr lang="en-US" dirty="0" err="1" smtClean="0"/>
              <a:t>Thumbs.db</a:t>
            </a:r>
            <a:endParaRPr lang="en-US" dirty="0" smtClean="0"/>
          </a:p>
          <a:p>
            <a:r>
              <a:rPr lang="en-US" dirty="0" smtClean="0"/>
              <a:t>Hidden file in same folder as images</a:t>
            </a:r>
          </a:p>
          <a:p>
            <a:pPr lvl="1"/>
            <a:r>
              <a:rPr lang="en-US" dirty="0" smtClean="0"/>
              <a:t>Image from link Ch 5x</a:t>
            </a:r>
          </a:p>
        </p:txBody>
      </p:sp>
      <p:pic>
        <p:nvPicPr>
          <p:cNvPr id="4" name="Picture 3" descr="explor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08" y="1600200"/>
            <a:ext cx="5223461" cy="4023697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625072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7 </a:t>
            </a:r>
            <a:r>
              <a:rPr lang="en-US" dirty="0"/>
              <a:t>Thumbnails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7446"/>
            <a:ext cx="8229600" cy="696817"/>
          </a:xfrm>
        </p:spPr>
        <p:txBody>
          <a:bodyPr/>
          <a:lstStyle/>
          <a:p>
            <a:r>
              <a:rPr lang="en-US" dirty="0" smtClean="0"/>
              <a:t>To view these, see </a:t>
            </a:r>
            <a:r>
              <a:rPr lang="en-US" dirty="0" smtClean="0"/>
              <a:t>tool </a:t>
            </a:r>
            <a:r>
              <a:rPr lang="en-US" dirty="0" smtClean="0"/>
              <a:t>at link Ch 5x</a:t>
            </a:r>
            <a:endParaRPr lang="en-US" dirty="0"/>
          </a:p>
        </p:txBody>
      </p:sp>
      <p:pic>
        <p:nvPicPr>
          <p:cNvPr id="4" name="Picture 3" descr="Screen Shot 2013-03-04 at 10.06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9" y="1600200"/>
            <a:ext cx="7931751" cy="41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77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Most Recently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4904" cy="4525963"/>
          </a:xfrm>
        </p:spPr>
        <p:txBody>
          <a:bodyPr/>
          <a:lstStyle/>
          <a:p>
            <a:r>
              <a:rPr lang="en-US" dirty="0" smtClean="0"/>
              <a:t>Right-click taskbar button in Windows 7</a:t>
            </a:r>
          </a:p>
          <a:p>
            <a:r>
              <a:rPr lang="en-US" dirty="0" smtClean="0"/>
              <a:t>Click File icon In Paint</a:t>
            </a:r>
          </a:p>
          <a:p>
            <a:r>
              <a:rPr lang="en-US" dirty="0" smtClean="0"/>
              <a:t>Many, many, other places</a:t>
            </a:r>
            <a:endParaRPr lang="en-US" dirty="0"/>
          </a:p>
        </p:txBody>
      </p:sp>
      <p:pic>
        <p:nvPicPr>
          <p:cNvPr id="4" name="Picture 3" descr="Screen Shot 2013-03-04 at 10.0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84950"/>
            <a:ext cx="3657600" cy="6070600"/>
          </a:xfrm>
          <a:prstGeom prst="rect">
            <a:avLst/>
          </a:prstGeom>
        </p:spPr>
      </p:pic>
      <p:pic>
        <p:nvPicPr>
          <p:cNvPr id="5" name="Picture 4" descr="Screen Shot 2013-03-04 at 10.11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4" y="3485714"/>
            <a:ext cx="4711700" cy="3022600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3466322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Restore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5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Restore Points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/>
              <a:t>Win 7 creates a restore point every 7 days by default</a:t>
            </a:r>
          </a:p>
          <a:p>
            <a:pPr lvl="1"/>
            <a:r>
              <a:rPr lang="en-US" dirty="0"/>
              <a:t>XP and Vista did it every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They are created by a Shadow Copy service, which can copy files even when they are in use</a:t>
            </a:r>
            <a:endParaRPr lang="en-US" dirty="0"/>
          </a:p>
        </p:txBody>
      </p:sp>
      <p:pic>
        <p:nvPicPr>
          <p:cNvPr id="986117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76"/>
          <a:stretch>
            <a:fillRect/>
          </a:stretch>
        </p:blipFill>
        <p:spPr bwMode="auto">
          <a:xfrm>
            <a:off x="4953000" y="1371600"/>
            <a:ext cx="39624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43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When Restore Points Are Created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 application is installed with a compatible Vista or Win 7 installer</a:t>
            </a:r>
          </a:p>
          <a:p>
            <a:pPr>
              <a:lnSpc>
                <a:spcPct val="90000"/>
              </a:lnSpc>
            </a:pPr>
            <a:r>
              <a:rPr lang="en-US"/>
              <a:t>Windows Updates</a:t>
            </a:r>
          </a:p>
          <a:p>
            <a:pPr>
              <a:lnSpc>
                <a:spcPct val="90000"/>
              </a:lnSpc>
            </a:pPr>
            <a:r>
              <a:rPr lang="en-US"/>
              <a:t>System Restore is performed</a:t>
            </a:r>
          </a:p>
          <a:p>
            <a:pPr lvl="1">
              <a:lnSpc>
                <a:spcPct val="90000"/>
              </a:lnSpc>
            </a:pPr>
            <a:r>
              <a:rPr lang="en-US"/>
              <a:t>A Restore Point is made first so the System Restore can be reversed</a:t>
            </a:r>
          </a:p>
          <a:p>
            <a:pPr>
              <a:lnSpc>
                <a:spcPct val="90000"/>
              </a:lnSpc>
            </a:pPr>
            <a:r>
              <a:rPr lang="en-US"/>
              <a:t>Windows Backup</a:t>
            </a:r>
          </a:p>
          <a:p>
            <a:pPr lvl="1">
              <a:lnSpc>
                <a:spcPct val="90000"/>
              </a:lnSpc>
            </a:pPr>
            <a:r>
              <a:rPr lang="en-US"/>
              <a:t>A Restore Point is created as part of the backup process</a:t>
            </a:r>
          </a:p>
        </p:txBody>
      </p:sp>
    </p:spTree>
    <p:extLst>
      <p:ext uri="{BB962C8B-B14F-4D97-AF65-F5344CB8AC3E}">
        <p14:creationId xmlns:p14="http://schemas.microsoft.com/office/powerpoint/2010/main" val="152059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Restore Settings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Click Configure</a:t>
            </a:r>
          </a:p>
          <a:p>
            <a:pPr>
              <a:lnSpc>
                <a:spcPct val="90000"/>
              </a:lnSpc>
            </a:pPr>
            <a:r>
              <a:rPr lang="en-US"/>
              <a:t>Choose whether to monitor system settings or just files</a:t>
            </a:r>
          </a:p>
          <a:p>
            <a:pPr>
              <a:lnSpc>
                <a:spcPct val="90000"/>
              </a:lnSpc>
            </a:pPr>
            <a:r>
              <a:rPr lang="en-US"/>
              <a:t>"System Settings" includes the Registry and many other system file types</a:t>
            </a:r>
          </a:p>
        </p:txBody>
      </p:sp>
      <p:pic>
        <p:nvPicPr>
          <p:cNvPr id="990212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576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1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Restore Files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C:\System Volume Information</a:t>
            </a:r>
          </a:p>
          <a:p>
            <a:pPr lvl="1"/>
            <a:r>
              <a:rPr lang="en-US"/>
              <a:t>You can't open this folder, or even take ownership of it</a:t>
            </a:r>
          </a:p>
          <a:p>
            <a:pPr lvl="1"/>
            <a:r>
              <a:rPr lang="en-US"/>
              <a:t>It's only intended for System access</a:t>
            </a:r>
          </a:p>
        </p:txBody>
      </p:sp>
      <p:pic>
        <p:nvPicPr>
          <p:cNvPr id="992260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6707188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75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158"/>
            <a:ext cx="3518852" cy="1128953"/>
          </a:xfrm>
        </p:spPr>
        <p:txBody>
          <a:bodyPr/>
          <a:lstStyle/>
          <a:p>
            <a:pPr algn="l"/>
            <a:r>
              <a:rPr lang="en-US" sz="3200" dirty="0" smtClean="0"/>
              <a:t>Previous Versions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18852" cy="4525963"/>
          </a:xfrm>
        </p:spPr>
        <p:txBody>
          <a:bodyPr/>
          <a:lstStyle/>
          <a:p>
            <a:r>
              <a:rPr lang="en-US" dirty="0" smtClean="0"/>
              <a:t>Image from </a:t>
            </a:r>
            <a:r>
              <a:rPr lang="en-US" dirty="0" err="1" smtClean="0"/>
              <a:t>microsoft.com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febb176-70a8-4ea2-b8f4-3cf1d98fa8e8_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90500"/>
            <a:ext cx="4914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6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0481"/>
          </a:xfrm>
        </p:spPr>
        <p:txBody>
          <a:bodyPr/>
          <a:lstStyle/>
          <a:p>
            <a:r>
              <a:rPr lang="en-US" dirty="0" smtClean="0"/>
              <a:t>Attribution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of an action is easy to find</a:t>
            </a:r>
          </a:p>
          <a:p>
            <a:pPr lvl="1"/>
            <a:r>
              <a:rPr lang="en-US" dirty="0" smtClean="0"/>
              <a:t>Search terms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Web pages viewed</a:t>
            </a:r>
          </a:p>
          <a:p>
            <a:r>
              <a:rPr lang="en-US" dirty="0" smtClean="0"/>
              <a:t>Attribution is more difficult</a:t>
            </a:r>
          </a:p>
          <a:p>
            <a:pPr lvl="1"/>
            <a:r>
              <a:rPr lang="en-US" dirty="0" smtClean="0"/>
              <a:t>Who was using the computer when the action took place?</a:t>
            </a:r>
          </a:p>
          <a:p>
            <a:r>
              <a:rPr lang="en-US" dirty="0" smtClean="0"/>
              <a:t>One machine may have multiple accounts</a:t>
            </a:r>
          </a:p>
          <a:p>
            <a:r>
              <a:rPr lang="en-US" dirty="0" smtClean="0"/>
              <a:t>Win XP starts with Administrator and Guest</a:t>
            </a:r>
          </a:p>
          <a:p>
            <a:pPr lvl="1"/>
            <a:r>
              <a:rPr lang="en-US" dirty="0" smtClean="0"/>
              <a:t>Both disabled by default in Windows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86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a Windows machine run faster</a:t>
            </a:r>
          </a:p>
          <a:p>
            <a:r>
              <a:rPr lang="en-US" dirty="0" smtClean="0"/>
              <a:t>A shortcut to programs you commonly open is saved in the </a:t>
            </a:r>
            <a:r>
              <a:rPr lang="en-US" dirty="0" err="1" smtClean="0"/>
              <a:t>Prefetch</a:t>
            </a:r>
            <a:r>
              <a:rPr lang="en-US" dirty="0" smtClean="0"/>
              <a:t> folder</a:t>
            </a:r>
          </a:p>
          <a:p>
            <a:r>
              <a:rPr lang="en-US" dirty="0" smtClean="0"/>
              <a:t>There are </a:t>
            </a:r>
            <a:r>
              <a:rPr lang="en-US" dirty="0" err="1" smtClean="0"/>
              <a:t>Prefetch</a:t>
            </a:r>
            <a:r>
              <a:rPr lang="en-US" dirty="0" smtClean="0"/>
              <a:t> Viewers to help read the files</a:t>
            </a:r>
          </a:p>
          <a:p>
            <a:r>
              <a:rPr lang="en-US" dirty="0" smtClean="0"/>
              <a:t>The format is different in Win XP and Win 7/Vista</a:t>
            </a:r>
          </a:p>
          <a:p>
            <a:pPr lvl="1"/>
            <a:r>
              <a:rPr lang="en-US" dirty="0" smtClean="0"/>
              <a:t>Links Ch 5y, </a:t>
            </a:r>
            <a:r>
              <a:rPr lang="en-US" dirty="0" smtClean="0"/>
              <a:t>5z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199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PreFetch</a:t>
            </a:r>
            <a:r>
              <a:rPr lang="en-US" dirty="0" smtClean="0"/>
              <a:t> in Win XP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3-04 at 10.56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1600199"/>
            <a:ext cx="6828102" cy="511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3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PreFetch</a:t>
            </a:r>
            <a:r>
              <a:rPr lang="en-US" dirty="0" smtClean="0"/>
              <a:t> in Win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3-04 at 11.17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7" y="1844802"/>
            <a:ext cx="7682605" cy="42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2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Shortcuts to programs and other files</a:t>
            </a:r>
          </a:p>
          <a:p>
            <a:r>
              <a:rPr lang="en-US" dirty="0" smtClean="0"/>
              <a:t>They have time and date stamps</a:t>
            </a:r>
          </a:p>
          <a:p>
            <a:r>
              <a:rPr lang="en-US" dirty="0" smtClean="0"/>
              <a:t>Links in the "Recent Files" folder to network shares even contain the MAC address of the server!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8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Files 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on Win XP &amp; Win 7</a:t>
            </a:r>
          </a:p>
          <a:p>
            <a:r>
              <a:rPr lang="en-US" dirty="0" smtClean="0"/>
              <a:t>Link Ch 5z1</a:t>
            </a:r>
            <a:endParaRPr lang="en-US" dirty="0"/>
          </a:p>
        </p:txBody>
      </p:sp>
      <p:pic>
        <p:nvPicPr>
          <p:cNvPr id="4" name="Picture 3" descr="Screen Shot 2013-03-04 at 11.05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3" y="2650257"/>
            <a:ext cx="8579352" cy="27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1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Installed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information about the user's activities</a:t>
            </a:r>
          </a:p>
          <a:p>
            <a:r>
              <a:rPr lang="en-US" dirty="0" smtClean="0"/>
              <a:t>Recently uninstalled programs may also be important evidence of guilt</a:t>
            </a:r>
          </a:p>
          <a:p>
            <a:r>
              <a:rPr lang="en-US" dirty="0" smtClean="0"/>
              <a:t>Traces of uninstalled programs may be found in</a:t>
            </a:r>
          </a:p>
          <a:p>
            <a:pPr lvl="1"/>
            <a:r>
              <a:rPr lang="en-US" dirty="0" smtClean="0"/>
              <a:t>Programs folder</a:t>
            </a:r>
          </a:p>
          <a:p>
            <a:pPr lvl="1"/>
            <a:r>
              <a:rPr lang="en-US" dirty="0" smtClean="0"/>
              <a:t>Links</a:t>
            </a:r>
          </a:p>
          <a:p>
            <a:pPr lvl="1"/>
            <a:r>
              <a:rPr lang="en-US" dirty="0" err="1" smtClean="0"/>
              <a:t>Prefetch</a:t>
            </a:r>
            <a:r>
              <a:rPr lang="en-US" dirty="0" smtClean="0"/>
              <a:t>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3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 (Security Identifier)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3-03 at 11.48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3960"/>
            <a:ext cx="7974658" cy="5146118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220994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SIDs in the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3-03 at 11.53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7" y="2318985"/>
            <a:ext cx="8686800" cy="3807178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179877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Well-Known SIDs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Ch 5o</a:t>
            </a:r>
            <a:endParaRPr lang="en-US" dirty="0"/>
          </a:p>
        </p:txBody>
      </p:sp>
      <p:pic>
        <p:nvPicPr>
          <p:cNvPr id="4" name="Picture 3" descr="Screen Shot 2013-03-03 at 11.59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2" y="2620699"/>
            <a:ext cx="7518400" cy="3022600"/>
          </a:xfrm>
          <a:prstGeom prst="rect">
            <a:avLst/>
          </a:prstGeom>
          <a:ln>
            <a:solidFill>
              <a:srgbClr val="6076B4"/>
            </a:solidFill>
          </a:ln>
        </p:spPr>
      </p:pic>
    </p:spTree>
    <p:extLst>
      <p:ext uri="{BB962C8B-B14F-4D97-AF65-F5344CB8AC3E}">
        <p14:creationId xmlns:p14="http://schemas.microsoft.com/office/powerpoint/2010/main" val="377114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USBSTOR shows exactly which USB devices have been attached to a computer</a:t>
            </a:r>
          </a:p>
          <a:p>
            <a:r>
              <a:rPr lang="en-US" dirty="0" smtClean="0"/>
              <a:t>Helpful in attributing evidence found on removable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2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Spooling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document is printed, two files are created</a:t>
            </a:r>
          </a:p>
          <a:p>
            <a:pPr lvl="1"/>
            <a:r>
              <a:rPr lang="en-US" dirty="0" smtClean="0"/>
              <a:t>Enhanced Meta File (EMF) contains an image of the document to be printed</a:t>
            </a:r>
          </a:p>
          <a:p>
            <a:pPr lvl="1"/>
            <a:r>
              <a:rPr lang="en-US" dirty="0" smtClean="0"/>
              <a:t>Spool File contains information about the print job</a:t>
            </a:r>
          </a:p>
          <a:p>
            <a:r>
              <a:rPr lang="en-US" dirty="0" smtClean="0"/>
              <a:t>They are normally deleted after printing finishes, but may be retained on some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1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Recycle Bin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3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1292</TotalTime>
  <Words>676</Words>
  <Application>Microsoft Macintosh PowerPoint</Application>
  <PresentationFormat>On-screen Show (4:3)</PresentationFormat>
  <Paragraphs>137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Executive</vt:lpstr>
      <vt:lpstr>5. Windows System Artifacts Part 2</vt:lpstr>
      <vt:lpstr>Topics</vt:lpstr>
      <vt:lpstr>Attribution</vt:lpstr>
      <vt:lpstr>SID (Security Identifier)</vt:lpstr>
      <vt:lpstr>SIDs in the Registry</vt:lpstr>
      <vt:lpstr>Well-Known SIDs</vt:lpstr>
      <vt:lpstr>External Drives</vt:lpstr>
      <vt:lpstr>Print Spooling</vt:lpstr>
      <vt:lpstr>Recycle Bin</vt:lpstr>
      <vt:lpstr>Recycle Bin Operation</vt:lpstr>
      <vt:lpstr>NukeOnDelete Registry Key</vt:lpstr>
      <vt:lpstr>Metadata</vt:lpstr>
      <vt:lpstr>Metadata</vt:lpstr>
      <vt:lpstr>Timestamps</vt:lpstr>
      <vt:lpstr>MACR Times</vt:lpstr>
      <vt:lpstr>Timestamp Principles</vt:lpstr>
      <vt:lpstr>Demo: John McAfee's Photo</vt:lpstr>
      <vt:lpstr>PowerPoint Presentation</vt:lpstr>
      <vt:lpstr>Removing Metadata</vt:lpstr>
      <vt:lpstr>Thumbnail Cache</vt:lpstr>
      <vt:lpstr>Windows XP Thumbnails</vt:lpstr>
      <vt:lpstr>Windows 7 Thumbnails</vt:lpstr>
      <vt:lpstr>Most Recently Used</vt:lpstr>
      <vt:lpstr>System Restore</vt:lpstr>
      <vt:lpstr>Restore Points</vt:lpstr>
      <vt:lpstr>When Restore Points Are Created</vt:lpstr>
      <vt:lpstr>Restore Settings</vt:lpstr>
      <vt:lpstr>System Restore Files</vt:lpstr>
      <vt:lpstr>Previous Versions</vt:lpstr>
      <vt:lpstr>PreFetch</vt:lpstr>
      <vt:lpstr>PreFetch in Win XP</vt:lpstr>
      <vt:lpstr>PreFetch in Win 7</vt:lpstr>
      <vt:lpstr>Link Files</vt:lpstr>
      <vt:lpstr>Recent Files Viewer</vt:lpstr>
      <vt:lpstr>Installed Programs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Sam Bowne</dc:creator>
  <cp:lastModifiedBy>Sam Bowne</cp:lastModifiedBy>
  <cp:revision>151</cp:revision>
  <dcterms:created xsi:type="dcterms:W3CDTF">2013-01-11T00:10:04Z</dcterms:created>
  <dcterms:modified xsi:type="dcterms:W3CDTF">2013-03-04T19:37:20Z</dcterms:modified>
</cp:coreProperties>
</file>