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45" autoAdjust="0"/>
  </p:normalViewPr>
  <p:slideViewPr>
    <p:cSldViewPr snapToGrid="0" snapToObjects="1">
      <p:cViewPr varScale="1">
        <p:scale>
          <a:sx n="70" d="100"/>
          <a:sy n="70" d="100"/>
        </p:scale>
        <p:origin x="-2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6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24AE-0CFD-F24B-9D88-09FA47159BEE}" type="datetimeFigureOut">
              <a:rPr lang="en-US" smtClean="0"/>
              <a:t>4/4/13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06225-0AF1-8A46-9D2B-3A9B9A89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4/4/13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3094"/>
            <a:ext cx="8229600" cy="1166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chemeClr val="tx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6245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800" dirty="0" smtClean="0">
                <a:latin typeface="Arial"/>
                <a:cs typeface="Arial"/>
              </a:rPr>
              <a:t>8. Internet and E-Mail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6" name="Picture 5" descr="ref=sr_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92" y="480511"/>
            <a:ext cx="2908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Mavook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3 at 11.3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5" y="2237031"/>
            <a:ext cx="8341445" cy="3889132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356930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(P2P)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File-sharing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Bittorrent</a:t>
            </a:r>
            <a:r>
              <a:rPr lang="en-US" dirty="0" smtClean="0"/>
              <a:t> protocol</a:t>
            </a:r>
          </a:p>
          <a:p>
            <a:r>
              <a:rPr lang="en-US" dirty="0" smtClean="0"/>
              <a:t>Vast majority of P2P traffic is stolen music, videos, and software and other illegal content</a:t>
            </a:r>
          </a:p>
          <a:p>
            <a:r>
              <a:rPr lang="en-US" dirty="0" smtClean="0"/>
              <a:t>Consumes vast amounts of bandwidth and ports</a:t>
            </a:r>
          </a:p>
          <a:p>
            <a:r>
              <a:rPr lang="en-US" dirty="0" smtClean="0"/>
              <a:t>Examples: Gnutella, </a:t>
            </a:r>
            <a:r>
              <a:rPr lang="en-US" dirty="0" err="1" smtClean="0"/>
              <a:t>Limewire</a:t>
            </a:r>
            <a:r>
              <a:rPr lang="en-US" dirty="0" smtClean="0"/>
              <a:t>, uTorrent, </a:t>
            </a:r>
            <a:r>
              <a:rPr lang="en-US" dirty="0" err="1" smtClean="0"/>
              <a:t>Vuze</a:t>
            </a:r>
            <a:r>
              <a:rPr lang="en-US" dirty="0" smtClean="0"/>
              <a:t>, The Pirate Bay (Link </a:t>
            </a:r>
            <a:r>
              <a:rPr lang="en-US" dirty="0" err="1" smtClean="0"/>
              <a:t>Ch</a:t>
            </a:r>
            <a:r>
              <a:rPr lang="en-US" dirty="0" smtClean="0"/>
              <a:t> 8b)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6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Index.dat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file used by Internet Explorer</a:t>
            </a:r>
          </a:p>
          <a:p>
            <a:r>
              <a:rPr lang="en-US" dirty="0" smtClean="0"/>
              <a:t>Tracks URLs visited, number of visits, etc.</a:t>
            </a:r>
          </a:p>
          <a:p>
            <a:r>
              <a:rPr lang="en-US" dirty="0"/>
              <a:t>Link </a:t>
            </a:r>
            <a:r>
              <a:rPr lang="en-US" dirty="0" err="1"/>
              <a:t>Ch</a:t>
            </a:r>
            <a:r>
              <a:rPr lang="en-US" dirty="0"/>
              <a:t> 8c leads to “Index </a:t>
            </a:r>
            <a:r>
              <a:rPr lang="en-US" dirty="0" err="1"/>
              <a:t>Dat</a:t>
            </a:r>
            <a:r>
              <a:rPr lang="en-US" dirty="0"/>
              <a:t> Spy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Best to find the files and list them</a:t>
            </a:r>
            <a:endParaRPr lang="en-US" dirty="0"/>
          </a:p>
          <a:p>
            <a:r>
              <a:rPr lang="en-US" dirty="0"/>
              <a:t>Link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8d </a:t>
            </a:r>
            <a:r>
              <a:rPr lang="en-US" dirty="0"/>
              <a:t>leads to “Index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smtClean="0"/>
              <a:t>Reader”</a:t>
            </a:r>
          </a:p>
          <a:p>
            <a:pPr lvl="1"/>
            <a:r>
              <a:rPr lang="en-US" dirty="0" smtClean="0"/>
              <a:t>Shows all the results together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2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3 at 3.1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3"/>
            <a:ext cx="9144000" cy="64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4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back to 2012!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3 at 3.2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8314"/>
            <a:ext cx="8229600" cy="475506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4781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Index.dat</a:t>
            </a:r>
            <a:r>
              <a:rPr lang="en-US" dirty="0" smtClean="0"/>
              <a:t> Reader Shows All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0300"/>
            <a:ext cx="8229600" cy="875334"/>
          </a:xfrm>
        </p:spPr>
        <p:txBody>
          <a:bodyPr/>
          <a:lstStyle/>
          <a:p>
            <a:r>
              <a:rPr lang="en-US" dirty="0" smtClean="0"/>
              <a:t>Back to 1899!</a:t>
            </a:r>
          </a:p>
          <a:p>
            <a:pPr lvl="1"/>
            <a:r>
              <a:rPr lang="en-US" dirty="0" smtClean="0"/>
              <a:t>(Remember not to trust your tools!)</a:t>
            </a:r>
            <a:endParaRPr lang="en-US" dirty="0"/>
          </a:p>
        </p:txBody>
      </p:sp>
      <p:pic>
        <p:nvPicPr>
          <p:cNvPr id="4" name="Picture 3" descr="ms-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410691" cy="4000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0935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0164" cy="4525963"/>
          </a:xfrm>
        </p:spPr>
        <p:txBody>
          <a:bodyPr/>
          <a:lstStyle/>
          <a:p>
            <a:r>
              <a:rPr lang="en-US" dirty="0" smtClean="0"/>
              <a:t>“Edit This Cookie” Chrome Extension (Link </a:t>
            </a:r>
            <a:r>
              <a:rPr lang="en-US" dirty="0" err="1" smtClean="0"/>
              <a:t>Ch</a:t>
            </a:r>
            <a:r>
              <a:rPr lang="en-US" dirty="0" smtClean="0"/>
              <a:t> 8e)</a:t>
            </a:r>
            <a:endParaRPr lang="en-US" dirty="0"/>
          </a:p>
        </p:txBody>
      </p:sp>
      <p:pic>
        <p:nvPicPr>
          <p:cNvPr id="6" name="Picture 5" descr="Screen Shot 2013-04-03 at 3.4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372512"/>
            <a:ext cx="6337300" cy="1587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821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3 at 3.5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2" y="619691"/>
            <a:ext cx="7656113" cy="550647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61479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text files</a:t>
            </a:r>
          </a:p>
          <a:p>
            <a:r>
              <a:rPr lang="en-US" dirty="0" smtClean="0"/>
              <a:t>Often dropped by third parties</a:t>
            </a:r>
          </a:p>
          <a:p>
            <a:r>
              <a:rPr lang="en-US" dirty="0" smtClean="0"/>
              <a:t>A cookie from a site does NOT prove the user visited that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8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</a:p>
          <a:p>
            <a:r>
              <a:rPr lang="en-US" dirty="0" smtClean="0"/>
              <a:t>Web browsers and evidence they create</a:t>
            </a:r>
          </a:p>
          <a:p>
            <a:r>
              <a:rPr lang="en-US" dirty="0" smtClean="0"/>
              <a:t>E-mail function and forensics</a:t>
            </a:r>
          </a:p>
          <a:p>
            <a:r>
              <a:rPr lang="en-US" dirty="0" smtClean="0"/>
              <a:t>Chat and social networking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0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965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4-03 at 3.3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77" y="661875"/>
            <a:ext cx="4404323" cy="57921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3-04-03 at 3.39.0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r="6305"/>
          <a:stretch/>
        </p:blipFill>
        <p:spPr>
          <a:xfrm>
            <a:off x="625995" y="661875"/>
            <a:ext cx="3303170" cy="572485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0701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Internet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Web Cache</a:t>
            </a:r>
          </a:p>
          <a:p>
            <a:r>
              <a:rPr lang="en-US" dirty="0" smtClean="0"/>
              <a:t>Makes pages reload faster</a:t>
            </a:r>
          </a:p>
          <a:p>
            <a:pPr lvl="1"/>
            <a:r>
              <a:rPr lang="en-US" dirty="0" smtClean="0"/>
              <a:t>Internet Options, General </a:t>
            </a:r>
            <a:r>
              <a:rPr lang="en-US" dirty="0"/>
              <a:t>tab, </a:t>
            </a:r>
            <a:r>
              <a:rPr lang="en-US" dirty="0" smtClean="0"/>
              <a:t>under </a:t>
            </a:r>
            <a:r>
              <a:rPr lang="en-US" dirty="0"/>
              <a:t>Browsing history, click </a:t>
            </a:r>
            <a:r>
              <a:rPr lang="en-US" dirty="0" smtClean="0"/>
              <a:t>Settings.  In </a:t>
            </a:r>
            <a:r>
              <a:rPr lang="en-US" dirty="0"/>
              <a:t>the Settings dialog box, click View files.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4 at 9.28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91"/>
            <a:ext cx="9144000" cy="53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 resources are cached by Internet Explorer the same as HTTP resources</a:t>
            </a:r>
            <a:endParaRPr lang="en-US" dirty="0"/>
          </a:p>
        </p:txBody>
      </p:sp>
      <p:pic>
        <p:nvPicPr>
          <p:cNvPr id="4" name="Picture 3" descr="Screen Shot 2013-04-04 at 9.40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722563"/>
            <a:ext cx="7797800" cy="340360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29767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4 at 9.5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31" y="1618343"/>
            <a:ext cx="5350806" cy="47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0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4 at 9.5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2" y="1600200"/>
            <a:ext cx="7856717" cy="49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60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TypedURLs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4 at 2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7" y="2212397"/>
            <a:ext cx="8204593" cy="3214375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642487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Chat Clients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07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Chat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AOL Instant Messenger</a:t>
            </a:r>
          </a:p>
          <a:p>
            <a:r>
              <a:rPr lang="en-US" dirty="0" smtClean="0"/>
              <a:t>Yahoo! Messenger</a:t>
            </a:r>
          </a:p>
          <a:p>
            <a:r>
              <a:rPr lang="en-US" dirty="0" smtClean="0"/>
              <a:t>Windows Live Messenger</a:t>
            </a:r>
          </a:p>
          <a:p>
            <a:r>
              <a:rPr lang="en-US" dirty="0" smtClean="0"/>
              <a:t>Trillian</a:t>
            </a:r>
          </a:p>
          <a:p>
            <a:r>
              <a:rPr lang="en-US" dirty="0" smtClean="0"/>
              <a:t>ICQ</a:t>
            </a:r>
          </a:p>
          <a:p>
            <a:r>
              <a:rPr lang="en-US" dirty="0" smtClean="0"/>
              <a:t>Many more</a:t>
            </a:r>
          </a:p>
          <a:p>
            <a:r>
              <a:rPr lang="en-US" dirty="0" smtClean="0"/>
              <a:t>Popular among pedophiles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5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4307"/>
            <a:ext cx="8229600" cy="2281856"/>
          </a:xfrm>
        </p:spPr>
        <p:txBody>
          <a:bodyPr/>
          <a:lstStyle/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8h</a:t>
            </a:r>
            <a:endParaRPr lang="en-US" dirty="0"/>
          </a:p>
        </p:txBody>
      </p:sp>
      <p:pic>
        <p:nvPicPr>
          <p:cNvPr id="4" name="Picture 3" descr="Screen Shot 2013-04-04 at 2.4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6447"/>
            <a:ext cx="7806106" cy="901214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6" name="Picture 5" descr="Screen Shot 2013-04-04 at 2.4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06" y="1808940"/>
            <a:ext cx="7198298" cy="170486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73790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Chat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or “Buddy” list</a:t>
            </a:r>
          </a:p>
          <a:p>
            <a:r>
              <a:rPr lang="en-US" dirty="0" smtClean="0"/>
              <a:t>Block list</a:t>
            </a:r>
          </a:p>
          <a:p>
            <a:r>
              <a:rPr lang="en-US" dirty="0" smtClean="0"/>
              <a:t>List of recent chats</a:t>
            </a:r>
          </a:p>
          <a:p>
            <a:r>
              <a:rPr lang="en-US" dirty="0" smtClean="0"/>
              <a:t>Logging of chats</a:t>
            </a:r>
          </a:p>
          <a:p>
            <a:r>
              <a:rPr lang="en-US" dirty="0" smtClean="0"/>
              <a:t>Manually saved chat logs</a:t>
            </a:r>
          </a:p>
          <a:p>
            <a:r>
              <a:rPr lang="en-US" dirty="0" smtClean="0"/>
              <a:t>Acceptance list for video chat, file transfers, personal messages</a:t>
            </a:r>
          </a:p>
          <a:p>
            <a:r>
              <a:rPr lang="en-US" dirty="0" smtClean="0"/>
              <a:t>Cell phone associated with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14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(Internet Relay Chat)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central authority</a:t>
            </a:r>
          </a:p>
          <a:p>
            <a:r>
              <a:rPr lang="en-US" dirty="0" smtClean="0"/>
              <a:t>IRC Networks</a:t>
            </a:r>
            <a:br>
              <a:rPr lang="en-US" dirty="0" smtClean="0"/>
            </a:br>
            <a:r>
              <a:rPr lang="en-US" dirty="0" smtClean="0"/>
              <a:t>	Undernet, </a:t>
            </a:r>
            <a:r>
              <a:rPr lang="en-US" dirty="0" err="1" smtClean="0"/>
              <a:t>IRCNet</a:t>
            </a:r>
            <a:r>
              <a:rPr lang="en-US" dirty="0" smtClean="0"/>
              <a:t>, </a:t>
            </a:r>
            <a:r>
              <a:rPr lang="en-US" dirty="0" err="1" smtClean="0"/>
              <a:t>Efnet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8i</a:t>
            </a:r>
          </a:p>
          <a:p>
            <a:endParaRPr lang="en-US" dirty="0"/>
          </a:p>
        </p:txBody>
      </p:sp>
      <p:pic>
        <p:nvPicPr>
          <p:cNvPr id="4" name="Picture 3" descr="Screen Shot 2013-04-04 at 2.4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2" y="3421249"/>
            <a:ext cx="5838677" cy="1040665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5" name="Picture 4" descr="Screen Shot 2013-04-04 at 2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35" y="4629657"/>
            <a:ext cx="4559300" cy="194310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91911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42 million active users</a:t>
            </a:r>
          </a:p>
          <a:p>
            <a:r>
              <a:rPr lang="en-US" dirty="0" smtClean="0"/>
              <a:t>Average user connected more than 5 hours per day</a:t>
            </a:r>
          </a:p>
          <a:p>
            <a:r>
              <a:rPr lang="en-US" dirty="0" smtClean="0"/>
              <a:t>47% female</a:t>
            </a:r>
          </a:p>
          <a:p>
            <a:r>
              <a:rPr lang="en-US" dirty="0" smtClean="0"/>
              <a:t>80% of users between 13  and 29</a:t>
            </a:r>
          </a:p>
          <a:p>
            <a:r>
              <a:rPr lang="en-US" dirty="0" smtClean="0"/>
              <a:t>High level of privacy—only invited users can chat with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44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best sources of evidence</a:t>
            </a:r>
          </a:p>
          <a:p>
            <a:r>
              <a:rPr lang="en-US" dirty="0" smtClean="0"/>
              <a:t>People forget that emails are not private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7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2467"/>
            <a:ext cx="8229600" cy="733696"/>
          </a:xfrm>
        </p:spPr>
        <p:txBody>
          <a:bodyPr/>
          <a:lstStyle/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8j</a:t>
            </a:r>
          </a:p>
          <a:p>
            <a:endParaRPr lang="en-US" dirty="0"/>
          </a:p>
        </p:txBody>
      </p:sp>
      <p:pic>
        <p:nvPicPr>
          <p:cNvPr id="6" name="Picture 5" descr="Screen Shot 2013-04-04 at 2.5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7" y="243530"/>
            <a:ext cx="7708900" cy="180340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7" name="Picture 6" descr="Screen Shot 2013-04-04 at 2.57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300644"/>
            <a:ext cx="8166100" cy="176530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8" name="Picture 7" descr="Screen Shot 2013-04-04 at 2.59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160567"/>
            <a:ext cx="8115300" cy="123190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270297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05662"/>
            <a:ext cx="8229600" cy="507561"/>
          </a:xfrm>
        </p:spPr>
        <p:txBody>
          <a:bodyPr/>
          <a:lstStyle/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8k</a:t>
            </a:r>
            <a:endParaRPr lang="en-US" dirty="0"/>
          </a:p>
        </p:txBody>
      </p:sp>
      <p:pic>
        <p:nvPicPr>
          <p:cNvPr id="4" name="Picture 3" descr="Screen Shot 2013-04-04 at 3.0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23094"/>
            <a:ext cx="8115300" cy="292100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5" name="Picture 4" descr="Screen Shot 2013-04-04 at 3.0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474622"/>
            <a:ext cx="8115300" cy="63500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6" name="Picture 5" descr="Screen Shot 2013-04-04 at 3.0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381500"/>
            <a:ext cx="8178800" cy="165100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3385722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5072"/>
            <a:ext cx="8229600" cy="751091"/>
          </a:xfrm>
        </p:spPr>
        <p:txBody>
          <a:bodyPr/>
          <a:lstStyle/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8l</a:t>
            </a:r>
            <a:endParaRPr lang="en-US" dirty="0"/>
          </a:p>
        </p:txBody>
      </p:sp>
      <p:pic>
        <p:nvPicPr>
          <p:cNvPr id="4" name="Picture 3" descr="Screen Shot 2013-04-04 at 3.04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713198"/>
            <a:ext cx="8140700" cy="308610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750944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Email is Accessed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mail</a:t>
            </a:r>
          </a:p>
          <a:p>
            <a:pPr lvl="1"/>
            <a:r>
              <a:rPr lang="en-US" dirty="0" smtClean="0"/>
              <a:t>Gmail or Hotmail</a:t>
            </a:r>
          </a:p>
          <a:p>
            <a:pPr lvl="1"/>
            <a:r>
              <a:rPr lang="en-US" dirty="0" smtClean="0"/>
              <a:t>Accessed through a browser</a:t>
            </a:r>
          </a:p>
          <a:p>
            <a:r>
              <a:rPr lang="en-US" dirty="0" smtClean="0"/>
              <a:t>Email client</a:t>
            </a:r>
          </a:p>
          <a:p>
            <a:pPr lvl="1"/>
            <a:r>
              <a:rPr lang="en-US" dirty="0" smtClean="0"/>
              <a:t>Outlook</a:t>
            </a:r>
          </a:p>
          <a:p>
            <a:pPr lvl="2"/>
            <a:r>
              <a:rPr lang="en-US" dirty="0" smtClean="0"/>
              <a:t>Stores data in .</a:t>
            </a:r>
            <a:r>
              <a:rPr lang="en-US" dirty="0" err="1" smtClean="0"/>
              <a:t>pst</a:t>
            </a:r>
            <a:r>
              <a:rPr lang="en-US" dirty="0" smtClean="0"/>
              <a:t> or .</a:t>
            </a:r>
            <a:r>
              <a:rPr lang="en-US" dirty="0" err="1" smtClean="0"/>
              <a:t>ost</a:t>
            </a:r>
            <a:r>
              <a:rPr lang="en-US" dirty="0" smtClean="0"/>
              <a:t> file </a:t>
            </a:r>
          </a:p>
          <a:p>
            <a:pPr lvl="2"/>
            <a:r>
              <a:rPr lang="en-US" dirty="0" smtClean="0"/>
              <a:t>Proprietary database format (Link </a:t>
            </a:r>
            <a:r>
              <a:rPr lang="en-US" dirty="0" err="1" smtClean="0"/>
              <a:t>Ch</a:t>
            </a:r>
            <a:r>
              <a:rPr lang="en-US" dirty="0" smtClean="0"/>
              <a:t> 8m)</a:t>
            </a:r>
          </a:p>
          <a:p>
            <a:pPr lvl="1"/>
            <a:r>
              <a:rPr lang="en-US" dirty="0" smtClean="0"/>
              <a:t>Windows Live Mail (formerly Outlook Express)</a:t>
            </a:r>
          </a:p>
          <a:p>
            <a:pPr lvl="2"/>
            <a:r>
              <a:rPr lang="en-US" dirty="0" smtClean="0"/>
              <a:t>Outlook Express used .DBX files (databases)</a:t>
            </a:r>
          </a:p>
          <a:p>
            <a:pPr lvl="2"/>
            <a:r>
              <a:rPr lang="en-US" dirty="0" smtClean="0"/>
              <a:t>Windows Live Mail uses .EML files (plain text files, one per message)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04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SMTP (Simple Mail Transfer Protocol)</a:t>
            </a:r>
          </a:p>
          <a:p>
            <a:pPr lvl="1"/>
            <a:r>
              <a:rPr lang="en-US" sz="2400" dirty="0" smtClean="0"/>
              <a:t>Used to send emails from one server to another</a:t>
            </a:r>
          </a:p>
          <a:p>
            <a:r>
              <a:rPr lang="en-US" sz="2800" dirty="0" smtClean="0"/>
              <a:t>Post Office Protocol (POP)</a:t>
            </a:r>
          </a:p>
          <a:p>
            <a:pPr lvl="1"/>
            <a:r>
              <a:rPr lang="en-US" sz="2400" dirty="0" smtClean="0"/>
              <a:t>Used by email clients to receive email messages</a:t>
            </a:r>
          </a:p>
          <a:p>
            <a:r>
              <a:rPr lang="en-US" sz="2800" dirty="0" smtClean="0"/>
              <a:t>Internet Message Access Protocol (IMAP)</a:t>
            </a:r>
          </a:p>
          <a:p>
            <a:pPr lvl="1"/>
            <a:r>
              <a:rPr lang="en-US" sz="2400" dirty="0" smtClean="0"/>
              <a:t>Used by email clients to receive email messages, more features than POP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93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URL (Uniform Resource Locator)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www.ccsf.edu</a:t>
            </a:r>
            <a:r>
              <a:rPr lang="en-US" dirty="0"/>
              <a:t>/NEW/en/</a:t>
            </a:r>
            <a:r>
              <a:rPr lang="en-US" dirty="0" err="1" smtClean="0"/>
              <a:t>myccsf.html</a:t>
            </a:r>
            <a:endParaRPr lang="en-US" dirty="0" smtClean="0"/>
          </a:p>
          <a:p>
            <a:pPr lvl="1"/>
            <a:r>
              <a:rPr lang="en-US" b="1" dirty="0" smtClean="0"/>
              <a:t>Protocol</a:t>
            </a:r>
            <a:r>
              <a:rPr lang="en-US" dirty="0" smtClean="0"/>
              <a:t>: http</a:t>
            </a:r>
          </a:p>
          <a:p>
            <a:pPr lvl="1"/>
            <a:r>
              <a:rPr lang="en-US" b="1" dirty="0" smtClean="0"/>
              <a:t>Host: </a:t>
            </a:r>
            <a:r>
              <a:rPr lang="en-US" dirty="0" smtClean="0"/>
              <a:t>www</a:t>
            </a:r>
          </a:p>
          <a:p>
            <a:pPr lvl="1"/>
            <a:r>
              <a:rPr lang="en-US" b="1" dirty="0" smtClean="0"/>
              <a:t>Domain name: </a:t>
            </a:r>
            <a:r>
              <a:rPr lang="en-US" dirty="0" err="1" smtClean="0"/>
              <a:t>ccsf.edu</a:t>
            </a:r>
            <a:endParaRPr lang="en-US" dirty="0" smtClean="0"/>
          </a:p>
          <a:p>
            <a:pPr lvl="1"/>
            <a:r>
              <a:rPr lang="en-US" b="1" dirty="0" smtClean="0"/>
              <a:t>Top-level domain: </a:t>
            </a:r>
            <a:r>
              <a:rPr lang="en-US" dirty="0" smtClean="0"/>
              <a:t>.</a:t>
            </a:r>
            <a:r>
              <a:rPr lang="en-US" dirty="0" err="1" smtClean="0"/>
              <a:t>edu</a:t>
            </a:r>
            <a:endParaRPr lang="en-US" dirty="0" smtClean="0"/>
          </a:p>
          <a:p>
            <a:pPr lvl="1"/>
            <a:r>
              <a:rPr lang="en-US" b="1" dirty="0" smtClean="0"/>
              <a:t>Fully qualified domain name: </a:t>
            </a:r>
            <a:r>
              <a:rPr lang="en-US" dirty="0" err="1" smtClean="0"/>
              <a:t>www.ccsf.edu</a:t>
            </a:r>
            <a:endParaRPr lang="en-US" b="1" dirty="0" smtClean="0"/>
          </a:p>
          <a:p>
            <a:pPr lvl="1"/>
            <a:r>
              <a:rPr lang="en-US" b="1" dirty="0" smtClean="0"/>
              <a:t>Path to file: </a:t>
            </a:r>
            <a:r>
              <a:rPr lang="en-US" dirty="0"/>
              <a:t>NEW/en/</a:t>
            </a:r>
            <a:r>
              <a:rPr lang="en-US" dirty="0" err="1" smtClean="0"/>
              <a:t>myccsf.html</a:t>
            </a:r>
            <a:endParaRPr lang="en-US" b="1" dirty="0" smtClean="0"/>
          </a:p>
          <a:p>
            <a:r>
              <a:rPr lang="en-US" dirty="0" smtClean="0"/>
              <a:t>Browser</a:t>
            </a:r>
          </a:p>
          <a:p>
            <a:pPr lvl="1"/>
            <a:r>
              <a:rPr lang="en-US" dirty="0" smtClean="0"/>
              <a:t>IE, Chrome, Firefox, Safari,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8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as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Communications relevant to the case</a:t>
            </a:r>
          </a:p>
          <a:p>
            <a:r>
              <a:rPr lang="en-US" sz="2800" dirty="0" smtClean="0"/>
              <a:t>Email addresses</a:t>
            </a:r>
          </a:p>
          <a:p>
            <a:r>
              <a:rPr lang="en-US" sz="2800" dirty="0" smtClean="0"/>
              <a:t>IP addresses</a:t>
            </a:r>
          </a:p>
          <a:p>
            <a:r>
              <a:rPr lang="en-US" sz="2800" dirty="0" smtClean="0"/>
              <a:t>Dates and times</a:t>
            </a:r>
          </a:p>
        </p:txBody>
      </p:sp>
    </p:spTree>
    <p:extLst>
      <p:ext uri="{BB962C8B-B14F-4D97-AF65-F5344CB8AC3E}">
        <p14:creationId xmlns:p14="http://schemas.microsoft.com/office/powerpoint/2010/main" val="745917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Email can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Suspect’s computer</a:t>
            </a:r>
          </a:p>
          <a:p>
            <a:r>
              <a:rPr lang="en-US" dirty="0" smtClean="0"/>
              <a:t>Any recipient’s computer</a:t>
            </a:r>
          </a:p>
          <a:p>
            <a:r>
              <a:rPr lang="en-US" dirty="0" smtClean="0"/>
              <a:t>Company SMTP server</a:t>
            </a:r>
          </a:p>
          <a:p>
            <a:r>
              <a:rPr lang="en-US" dirty="0" smtClean="0"/>
              <a:t>Backup media</a:t>
            </a:r>
          </a:p>
          <a:p>
            <a:r>
              <a:rPr lang="en-US" dirty="0" smtClean="0"/>
              <a:t>Smartphone</a:t>
            </a:r>
          </a:p>
          <a:p>
            <a:r>
              <a:rPr lang="en-US" dirty="0" smtClean="0"/>
              <a:t>Service provider</a:t>
            </a:r>
          </a:p>
          <a:p>
            <a:r>
              <a:rPr lang="en-US" dirty="0" smtClean="0"/>
              <a:t>Any server the email passed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89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an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Header</a:t>
            </a:r>
          </a:p>
          <a:p>
            <a:pPr lvl="1"/>
            <a:r>
              <a:rPr lang="en-US" sz="2800" dirty="0" smtClean="0"/>
              <a:t>Shows the servers the email passed through</a:t>
            </a:r>
          </a:p>
          <a:p>
            <a:r>
              <a:rPr lang="en-US" sz="3200" dirty="0" smtClean="0"/>
              <a:t>Body</a:t>
            </a:r>
          </a:p>
          <a:p>
            <a:pPr lvl="1"/>
            <a:r>
              <a:rPr lang="en-US" sz="2800" dirty="0" smtClean="0"/>
              <a:t>Readable message</a:t>
            </a:r>
          </a:p>
          <a:p>
            <a:pPr lvl="1"/>
            <a:r>
              <a:rPr lang="en-US" sz="2800" dirty="0" smtClean="0"/>
              <a:t>Attachments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0270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Gmail: “Show Original”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4 at 3.1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9644"/>
            <a:ext cx="7992044" cy="388237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50542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4 at 3.1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829437" cy="49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Email--Covering the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Spoofing</a:t>
            </a:r>
          </a:p>
          <a:p>
            <a:pPr lvl="1"/>
            <a:r>
              <a:rPr lang="en-US" dirty="0" smtClean="0"/>
              <a:t>Falsifying the origin of an email</a:t>
            </a:r>
          </a:p>
          <a:p>
            <a:r>
              <a:rPr lang="en-US" dirty="0" smtClean="0"/>
              <a:t>Anonymous Remailer</a:t>
            </a:r>
          </a:p>
          <a:p>
            <a:pPr lvl="1"/>
            <a:r>
              <a:rPr lang="en-US" dirty="0" smtClean="0"/>
              <a:t>Strips the headers</a:t>
            </a:r>
          </a:p>
          <a:p>
            <a:pPr lvl="1"/>
            <a:r>
              <a:rPr lang="en-US" dirty="0" smtClean="0"/>
              <a:t>Forwards email without them</a:t>
            </a:r>
          </a:p>
          <a:p>
            <a:pPr lvl="1"/>
            <a:r>
              <a:rPr lang="en-US" dirty="0" smtClean="0"/>
              <a:t>Typically doesn’t keep logs</a:t>
            </a:r>
          </a:p>
          <a:p>
            <a:pPr lvl="1"/>
            <a:r>
              <a:rPr lang="en-US" dirty="0" smtClean="0"/>
              <a:t>Protects the privacy of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4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Email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account on a free Web service like Yahoo!</a:t>
            </a:r>
          </a:p>
          <a:p>
            <a:r>
              <a:rPr lang="en-US" dirty="0" smtClean="0"/>
              <a:t>Share the username and password with recipients</a:t>
            </a:r>
          </a:p>
          <a:p>
            <a:r>
              <a:rPr lang="en-US" dirty="0" smtClean="0"/>
              <a:t>Write an email and don’t send it</a:t>
            </a:r>
          </a:p>
          <a:p>
            <a:r>
              <a:rPr lang="en-US" dirty="0" smtClean="0"/>
              <a:t>Save it in the “Drafts” folder</a:t>
            </a:r>
          </a:p>
          <a:p>
            <a:r>
              <a:rPr lang="en-US" dirty="0" smtClean="0"/>
              <a:t>Recipient can log in and see it</a:t>
            </a:r>
          </a:p>
          <a:p>
            <a:r>
              <a:rPr lang="en-US" dirty="0" smtClean="0"/>
              <a:t>Used by terrorists</a:t>
            </a:r>
          </a:p>
          <a:p>
            <a:r>
              <a:rPr lang="en-US" dirty="0" smtClean="0"/>
              <a:t>Can be “One-Time Account”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223094"/>
            <a:ext cx="8505371" cy="1166954"/>
          </a:xfrm>
        </p:spPr>
        <p:txBody>
          <a:bodyPr/>
          <a:lstStyle/>
          <a:p>
            <a:pPr algn="l"/>
            <a:r>
              <a:rPr lang="en-US" sz="3600" dirty="0" err="1" smtClean="0"/>
              <a:t>Mailinator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27" y="1600200"/>
            <a:ext cx="2046516" cy="4525963"/>
          </a:xfrm>
        </p:spPr>
        <p:txBody>
          <a:bodyPr/>
          <a:lstStyle/>
          <a:p>
            <a:r>
              <a:rPr lang="en-US" dirty="0" smtClean="0"/>
              <a:t>Cannot send, only receive</a:t>
            </a:r>
          </a:p>
          <a:p>
            <a:r>
              <a:rPr lang="en-US" dirty="0" smtClean="0"/>
              <a:t>No passwords or privacy</a:t>
            </a:r>
            <a:endParaRPr lang="en-US" dirty="0"/>
          </a:p>
        </p:txBody>
      </p:sp>
      <p:pic>
        <p:nvPicPr>
          <p:cNvPr id="4" name="Picture 3" descr="Screen Shot 2013-04-04 at 3.2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15" y="0"/>
            <a:ext cx="6585185" cy="685800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925355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ID is unique</a:t>
            </a:r>
          </a:p>
          <a:p>
            <a:r>
              <a:rPr lang="en-US" dirty="0" smtClean="0"/>
              <a:t>Proves that the email has passed through that server</a:t>
            </a:r>
          </a:p>
          <a:p>
            <a:r>
              <a:rPr lang="en-US" dirty="0" smtClean="0"/>
              <a:t>Detects falsified emails</a:t>
            </a:r>
            <a:endParaRPr lang="en-US" dirty="0"/>
          </a:p>
        </p:txBody>
      </p:sp>
      <p:pic>
        <p:nvPicPr>
          <p:cNvPr id="4" name="Picture 3" descr="Screen Shot 2013-04-04 at 3.2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304393"/>
            <a:ext cx="8369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51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(Hypertext Transfer Protocol)</a:t>
            </a:r>
          </a:p>
          <a:p>
            <a:pPr lvl="1"/>
            <a:r>
              <a:rPr lang="en-US" dirty="0" smtClean="0"/>
              <a:t>Designed to deliver Web pages</a:t>
            </a:r>
          </a:p>
          <a:p>
            <a:r>
              <a:rPr lang="en-US" dirty="0" smtClean="0"/>
              <a:t>First the domain name must be converted to an IP address with a query to a </a:t>
            </a:r>
            <a:r>
              <a:rPr lang="en-US" b="1" dirty="0" smtClean="0"/>
              <a:t>DNS Server (Domain Name Service)</a:t>
            </a:r>
          </a:p>
          <a:p>
            <a:r>
              <a:rPr lang="en-US" dirty="0" smtClean="0"/>
              <a:t>Then the page is fetched by sending an HTTP GET request to the Web server</a:t>
            </a:r>
          </a:p>
          <a:p>
            <a:r>
              <a:rPr lang="en-US" dirty="0" smtClean="0"/>
              <a:t>Pages are written in HTML (</a:t>
            </a:r>
            <a:r>
              <a:rPr lang="en-US" dirty="0" err="1" smtClean="0"/>
              <a:t>HyperText</a:t>
            </a:r>
            <a:r>
              <a:rPr lang="en-US" dirty="0" smtClean="0"/>
              <a:t> Markup Language)</a:t>
            </a:r>
          </a:p>
          <a:p>
            <a:pPr lvl="1"/>
            <a:r>
              <a:rPr lang="en-US" dirty="0" smtClean="0"/>
              <a:t>May also contain images, video, sounds,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talk </a:t>
            </a:r>
            <a:r>
              <a:rPr lang="en-US" b="1" dirty="0" smtClean="0"/>
              <a:t>constantly</a:t>
            </a:r>
            <a:r>
              <a:rPr lang="en-US" dirty="0" smtClean="0"/>
              <a:t> and share </a:t>
            </a:r>
            <a:r>
              <a:rPr lang="en-US" b="1" dirty="0" smtClean="0"/>
              <a:t>everything</a:t>
            </a:r>
            <a:endParaRPr lang="en-US" dirty="0" smtClean="0"/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FourSquare</a:t>
            </a:r>
            <a:endParaRPr lang="en-US" dirty="0" smtClean="0"/>
          </a:p>
          <a:p>
            <a:pPr lvl="1"/>
            <a:r>
              <a:rPr lang="en-US" dirty="0" smtClean="0"/>
              <a:t>People check-in with their current location</a:t>
            </a:r>
          </a:p>
          <a:p>
            <a:r>
              <a:rPr lang="en-US" dirty="0" smtClean="0"/>
              <a:t>Evidence may be on suspect’s computer, smartphone or provider’s network</a:t>
            </a:r>
          </a:p>
        </p:txBody>
      </p:sp>
    </p:spTree>
    <p:extLst>
      <p:ext uri="{BB962C8B-B14F-4D97-AF65-F5344CB8AC3E}">
        <p14:creationId xmlns:p14="http://schemas.microsoft.com/office/powerpoint/2010/main" val="483176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7286"/>
            <a:ext cx="8229600" cy="628877"/>
          </a:xfrm>
        </p:spPr>
        <p:txBody>
          <a:bodyPr/>
          <a:lstStyle/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8n</a:t>
            </a:r>
            <a:endParaRPr lang="en-US" dirty="0"/>
          </a:p>
        </p:txBody>
      </p:sp>
      <p:pic>
        <p:nvPicPr>
          <p:cNvPr id="4" name="Picture 3" descr="Screen Shot 2013-04-04 at 3.3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6" y="283029"/>
            <a:ext cx="5892800" cy="256540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5" name="Picture 4" descr="Screen Shot 2013-04-04 at 3.32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8542"/>
            <a:ext cx="8288672" cy="1897743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286224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4 at 3.3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71928"/>
            <a:ext cx="8826500" cy="615950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46576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and Dynamic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Static</a:t>
            </a:r>
            <a:r>
              <a:rPr lang="en-US" dirty="0" smtClean="0"/>
              <a:t> pages are the same for every visitor</a:t>
            </a:r>
          </a:p>
          <a:p>
            <a:r>
              <a:rPr lang="en-US" b="1" dirty="0" smtClean="0"/>
              <a:t>Dynamic </a:t>
            </a:r>
            <a:r>
              <a:rPr lang="en-US" dirty="0" smtClean="0"/>
              <a:t>pages are constructed to customize them for each viewer (Web 2.0)</a:t>
            </a:r>
          </a:p>
          <a:p>
            <a:pPr lvl="1"/>
            <a:r>
              <a:rPr lang="en-US" dirty="0" smtClean="0"/>
              <a:t>Ex: Facebook, Gmail</a:t>
            </a:r>
          </a:p>
          <a:p>
            <a:pPr lvl="1"/>
            <a:r>
              <a:rPr lang="en-US" dirty="0" smtClean="0"/>
              <a:t>Fetch items from databases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Content Management System</a:t>
            </a:r>
            <a:r>
              <a:rPr lang="en-US" dirty="0" smtClean="0"/>
              <a:t> builds the page for each viewer</a:t>
            </a:r>
          </a:p>
          <a:p>
            <a:pPr lvl="1"/>
            <a:r>
              <a:rPr lang="en-US" dirty="0" smtClean="0"/>
              <a:t>Viewers are identified by </a:t>
            </a:r>
            <a:r>
              <a:rPr lang="en-US" b="1" dirty="0" smtClean="0"/>
              <a:t>cookies</a:t>
            </a:r>
          </a:p>
          <a:p>
            <a:r>
              <a:rPr lang="en-US" dirty="0" smtClean="0"/>
              <a:t>Some code runs on the server, (like SQL and CGI scripts), and other code runs on the client (like JavaScript)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20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1959" cy="4525963"/>
          </a:xfrm>
        </p:spPr>
        <p:txBody>
          <a:bodyPr/>
          <a:lstStyle/>
          <a:p>
            <a:r>
              <a:rPr lang="en-US" dirty="0" smtClean="0"/>
              <a:t>Identifies the registered owner of a domain name or IP address</a:t>
            </a:r>
            <a:endParaRPr lang="en-US" dirty="0"/>
          </a:p>
        </p:txBody>
      </p:sp>
      <p:pic>
        <p:nvPicPr>
          <p:cNvPr id="4" name="Picture 3" descr="Screen Shot 2013-04-03 at 11.2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69" y="0"/>
            <a:ext cx="410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Who Wrote the </a:t>
            </a:r>
            <a:r>
              <a:rPr lang="en-US" sz="3600" dirty="0" err="1" smtClean="0"/>
              <a:t>FlashBack</a:t>
            </a:r>
            <a:r>
              <a:rPr lang="en-US" sz="3600" dirty="0" smtClean="0"/>
              <a:t> OS X Worm?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90661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mavook</a:t>
            </a:r>
            <a:r>
              <a:rPr lang="en-US" dirty="0" smtClean="0"/>
              <a:t>” took credit on the “</a:t>
            </a:r>
            <a:r>
              <a:rPr lang="en-US" dirty="0" err="1" smtClean="0"/>
              <a:t>BlackSEO</a:t>
            </a:r>
            <a:r>
              <a:rPr lang="en-US" dirty="0" smtClean="0"/>
              <a:t>” forum (in Russian)</a:t>
            </a:r>
          </a:p>
          <a:p>
            <a:r>
              <a:rPr lang="en-US" dirty="0" smtClean="0"/>
              <a:t>His home page was </a:t>
            </a:r>
            <a:r>
              <a:rPr lang="en-US" b="1" dirty="0" err="1" smtClean="0"/>
              <a:t>mavook.com</a:t>
            </a:r>
            <a:r>
              <a:rPr lang="en-US" b="1" dirty="0" smtClean="0"/>
              <a:t> </a:t>
            </a:r>
            <a:r>
              <a:rPr lang="en-US" dirty="0" smtClean="0"/>
              <a:t>in 2005</a:t>
            </a:r>
          </a:p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8a</a:t>
            </a:r>
            <a:endParaRPr lang="en-US" dirty="0"/>
          </a:p>
        </p:txBody>
      </p:sp>
      <p:pic>
        <p:nvPicPr>
          <p:cNvPr id="5" name="Picture 4" descr="Screen Shot 2013-04-03 at 11.2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00" y="1702054"/>
            <a:ext cx="5549000" cy="51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5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94"/>
            <a:ext cx="8229600" cy="926699"/>
          </a:xfrm>
        </p:spPr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3 at 11.3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40" y="1600200"/>
            <a:ext cx="5003613" cy="4832914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41808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1657</TotalTime>
  <Words>979</Words>
  <Application>Microsoft Macintosh PowerPoint</Application>
  <PresentationFormat>On-screen Show (4:3)</PresentationFormat>
  <Paragraphs>180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Executive</vt:lpstr>
      <vt:lpstr>8. Internet and E-Mail</vt:lpstr>
      <vt:lpstr>Topics</vt:lpstr>
      <vt:lpstr>Internet Overview</vt:lpstr>
      <vt:lpstr>Internet Concepts</vt:lpstr>
      <vt:lpstr>HTTP Process</vt:lpstr>
      <vt:lpstr>Static and Dynamic Web Pages</vt:lpstr>
      <vt:lpstr>Whois</vt:lpstr>
      <vt:lpstr>Who Wrote the FlashBack OS X Worm?</vt:lpstr>
      <vt:lpstr>Whois History</vt:lpstr>
      <vt:lpstr>Who is Mavook?</vt:lpstr>
      <vt:lpstr>Peer-to-Peer (P2P)</vt:lpstr>
      <vt:lpstr>Index.dat Files</vt:lpstr>
      <vt:lpstr>PowerPoint Presentation</vt:lpstr>
      <vt:lpstr>Files back to 2012!</vt:lpstr>
      <vt:lpstr>Index.dat Reader Shows All Entries</vt:lpstr>
      <vt:lpstr>Web Browsers</vt:lpstr>
      <vt:lpstr>Cookies</vt:lpstr>
      <vt:lpstr>PowerPoint Presentation</vt:lpstr>
      <vt:lpstr>Cookies</vt:lpstr>
      <vt:lpstr>PowerPoint Presentation</vt:lpstr>
      <vt:lpstr>Temporary Internet Files</vt:lpstr>
      <vt:lpstr>PowerPoint Presentation</vt:lpstr>
      <vt:lpstr>Error in Textbook</vt:lpstr>
      <vt:lpstr>Internet History</vt:lpstr>
      <vt:lpstr>Internet History</vt:lpstr>
      <vt:lpstr>TypedURLs</vt:lpstr>
      <vt:lpstr>Chat Clients</vt:lpstr>
      <vt:lpstr>Popular Chat Clients</vt:lpstr>
      <vt:lpstr>PowerPoint Presentation</vt:lpstr>
      <vt:lpstr>Data from Chat Clients</vt:lpstr>
      <vt:lpstr>IRC (Internet Relay Chat)</vt:lpstr>
      <vt:lpstr>ICQ</vt:lpstr>
      <vt:lpstr>Email</vt:lpstr>
      <vt:lpstr>Value of Email</vt:lpstr>
      <vt:lpstr>PowerPoint Presentation</vt:lpstr>
      <vt:lpstr>PowerPoint Presentation</vt:lpstr>
      <vt:lpstr>PowerPoint Presentation</vt:lpstr>
      <vt:lpstr>How Email is Accessed</vt:lpstr>
      <vt:lpstr>Email Protocols</vt:lpstr>
      <vt:lpstr>Email as Evidence</vt:lpstr>
      <vt:lpstr>Where Email can be Found</vt:lpstr>
      <vt:lpstr>Components of an Email</vt:lpstr>
      <vt:lpstr>Gmail: “Show Original”</vt:lpstr>
      <vt:lpstr>Header</vt:lpstr>
      <vt:lpstr>Email--Covering the Trail</vt:lpstr>
      <vt:lpstr>Shared Email Accounts</vt:lpstr>
      <vt:lpstr>Mailinator</vt:lpstr>
      <vt:lpstr>Tracing Email</vt:lpstr>
      <vt:lpstr>Social Networking</vt:lpstr>
      <vt:lpstr>Over-Sharing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Sam Bowne</dc:creator>
  <cp:lastModifiedBy>Sam Bowne</cp:lastModifiedBy>
  <cp:revision>183</cp:revision>
  <dcterms:created xsi:type="dcterms:W3CDTF">2013-01-11T00:10:04Z</dcterms:created>
  <dcterms:modified xsi:type="dcterms:W3CDTF">2013-04-04T23:39:03Z</dcterms:modified>
</cp:coreProperties>
</file>