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10" r:id="rId3"/>
    <p:sldId id="417" r:id="rId4"/>
    <p:sldId id="418" r:id="rId5"/>
    <p:sldId id="419" r:id="rId6"/>
    <p:sldId id="420" r:id="rId7"/>
    <p:sldId id="422" r:id="rId8"/>
    <p:sldId id="421" r:id="rId9"/>
    <p:sldId id="415" r:id="rId10"/>
    <p:sldId id="423" r:id="rId11"/>
    <p:sldId id="414" r:id="rId12"/>
    <p:sldId id="424" r:id="rId13"/>
    <p:sldId id="425" r:id="rId14"/>
    <p:sldId id="426" r:id="rId15"/>
    <p:sldId id="427" r:id="rId16"/>
    <p:sldId id="428" r:id="rId17"/>
    <p:sldId id="429" r:id="rId18"/>
    <p:sldId id="413" r:id="rId19"/>
    <p:sldId id="430" r:id="rId20"/>
    <p:sldId id="431" r:id="rId21"/>
    <p:sldId id="412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17" autoAdjust="0"/>
  </p:normalViewPr>
  <p:slideViewPr>
    <p:cSldViewPr snapToGrid="0" snapToObjects="1">
      <p:cViewPr varScale="1">
        <p:scale>
          <a:sx n="59" d="100"/>
          <a:sy n="59" d="100"/>
        </p:scale>
        <p:origin x="-5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24AE-0CFD-F24B-9D88-09FA47159BEE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6225-0AF1-8A46-9D2B-3A9B9A89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4/17/13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3094"/>
            <a:ext cx="8229600" cy="1166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800" dirty="0" smtClean="0">
                <a:latin typeface="Arial"/>
                <a:cs typeface="Arial"/>
              </a:rPr>
              <a:t>9. Network Forensics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Firewalls, IDS, and Sniffers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Filters inbound and, optionally, outbound traffic</a:t>
            </a:r>
          </a:p>
          <a:p>
            <a:r>
              <a:rPr lang="en-US" dirty="0" smtClean="0"/>
              <a:t>Simple firewalls filter based on packet headers</a:t>
            </a:r>
          </a:p>
          <a:p>
            <a:pPr lvl="1"/>
            <a:r>
              <a:rPr lang="en-US" dirty="0" smtClean="0"/>
              <a:t>IP address, port </a:t>
            </a:r>
            <a:r>
              <a:rPr lang="en-US" dirty="0" err="1" smtClean="0"/>
              <a:t>nnumber</a:t>
            </a:r>
            <a:endParaRPr lang="en-US" dirty="0" smtClean="0"/>
          </a:p>
          <a:p>
            <a:r>
              <a:rPr lang="en-US" dirty="0" smtClean="0"/>
              <a:t>Layer 7 firewall</a:t>
            </a:r>
          </a:p>
          <a:p>
            <a:pPr lvl="1"/>
            <a:r>
              <a:rPr lang="en-US" dirty="0" smtClean="0"/>
              <a:t>Looks inside packet to discriminate more</a:t>
            </a:r>
          </a:p>
          <a:p>
            <a:pPr lvl="1"/>
            <a:r>
              <a:rPr lang="en-US" dirty="0" smtClean="0"/>
              <a:t>Can detect Facebook, </a:t>
            </a:r>
            <a:r>
              <a:rPr lang="en-US" dirty="0" err="1" smtClean="0"/>
              <a:t>TeamViewer</a:t>
            </a:r>
            <a:r>
              <a:rPr lang="en-US" dirty="0" smtClean="0"/>
              <a:t>, </a:t>
            </a:r>
            <a:r>
              <a:rPr lang="en-US" dirty="0" err="1" smtClean="0"/>
              <a:t>BitTorrent</a:t>
            </a:r>
            <a:endParaRPr lang="en-US" dirty="0" smtClean="0"/>
          </a:p>
          <a:p>
            <a:r>
              <a:rPr lang="en-US" dirty="0" smtClean="0"/>
              <a:t>Intrusion Detection System</a:t>
            </a:r>
          </a:p>
          <a:p>
            <a:pPr lvl="1"/>
            <a:r>
              <a:rPr lang="en-US" dirty="0" smtClean="0"/>
              <a:t>Blocks malicious traffic based on a set of definitions</a:t>
            </a:r>
          </a:p>
          <a:p>
            <a:pPr lvl="1"/>
            <a:r>
              <a:rPr lang="en-US" dirty="0" smtClean="0"/>
              <a:t>Ex: Snort</a:t>
            </a:r>
          </a:p>
          <a:p>
            <a:r>
              <a:rPr lang="en-US" dirty="0" smtClean="0"/>
              <a:t>Sniffer</a:t>
            </a:r>
          </a:p>
          <a:p>
            <a:pPr lvl="1"/>
            <a:r>
              <a:rPr lang="en-US" dirty="0" smtClean="0"/>
              <a:t>Captures packets for analysis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Wireshark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82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sz="3600" dirty="0" smtClean="0"/>
              <a:t>Network Attacks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DDoS</a:t>
            </a:r>
            <a:r>
              <a:rPr lang="en-US" dirty="0" smtClean="0"/>
              <a:t> (Distributed Denial of Service)</a:t>
            </a:r>
          </a:p>
          <a:p>
            <a:pPr lvl="1"/>
            <a:r>
              <a:rPr lang="en-US" dirty="0" smtClean="0"/>
              <a:t>Many bots attack a server</a:t>
            </a:r>
          </a:p>
          <a:p>
            <a:r>
              <a:rPr lang="en-US" dirty="0" smtClean="0"/>
              <a:t>IP Spoofing</a:t>
            </a:r>
          </a:p>
          <a:p>
            <a:pPr lvl="1"/>
            <a:r>
              <a:rPr lang="en-US" dirty="0" smtClean="0"/>
              <a:t>False Source IP in packets</a:t>
            </a:r>
          </a:p>
          <a:p>
            <a:pPr lvl="1"/>
            <a:r>
              <a:rPr lang="en-US" dirty="0" smtClean="0"/>
              <a:t>Can make attacks appear to come from trusted sources</a:t>
            </a:r>
          </a:p>
          <a:p>
            <a:r>
              <a:rPr lang="en-US" dirty="0" smtClean="0"/>
              <a:t>Man-in-the-Middle</a:t>
            </a:r>
          </a:p>
          <a:p>
            <a:pPr lvl="1"/>
            <a:r>
              <a:rPr lang="en-US" dirty="0" smtClean="0"/>
              <a:t>Intercept traffic</a:t>
            </a:r>
          </a:p>
          <a:p>
            <a:pPr lvl="1"/>
            <a:r>
              <a:rPr lang="en-US" dirty="0" smtClean="0"/>
              <a:t>Attacker can examine or alter data</a:t>
            </a:r>
          </a:p>
          <a:p>
            <a:pPr lvl="1"/>
            <a:r>
              <a:rPr lang="en-US" dirty="0" smtClean="0"/>
              <a:t>Can impersonate user</a:t>
            </a:r>
          </a:p>
          <a:p>
            <a:pPr lvl="1"/>
            <a:r>
              <a:rPr lang="en-US" dirty="0" smtClean="0"/>
              <a:t>Defense is 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5" y="223094"/>
            <a:ext cx="8502435" cy="1166954"/>
          </a:xfrm>
        </p:spPr>
        <p:txBody>
          <a:bodyPr/>
          <a:lstStyle/>
          <a:p>
            <a:pPr algn="l"/>
            <a:r>
              <a:rPr lang="en-US" dirty="0" smtClean="0"/>
              <a:t>Social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0774" cy="4525963"/>
          </a:xfrm>
        </p:spPr>
        <p:txBody>
          <a:bodyPr/>
          <a:lstStyle/>
          <a:p>
            <a:r>
              <a:rPr lang="en-US" dirty="0" smtClean="0"/>
              <a:t>Tricking people into security violations</a:t>
            </a:r>
          </a:p>
          <a:p>
            <a:endParaRPr lang="en-US" dirty="0"/>
          </a:p>
        </p:txBody>
      </p:sp>
      <p:pic>
        <p:nvPicPr>
          <p:cNvPr id="4" name="Picture 3" descr="Screen Shot 2013-04-17 at 7.4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23094"/>
            <a:ext cx="40132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Hacking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0082"/>
            <a:ext cx="8229600" cy="28476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Backdoor</a:t>
            </a:r>
          </a:p>
          <a:p>
            <a:pPr lvl="1"/>
            <a:r>
              <a:rPr lang="en-US" dirty="0" smtClean="0"/>
              <a:t>From a malware infection allowing remote control</a:t>
            </a:r>
          </a:p>
          <a:p>
            <a:r>
              <a:rPr lang="en-US" dirty="0" err="1" smtClean="0"/>
              <a:t>Footprinting</a:t>
            </a:r>
            <a:endParaRPr lang="en-US" dirty="0" smtClean="0"/>
          </a:p>
          <a:p>
            <a:pPr lvl="1"/>
            <a:r>
              <a:rPr lang="en-US" dirty="0" smtClean="0"/>
              <a:t>Gathering public information about a target</a:t>
            </a:r>
          </a:p>
          <a:p>
            <a:r>
              <a:rPr lang="en-US" dirty="0" smtClean="0"/>
              <a:t>Fingerprinting</a:t>
            </a:r>
          </a:p>
          <a:p>
            <a:pPr lvl="1"/>
            <a:r>
              <a:rPr lang="en-US" dirty="0" smtClean="0"/>
              <a:t>Scanning a target for open ports and other information</a:t>
            </a:r>
            <a:endParaRPr lang="en-US" dirty="0"/>
          </a:p>
          <a:p>
            <a:r>
              <a:rPr lang="en-US" dirty="0" smtClean="0"/>
              <a:t>Based on a 2011 Verizon study</a:t>
            </a:r>
            <a:endParaRPr lang="en-US" dirty="0"/>
          </a:p>
        </p:txBody>
      </p:sp>
      <p:pic>
        <p:nvPicPr>
          <p:cNvPr id="4" name="Picture 3" descr="Screen Shot 2013-04-17 at 7.4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735969"/>
            <a:ext cx="6274012" cy="17519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2712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Insider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threat</a:t>
            </a:r>
          </a:p>
          <a:p>
            <a:r>
              <a:rPr lang="en-US" dirty="0" smtClean="0"/>
              <a:t>Does more harm than external attacks</a:t>
            </a:r>
          </a:p>
          <a:p>
            <a:r>
              <a:rPr lang="en-US" dirty="0" smtClean="0"/>
              <a:t>Difficult to detect or prevent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0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4" name="Picture 1" descr="Insert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12524" r="32722" b="-221"/>
          <a:stretch>
            <a:fillRect/>
          </a:stretch>
        </p:blipFill>
        <p:spPr bwMode="auto">
          <a:xfrm>
            <a:off x="1752600" y="762000"/>
            <a:ext cx="5103813" cy="49847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83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5925"/>
            <a:ext cx="8229600" cy="2090238"/>
          </a:xfrm>
        </p:spPr>
        <p:txBody>
          <a:bodyPr/>
          <a:lstStyle/>
          <a:p>
            <a:r>
              <a:rPr lang="en-US" dirty="0" smtClean="0"/>
              <a:t>Link </a:t>
            </a:r>
            <a:r>
              <a:rPr lang="en-US" dirty="0" err="1" smtClean="0"/>
              <a:t>Ch</a:t>
            </a:r>
            <a:r>
              <a:rPr lang="en-US" dirty="0" smtClean="0"/>
              <a:t> 9a</a:t>
            </a:r>
            <a:endParaRPr lang="en-US" dirty="0"/>
          </a:p>
        </p:txBody>
      </p:sp>
      <p:pic>
        <p:nvPicPr>
          <p:cNvPr id="4" name="Picture 3" descr="Screen Shot 2013-04-17 at 7.5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9" y="292100"/>
            <a:ext cx="7556500" cy="26162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Jerome-kerviel-articleIn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95" y="3194417"/>
            <a:ext cx="2650249" cy="36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Incident Response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5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Planning for security incidents</a:t>
            </a:r>
          </a:p>
          <a:p>
            <a:pPr lvl="1"/>
            <a:r>
              <a:rPr lang="en-US" dirty="0" smtClean="0"/>
              <a:t>Proactive defenses, such as</a:t>
            </a:r>
          </a:p>
          <a:p>
            <a:pPr lvl="2"/>
            <a:r>
              <a:rPr lang="en-US" dirty="0" smtClean="0"/>
              <a:t>Hardening systems</a:t>
            </a:r>
          </a:p>
          <a:p>
            <a:pPr lvl="2"/>
            <a:r>
              <a:rPr lang="en-US" dirty="0" smtClean="0"/>
              <a:t>Patching</a:t>
            </a:r>
          </a:p>
          <a:p>
            <a:pPr lvl="2"/>
            <a:r>
              <a:rPr lang="en-US" dirty="0" smtClean="0"/>
              <a:t>Perimeter defense</a:t>
            </a:r>
          </a:p>
          <a:p>
            <a:pPr lvl="2"/>
            <a:r>
              <a:rPr lang="en-US" dirty="0" smtClean="0"/>
              <a:t>User awareness training</a:t>
            </a:r>
          </a:p>
          <a:p>
            <a:pPr lvl="2"/>
            <a:r>
              <a:rPr lang="en-US" dirty="0" smtClean="0"/>
              <a:t>Policies, procedures, and guidelines</a:t>
            </a:r>
          </a:p>
          <a:p>
            <a:r>
              <a:rPr lang="en-US" dirty="0" smtClean="0"/>
              <a:t>Detection and Analysis</a:t>
            </a:r>
          </a:p>
          <a:p>
            <a:pPr lvl="1"/>
            <a:r>
              <a:rPr lang="en-US" dirty="0" smtClean="0"/>
              <a:t>IDS produce false positives</a:t>
            </a:r>
          </a:p>
          <a:p>
            <a:pPr lvl="1"/>
            <a:r>
              <a:rPr lang="en-US" dirty="0" smtClean="0"/>
              <a:t>Network traffic is erratic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1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400" dirty="0" smtClean="0"/>
              <a:t>Topics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Networking Fundamentals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Types of Networks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Network Security Tools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Network Attacks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Incident Response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Network Evidence &amp; Investigation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</a:p>
          <a:p>
            <a:r>
              <a:rPr lang="en-US" dirty="0" smtClean="0"/>
              <a:t>Eradication</a:t>
            </a:r>
          </a:p>
          <a:p>
            <a:r>
              <a:rPr lang="en-US" dirty="0" smtClean="0"/>
              <a:t>Recovery</a:t>
            </a:r>
          </a:p>
          <a:p>
            <a:r>
              <a:rPr lang="en-US" dirty="0" err="1" smtClean="0"/>
              <a:t>Postincident</a:t>
            </a:r>
            <a:r>
              <a:rPr lang="en-US" dirty="0" smtClean="0"/>
              <a:t> Review</a:t>
            </a:r>
          </a:p>
          <a:p>
            <a:pPr lvl="1"/>
            <a:r>
              <a:rPr lang="en-US" dirty="0" smtClean="0"/>
              <a:t>Root-cause analysis</a:t>
            </a:r>
          </a:p>
          <a:p>
            <a:pPr lvl="1"/>
            <a:r>
              <a:rPr lang="en-US" dirty="0" smtClean="0"/>
              <a:t>Plan how to prevent future incidence</a:t>
            </a:r>
          </a:p>
          <a:p>
            <a:pPr lvl="1"/>
            <a:r>
              <a:rPr lang="en-US" dirty="0" smtClean="0"/>
              <a:t>Revise policies and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9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sz="3600" dirty="0" smtClean="0"/>
              <a:t>Network Evidence &amp; Investigation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devices along the route may contain log files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Evidence may be volatile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log</a:t>
            </a:r>
          </a:p>
          <a:p>
            <a:pPr lvl="1"/>
            <a:r>
              <a:rPr lang="en-US" dirty="0" smtClean="0"/>
              <a:t>Account and IP address of users</a:t>
            </a:r>
          </a:p>
          <a:p>
            <a:r>
              <a:rPr lang="en-US" dirty="0" smtClean="0"/>
              <a:t>Application log</a:t>
            </a:r>
          </a:p>
          <a:p>
            <a:pPr lvl="1"/>
            <a:r>
              <a:rPr lang="en-US" dirty="0" smtClean="0"/>
              <a:t>Timestamps shown when application was used and by whom</a:t>
            </a:r>
          </a:p>
          <a:p>
            <a:r>
              <a:rPr lang="en-US" dirty="0" smtClean="0"/>
              <a:t>Operating system log</a:t>
            </a:r>
          </a:p>
          <a:p>
            <a:pPr lvl="1"/>
            <a:r>
              <a:rPr lang="en-US" dirty="0" smtClean="0"/>
              <a:t>Track reboots, file access, clients served, and much more</a:t>
            </a:r>
          </a:p>
          <a:p>
            <a:r>
              <a:rPr lang="en-US" dirty="0" smtClean="0"/>
              <a:t>Device logs</a:t>
            </a:r>
          </a:p>
          <a:p>
            <a:pPr lvl="1"/>
            <a:r>
              <a:rPr lang="en-US" dirty="0" smtClean="0"/>
              <a:t>On routers and firewalls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9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uter-remotevpn-sdm-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18" y="0"/>
            <a:ext cx="467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8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Investigative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 smtClean="0"/>
          </a:p>
          <a:p>
            <a:pPr lvl="1"/>
            <a:r>
              <a:rPr lang="en-US" dirty="0" smtClean="0"/>
              <a:t>Sniffer</a:t>
            </a:r>
          </a:p>
          <a:p>
            <a:r>
              <a:rPr lang="en-US" dirty="0" err="1" smtClean="0"/>
              <a:t>NetIntercept</a:t>
            </a:r>
            <a:endParaRPr lang="en-US" dirty="0" smtClean="0"/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applicance</a:t>
            </a:r>
            <a:r>
              <a:rPr lang="en-US" dirty="0" smtClean="0"/>
              <a:t> to record network traffic</a:t>
            </a:r>
          </a:p>
          <a:p>
            <a:r>
              <a:rPr lang="en-US" dirty="0" err="1" smtClean="0"/>
              <a:t>NetWitness</a:t>
            </a:r>
            <a:r>
              <a:rPr lang="en-US" dirty="0" smtClean="0"/>
              <a:t> Investigator</a:t>
            </a:r>
          </a:p>
          <a:p>
            <a:pPr lvl="1"/>
            <a:r>
              <a:rPr lang="en-US" dirty="0" smtClean="0"/>
              <a:t>Can gather and analyze network traffic</a:t>
            </a:r>
          </a:p>
          <a:p>
            <a:r>
              <a:rPr lang="en-US" dirty="0" smtClean="0"/>
              <a:t>Snort</a:t>
            </a:r>
          </a:p>
          <a:p>
            <a:pPr lvl="1"/>
            <a:r>
              <a:rPr lang="en-US" dirty="0" smtClean="0"/>
              <a:t>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6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NetIntercept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7837"/>
            <a:ext cx="8229600" cy="1168326"/>
          </a:xfrm>
        </p:spPr>
        <p:txBody>
          <a:bodyPr/>
          <a:lstStyle/>
          <a:p>
            <a:r>
              <a:rPr lang="en-US" dirty="0" smtClean="0"/>
              <a:t>Links </a:t>
            </a:r>
            <a:r>
              <a:rPr lang="en-US" dirty="0" err="1" smtClean="0"/>
              <a:t>Ch</a:t>
            </a:r>
            <a:r>
              <a:rPr lang="en-US" dirty="0" smtClean="0"/>
              <a:t> 9b, 9c</a:t>
            </a:r>
            <a:endParaRPr lang="en-US" dirty="0"/>
          </a:p>
        </p:txBody>
      </p:sp>
      <p:pic>
        <p:nvPicPr>
          <p:cNvPr id="4" name="Picture 3" descr="Screen Shot 2013-04-17 at 8.1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8" y="1828440"/>
            <a:ext cx="6210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4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Investigation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addresses can be spoofed</a:t>
            </a:r>
          </a:p>
          <a:p>
            <a:pPr lvl="1"/>
            <a:r>
              <a:rPr lang="en-US" dirty="0" smtClean="0"/>
              <a:t>Bounced through proxies</a:t>
            </a:r>
          </a:p>
          <a:p>
            <a:pPr lvl="1"/>
            <a:r>
              <a:rPr lang="en-US" dirty="0" smtClean="0"/>
              <a:t>Or through compromised systems</a:t>
            </a:r>
          </a:p>
          <a:p>
            <a:pPr lvl="1"/>
            <a:r>
              <a:rPr lang="en-US" dirty="0" smtClean="0"/>
              <a:t>Or through the Tor anonymity network</a:t>
            </a:r>
          </a:p>
          <a:p>
            <a:r>
              <a:rPr lang="en-US" dirty="0" smtClean="0"/>
              <a:t>Logs are often incomplete or absent</a:t>
            </a:r>
          </a:p>
          <a:p>
            <a:pPr lvl="1"/>
            <a:r>
              <a:rPr lang="en-US" dirty="0" smtClean="0"/>
              <a:t>Logs are erased after some time</a:t>
            </a:r>
          </a:p>
          <a:p>
            <a:pPr lvl="1"/>
            <a:r>
              <a:rPr lang="en-US" dirty="0" smtClean="0"/>
              <a:t>Attackers can erase logs</a:t>
            </a:r>
          </a:p>
          <a:p>
            <a:r>
              <a:rPr lang="en-US" dirty="0" smtClean="0"/>
              <a:t>Jurisdiction</a:t>
            </a:r>
          </a:p>
          <a:p>
            <a:pPr lvl="1"/>
            <a:r>
              <a:rPr lang="en-US" dirty="0" smtClean="0"/>
              <a:t>Attacks can cross state or national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52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3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Extra Credit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17 at 8.1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82" y="1851040"/>
            <a:ext cx="4507926" cy="50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1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sz="3600" smtClean="0">
                <a:solidFill>
                  <a:schemeClr val="tx1"/>
                </a:solidFill>
              </a:rPr>
              <a:t>Networking Fundamentals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6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binary on the </a:t>
            </a:r>
            <a:r>
              <a:rPr lang="en-US" dirty="0" err="1" smtClean="0"/>
              <a:t>Ch</a:t>
            </a:r>
            <a:r>
              <a:rPr lang="en-US" dirty="0" smtClean="0"/>
              <a:t> 9 quiz</a:t>
            </a:r>
          </a:p>
          <a:p>
            <a:endParaRPr lang="en-US" dirty="0"/>
          </a:p>
          <a:p>
            <a:r>
              <a:rPr lang="en-US" dirty="0" smtClean="0"/>
              <a:t>NOTE: Quiz </a:t>
            </a:r>
            <a:r>
              <a:rPr lang="en-US" dirty="0" err="1" smtClean="0"/>
              <a:t>Ch</a:t>
            </a:r>
            <a:r>
              <a:rPr lang="en-US" dirty="0" smtClean="0"/>
              <a:t> 9 next week (April 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3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94"/>
            <a:ext cx="8229600" cy="985635"/>
          </a:xfrm>
        </p:spPr>
        <p:txBody>
          <a:bodyPr/>
          <a:lstStyle/>
          <a:p>
            <a:r>
              <a:rPr lang="en-US" dirty="0" smtClean="0"/>
              <a:t>Network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(Transmission Control Protocol / Internet Protocol)</a:t>
            </a:r>
          </a:p>
          <a:p>
            <a:pPr lvl="1"/>
            <a:r>
              <a:rPr lang="en-US" dirty="0" smtClean="0"/>
              <a:t>The common language for the Internet</a:t>
            </a:r>
          </a:p>
          <a:p>
            <a:r>
              <a:rPr lang="en-US" dirty="0" smtClean="0"/>
              <a:t>Client/Server Network</a:t>
            </a:r>
          </a:p>
          <a:p>
            <a:pPr lvl="1"/>
            <a:r>
              <a:rPr lang="en-US" dirty="0" smtClean="0"/>
              <a:t>Each computer has one of the roles: client or server</a:t>
            </a:r>
          </a:p>
          <a:p>
            <a:pPr lvl="1"/>
            <a:r>
              <a:rPr lang="en-US" dirty="0" smtClean="0"/>
              <a:t>Modern computers mix the roles</a:t>
            </a:r>
          </a:p>
          <a:p>
            <a:r>
              <a:rPr lang="en-US" dirty="0" smtClean="0"/>
              <a:t>Peer-to-peer Network</a:t>
            </a:r>
          </a:p>
          <a:p>
            <a:pPr lvl="1"/>
            <a:r>
              <a:rPr lang="en-US" dirty="0" smtClean="0"/>
              <a:t>Every member has same role, as both client and server</a:t>
            </a:r>
          </a:p>
          <a:p>
            <a:pPr lvl="1"/>
            <a:r>
              <a:rPr lang="en-US" dirty="0" smtClean="0"/>
              <a:t>Commonly used with </a:t>
            </a:r>
            <a:r>
              <a:rPr lang="en-US" dirty="0" err="1" smtClean="0"/>
              <a:t>bittorrent</a:t>
            </a:r>
            <a:r>
              <a:rPr lang="en-US" dirty="0" smtClean="0"/>
              <a:t> to share files illegally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2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 (Local Area Network)</a:t>
            </a:r>
          </a:p>
          <a:p>
            <a:pPr lvl="1"/>
            <a:r>
              <a:rPr lang="en-US" dirty="0" smtClean="0"/>
              <a:t>Within a single building or a few nearby buildings</a:t>
            </a:r>
          </a:p>
          <a:p>
            <a:r>
              <a:rPr lang="en-US" dirty="0" smtClean="0"/>
              <a:t>WAN (Wide Area Network)</a:t>
            </a:r>
          </a:p>
          <a:p>
            <a:pPr lvl="1"/>
            <a:r>
              <a:rPr lang="en-US" dirty="0" smtClean="0"/>
              <a:t>Larger area</a:t>
            </a:r>
          </a:p>
          <a:p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Largest WAN, the whole world</a:t>
            </a:r>
          </a:p>
          <a:p>
            <a:r>
              <a:rPr lang="en-US" dirty="0" smtClean="0"/>
              <a:t>MAN (Metropolitan Area Network)</a:t>
            </a:r>
          </a:p>
          <a:p>
            <a:r>
              <a:rPr lang="en-US" dirty="0" smtClean="0"/>
              <a:t>PAN (Personal Area Network)</a:t>
            </a:r>
          </a:p>
          <a:p>
            <a:pPr lvl="1"/>
            <a:r>
              <a:rPr lang="en-US" dirty="0" smtClean="0"/>
              <a:t>Bluetooth: max. range 10 meters</a:t>
            </a:r>
          </a:p>
          <a:p>
            <a:r>
              <a:rPr lang="en-US" dirty="0" smtClean="0"/>
              <a:t>CAN (Campus Area Network)</a:t>
            </a:r>
          </a:p>
        </p:txBody>
      </p:sp>
    </p:spTree>
    <p:extLst>
      <p:ext uri="{BB962C8B-B14F-4D97-AF65-F5344CB8AC3E}">
        <p14:creationId xmlns:p14="http://schemas.microsoft.com/office/powerpoint/2010/main" val="274052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IPv4: 32 bits, in four octets</a:t>
            </a:r>
          </a:p>
          <a:p>
            <a:pPr lvl="1"/>
            <a:r>
              <a:rPr lang="en-US" dirty="0" smtClean="0"/>
              <a:t>Each octet written as a decimal number 0-255</a:t>
            </a:r>
          </a:p>
          <a:p>
            <a:pPr lvl="1"/>
            <a:r>
              <a:rPr lang="en-US" dirty="0" smtClean="0"/>
              <a:t>Ex: 192.168.1.101</a:t>
            </a:r>
          </a:p>
          <a:p>
            <a:pPr lvl="1"/>
            <a:r>
              <a:rPr lang="en-US" dirty="0" smtClean="0"/>
              <a:t>Only four billion total addresses</a:t>
            </a:r>
          </a:p>
          <a:p>
            <a:pPr lvl="1"/>
            <a:r>
              <a:rPr lang="en-US" dirty="0" smtClean="0"/>
              <a:t>They are running out</a:t>
            </a:r>
          </a:p>
          <a:p>
            <a:r>
              <a:rPr lang="en-US" dirty="0" smtClean="0"/>
              <a:t>IPv6: 128 bit in eight 16-bit fields</a:t>
            </a:r>
          </a:p>
          <a:p>
            <a:pPr lvl="1"/>
            <a:r>
              <a:rPr lang="en-US" dirty="0" smtClean="0"/>
              <a:t>Each field a 4-character hexadecimal </a:t>
            </a:r>
            <a:r>
              <a:rPr lang="en-US" dirty="0" err="1" smtClean="0"/>
              <a:t>valoe</a:t>
            </a:r>
            <a:endParaRPr lang="en-US" dirty="0" smtClean="0"/>
          </a:p>
          <a:p>
            <a:pPr lvl="1"/>
            <a:r>
              <a:rPr lang="en-US" dirty="0" smtClean="0"/>
              <a:t>Range 0000 – FFFF</a:t>
            </a:r>
          </a:p>
          <a:p>
            <a:pPr lvl="1"/>
            <a:r>
              <a:rPr lang="en-US" dirty="0" smtClean="0"/>
              <a:t>Ex: 2001:0db8:0000:0000:1111:2222:3333:4444</a:t>
            </a:r>
          </a:p>
          <a:p>
            <a:pPr lvl="1"/>
            <a:r>
              <a:rPr lang="en-US" dirty="0" smtClean="0"/>
              <a:t>Many addresses: 300 billion billion billon billion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9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o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7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4-17 at 7.3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6" y="1926033"/>
            <a:ext cx="7853444" cy="32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Network Security Tools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9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1434</TotalTime>
  <Words>628</Words>
  <Application>Microsoft Macintosh PowerPoint</Application>
  <PresentationFormat>On-screen Show (4:3)</PresentationFormat>
  <Paragraphs>144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9. Network Forensics</vt:lpstr>
      <vt:lpstr>Topics</vt:lpstr>
      <vt:lpstr>Networking Fundamentals</vt:lpstr>
      <vt:lpstr>Network Concepts</vt:lpstr>
      <vt:lpstr>Network Types</vt:lpstr>
      <vt:lpstr>IP Addresses</vt:lpstr>
      <vt:lpstr>PowerPoint Presentation</vt:lpstr>
      <vt:lpstr>PowerPoint Presentation</vt:lpstr>
      <vt:lpstr>Network Security Tools</vt:lpstr>
      <vt:lpstr>Firewalls, IDS, and Sniffers</vt:lpstr>
      <vt:lpstr>Network Attacks</vt:lpstr>
      <vt:lpstr>Network Attacks</vt:lpstr>
      <vt:lpstr>Social Engineering</vt:lpstr>
      <vt:lpstr>Most Common Hacking Methods</vt:lpstr>
      <vt:lpstr>Insider Threat</vt:lpstr>
      <vt:lpstr>PowerPoint Presentation</vt:lpstr>
      <vt:lpstr>PowerPoint Presentation</vt:lpstr>
      <vt:lpstr>Incident Response</vt:lpstr>
      <vt:lpstr>NIST Process</vt:lpstr>
      <vt:lpstr>NIST Process</vt:lpstr>
      <vt:lpstr>Network Evidence &amp; Investigation</vt:lpstr>
      <vt:lpstr>Where is the Evidence?</vt:lpstr>
      <vt:lpstr>Log Files</vt:lpstr>
      <vt:lpstr>PowerPoint Presentation</vt:lpstr>
      <vt:lpstr>Network Investigative Tools</vt:lpstr>
      <vt:lpstr>NetIntercept</vt:lpstr>
      <vt:lpstr>Network Investigation Challenges</vt:lpstr>
      <vt:lpstr>Binary</vt:lpstr>
      <vt:lpstr>In Extra Credit Projects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159</cp:revision>
  <dcterms:created xsi:type="dcterms:W3CDTF">2013-01-11T00:10:04Z</dcterms:created>
  <dcterms:modified xsi:type="dcterms:W3CDTF">2013-04-18T03:33:12Z</dcterms:modified>
</cp:coreProperties>
</file>