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67" r:id="rId3"/>
    <p:sldId id="269" r:id="rId4"/>
    <p:sldId id="270" r:id="rId5"/>
    <p:sldId id="271" r:id="rId6"/>
    <p:sldId id="274" r:id="rId7"/>
    <p:sldId id="272" r:id="rId8"/>
    <p:sldId id="273" r:id="rId9"/>
    <p:sldId id="266" r:id="rId10"/>
    <p:sldId id="275" r:id="rId11"/>
    <p:sldId id="284" r:id="rId12"/>
    <p:sldId id="285" r:id="rId13"/>
    <p:sldId id="265" r:id="rId14"/>
    <p:sldId id="280" r:id="rId15"/>
    <p:sldId id="286" r:id="rId16"/>
    <p:sldId id="287" r:id="rId17"/>
    <p:sldId id="288" r:id="rId18"/>
    <p:sldId id="289" r:id="rId19"/>
    <p:sldId id="290" r:id="rId20"/>
    <p:sldId id="291" r:id="rId21"/>
    <p:sldId id="264" r:id="rId22"/>
    <p:sldId id="279" r:id="rId23"/>
    <p:sldId id="292" r:id="rId24"/>
    <p:sldId id="293" r:id="rId25"/>
    <p:sldId id="294" r:id="rId26"/>
    <p:sldId id="263" r:id="rId27"/>
    <p:sldId id="278" r:id="rId28"/>
    <p:sldId id="295" r:id="rId29"/>
    <p:sldId id="296" r:id="rId30"/>
    <p:sldId id="297" r:id="rId31"/>
    <p:sldId id="262" r:id="rId32"/>
    <p:sldId id="277" r:id="rId33"/>
    <p:sldId id="298" r:id="rId34"/>
    <p:sldId id="299" r:id="rId35"/>
    <p:sldId id="261" r:id="rId36"/>
    <p:sldId id="276" r:id="rId37"/>
    <p:sldId id="300" r:id="rId38"/>
    <p:sldId id="301" r:id="rId39"/>
    <p:sldId id="260" r:id="rId40"/>
    <p:sldId id="283" r:id="rId41"/>
    <p:sldId id="302" r:id="rId42"/>
    <p:sldId id="303" r:id="rId43"/>
    <p:sldId id="259" r:id="rId44"/>
    <p:sldId id="282" r:id="rId45"/>
    <p:sldId id="304" r:id="rId46"/>
    <p:sldId id="305" r:id="rId47"/>
    <p:sldId id="306" r:id="rId48"/>
    <p:sldId id="307" r:id="rId49"/>
    <p:sldId id="258" r:id="rId50"/>
    <p:sldId id="281" r:id="rId51"/>
    <p:sldId id="308" r:id="rId52"/>
    <p:sldId id="309" r:id="rId53"/>
    <p:sldId id="310" r:id="rId5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1" autoAdjust="0"/>
    <p:restoredTop sz="94646" autoAdjust="0"/>
  </p:normalViewPr>
  <p:slideViewPr>
    <p:cSldViewPr snapToGrid="0" snapToObjects="1">
      <p:cViewPr varScale="1">
        <p:scale>
          <a:sx n="86" d="100"/>
          <a:sy n="86" d="100"/>
        </p:scale>
        <p:origin x="-112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printerSettings" Target="printerSettings/printerSettings1.bin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7127-59FB-EB40-A3C9-4FE91AC9EA11}" type="datetimeFigureOut">
              <a:rPr lang="en-US" smtClean="0"/>
              <a:t>5/16/13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F453-3164-184F-9658-A128C23B0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658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7127-59FB-EB40-A3C9-4FE91AC9EA11}" type="datetimeFigureOut">
              <a:rPr lang="en-US" smtClean="0"/>
              <a:t>5/16/13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F453-3164-184F-9658-A128C23B0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04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7127-59FB-EB40-A3C9-4FE91AC9EA11}" type="datetimeFigureOut">
              <a:rPr lang="en-US" smtClean="0"/>
              <a:t>5/16/13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F453-3164-184F-9658-A128C23B0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628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7127-59FB-EB40-A3C9-4FE91AC9EA11}" type="datetimeFigureOut">
              <a:rPr lang="en-US" smtClean="0"/>
              <a:t>5/16/13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F453-3164-184F-9658-A128C23B0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954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7127-59FB-EB40-A3C9-4FE91AC9EA11}" type="datetimeFigureOut">
              <a:rPr lang="en-US" smtClean="0"/>
              <a:t>5/16/13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F453-3164-184F-9658-A128C23B0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849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7127-59FB-EB40-A3C9-4FE91AC9EA11}" type="datetimeFigureOut">
              <a:rPr lang="en-US" smtClean="0"/>
              <a:t>5/16/13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F453-3164-184F-9658-A128C23B0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650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7127-59FB-EB40-A3C9-4FE91AC9EA11}" type="datetimeFigureOut">
              <a:rPr lang="en-US" smtClean="0"/>
              <a:t>5/16/13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F453-3164-184F-9658-A128C23B0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09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7127-59FB-EB40-A3C9-4FE91AC9EA11}" type="datetimeFigureOut">
              <a:rPr lang="en-US" smtClean="0"/>
              <a:t>5/16/13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F453-3164-184F-9658-A128C23B0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207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7127-59FB-EB40-A3C9-4FE91AC9EA11}" type="datetimeFigureOut">
              <a:rPr lang="en-US" smtClean="0"/>
              <a:t>5/16/13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F453-3164-184F-9658-A128C23B0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2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7127-59FB-EB40-A3C9-4FE91AC9EA11}" type="datetimeFigureOut">
              <a:rPr lang="en-US" smtClean="0"/>
              <a:t>5/16/13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F453-3164-184F-9658-A128C23B0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652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7127-59FB-EB40-A3C9-4FE91AC9EA11}" type="datetimeFigureOut">
              <a:rPr lang="en-US" smtClean="0"/>
              <a:t>5/16/13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F453-3164-184F-9658-A128C23B0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4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B7127-59FB-EB40-A3C9-4FE91AC9EA11}" type="datetimeFigureOut">
              <a:rPr lang="en-US" smtClean="0"/>
              <a:t>5/16/13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9F453-3164-184F-9658-A128C23B0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20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Review of CNIT 121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5-16-13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792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of these documents is most important, and can ruin the evidence if it is lost?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Chain of custody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Examiner's final report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Summary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Detailed findings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Glossary</a:t>
            </a:r>
          </a:p>
        </p:txBody>
      </p:sp>
    </p:spTree>
    <p:extLst>
      <p:ext uri="{BB962C8B-B14F-4D97-AF65-F5344CB8AC3E}">
        <p14:creationId xmlns:p14="http://schemas.microsoft.com/office/powerpoint/2010/main" val="3621425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of these items must be written in clear, non-technical English?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Chain of custody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Examiner's final report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Summary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Detailed findings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Glossary</a:t>
            </a:r>
          </a:p>
        </p:txBody>
      </p:sp>
    </p:spTree>
    <p:extLst>
      <p:ext uri="{BB962C8B-B14F-4D97-AF65-F5344CB8AC3E}">
        <p14:creationId xmlns:p14="http://schemas.microsoft.com/office/powerpoint/2010/main" val="83415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is the most reliable forensic software?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FTK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EnCase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SleuthKit</a:t>
            </a:r>
            <a:r>
              <a:rPr lang="en-US" dirty="0" smtClean="0"/>
              <a:t> and Autopsy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ProDiscover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Never trust any of them, always use two</a:t>
            </a:r>
          </a:p>
        </p:txBody>
      </p:sp>
    </p:spTree>
    <p:extLst>
      <p:ext uri="{BB962C8B-B14F-4D97-AF65-F5344CB8AC3E}">
        <p14:creationId xmlns:p14="http://schemas.microsoft.com/office/powerpoint/2010/main" val="83415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4: Collecting Evidence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51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item must be placed in a Faraday bag immediately after seizure?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SD cards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Thumb drive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Hard disk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Cell phone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Laptop</a:t>
            </a:r>
          </a:p>
        </p:txBody>
      </p:sp>
    </p:spTree>
    <p:extLst>
      <p:ext uri="{BB962C8B-B14F-4D97-AF65-F5344CB8AC3E}">
        <p14:creationId xmlns:p14="http://schemas.microsoft.com/office/powerpoint/2010/main" val="3621425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item of evidence is the most volatile?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Deleted files on a hard disk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Downloads in progress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Archival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Data stored in the cloud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USB </a:t>
            </a:r>
            <a:r>
              <a:rPr lang="en-US" dirty="0" err="1" smtClean="0"/>
              <a:t>thumbdrive</a:t>
            </a:r>
            <a:r>
              <a:rPr lang="en-US" dirty="0" smtClean="0"/>
              <a:t> data</a:t>
            </a:r>
          </a:p>
        </p:txBody>
      </p:sp>
    </p:spTree>
    <p:extLst>
      <p:ext uri="{BB962C8B-B14F-4D97-AF65-F5344CB8AC3E}">
        <p14:creationId xmlns:p14="http://schemas.microsoft.com/office/powerpoint/2010/main" val="23456592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If a suspect is using encryption, which data below is likely to be lost if the device is powered off?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Cell phone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USB thumb drive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Contents of RAM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Laptop hard drive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00456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is the first step done by a forensic examiner who arrives at a crime scene?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Take photographs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Label devices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Take notes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Fill out Chain of Custody form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Remove extra people</a:t>
            </a:r>
          </a:p>
        </p:txBody>
      </p:sp>
    </p:spTree>
    <p:extLst>
      <p:ext uri="{BB962C8B-B14F-4D97-AF65-F5344CB8AC3E}">
        <p14:creationId xmlns:p14="http://schemas.microsoft.com/office/powerpoint/2010/main" val="1004561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Joe is making a clone of the evidence drive onto a target drive.  Which of these is not a good practice?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Forensically wipe target drive first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Use antivirus to scan the forensic workstation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Use antivirus to scan the evidence drive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Use a hardware write-blocker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Calculate the MD5 hash</a:t>
            </a:r>
          </a:p>
        </p:txBody>
      </p:sp>
    </p:spTree>
    <p:extLst>
      <p:ext uri="{BB962C8B-B14F-4D97-AF65-F5344CB8AC3E}">
        <p14:creationId xmlns:p14="http://schemas.microsoft.com/office/powerpoint/2010/main" val="35250436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You find a laptop at a crime scene with a dead battery.  What type of acquisition should you perform?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Live acquisition in a laboratory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Static acquisition in a laboratory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Live acquisition at the scene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Static acquisition at the scene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They are all equally useful</a:t>
            </a:r>
          </a:p>
        </p:txBody>
      </p:sp>
    </p:spTree>
    <p:extLst>
      <p:ext uri="{BB962C8B-B14F-4D97-AF65-F5344CB8AC3E}">
        <p14:creationId xmlns:p14="http://schemas.microsoft.com/office/powerpoint/2010/main" val="3105312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2: Key Technical Concepts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238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You find a cell phone at a crime scene with a low battery, and no charger is available.  What type of acquisition should you perform?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Live acquisition in a laboratory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Static acquisition in a laboratory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Live acquisition at the scene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Static acquisition at the scene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They are all equally useful</a:t>
            </a:r>
          </a:p>
        </p:txBody>
      </p:sp>
    </p:spTree>
    <p:extLst>
      <p:ext uri="{BB962C8B-B14F-4D97-AF65-F5344CB8AC3E}">
        <p14:creationId xmlns:p14="http://schemas.microsoft.com/office/powerpoint/2010/main" val="10020203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5: Windows System Artifacts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3492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type of data is created when a laptop lid is closed?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Deleted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Hiberfil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Page file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Registry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Metadata</a:t>
            </a:r>
          </a:p>
        </p:txBody>
      </p:sp>
    </p:spTree>
    <p:extLst>
      <p:ext uri="{BB962C8B-B14F-4D97-AF65-F5344CB8AC3E}">
        <p14:creationId xmlns:p14="http://schemas.microsoft.com/office/powerpoint/2010/main" val="36214258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type of data must be reconstructed with file carving?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Thumbnails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MRU list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Restore points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Deleted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Metadata</a:t>
            </a:r>
          </a:p>
        </p:txBody>
      </p:sp>
    </p:spTree>
    <p:extLst>
      <p:ext uri="{BB962C8B-B14F-4D97-AF65-F5344CB8AC3E}">
        <p14:creationId xmlns:p14="http://schemas.microsoft.com/office/powerpoint/2010/main" val="12538825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Where is the identity of the last-logged-in user stored?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MRU list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Hiberfil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Page file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Registry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Metadata</a:t>
            </a:r>
          </a:p>
        </p:txBody>
      </p:sp>
    </p:spTree>
    <p:extLst>
      <p:ext uri="{BB962C8B-B14F-4D97-AF65-F5344CB8AC3E}">
        <p14:creationId xmlns:p14="http://schemas.microsoft.com/office/powerpoint/2010/main" val="12538825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Where is the Modified timestamp for a file stored?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MRU list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Hiberfil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Page file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Registry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Metadata</a:t>
            </a:r>
          </a:p>
        </p:txBody>
      </p:sp>
    </p:spTree>
    <p:extLst>
      <p:ext uri="{BB962C8B-B14F-4D97-AF65-F5344CB8AC3E}">
        <p14:creationId xmlns:p14="http://schemas.microsoft.com/office/powerpoint/2010/main" val="816668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6: Anti-forensics  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0032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What term best describes BASE64 encoding?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Encryption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Obfuscation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Steganography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Hashing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Destruction</a:t>
            </a:r>
          </a:p>
        </p:txBody>
      </p:sp>
    </p:spTree>
    <p:extLst>
      <p:ext uri="{BB962C8B-B14F-4D97-AF65-F5344CB8AC3E}">
        <p14:creationId xmlns:p14="http://schemas.microsoft.com/office/powerpoint/2010/main" val="36214258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method uses one key to encrypt, and a different key to decrypt?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Symmetric encryption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Asymmetric encryption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Hashing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More than one of the above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4814933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of these is a hardware device?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BitLocker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FileVault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TrueCrypt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TPM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EFS</a:t>
            </a:r>
          </a:p>
        </p:txBody>
      </p:sp>
    </p:spTree>
    <p:extLst>
      <p:ext uri="{BB962C8B-B14F-4D97-AF65-F5344CB8AC3E}">
        <p14:creationId xmlns:p14="http://schemas.microsoft.com/office/powerpoint/2010/main" val="481493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3600" dirty="0" smtClean="0"/>
              <a:t>CCSF's Web4 lets student enroll in classes online. What type of cloud computing is it?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SaaS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PaaS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IaaS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37381268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If you see a repeated pattern of DEADBEEF for a large portion of a hard drive, what does this indicate?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BitLocker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FileVault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TrueCrypt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Drive wiping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Obfuscation</a:t>
            </a:r>
          </a:p>
        </p:txBody>
      </p:sp>
    </p:spTree>
    <p:extLst>
      <p:ext uri="{BB962C8B-B14F-4D97-AF65-F5344CB8AC3E}">
        <p14:creationId xmlns:p14="http://schemas.microsoft.com/office/powerpoint/2010/main" val="4814933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7: Legal     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9088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law protects you from third-party wiretaps?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Fourth amendment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First amendment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ECPA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SCA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ESI</a:t>
            </a:r>
          </a:p>
        </p:txBody>
      </p:sp>
    </p:spTree>
    <p:extLst>
      <p:ext uri="{BB962C8B-B14F-4D97-AF65-F5344CB8AC3E}">
        <p14:creationId xmlns:p14="http://schemas.microsoft.com/office/powerpoint/2010/main" val="36214258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Boston police searched houses for the bomber without warrants.  What justification did they have for that?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Probable cause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Consent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Exigent circumstances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Reasonable expectation of privacy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Eminent domain</a:t>
            </a:r>
          </a:p>
        </p:txBody>
      </p:sp>
    </p:spTree>
    <p:extLst>
      <p:ext uri="{BB962C8B-B14F-4D97-AF65-F5344CB8AC3E}">
        <p14:creationId xmlns:p14="http://schemas.microsoft.com/office/powerpoint/2010/main" val="36336110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What starts as soon as there is a reasonable expectation of litigation?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eDiscovery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Spoilation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Duty to preserve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ESI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Data sampling</a:t>
            </a:r>
          </a:p>
        </p:txBody>
      </p:sp>
    </p:spTree>
    <p:extLst>
      <p:ext uri="{BB962C8B-B14F-4D97-AF65-F5344CB8AC3E}">
        <p14:creationId xmlns:p14="http://schemas.microsoft.com/office/powerpoint/2010/main" val="36336110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8: Internet and Email    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2802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What is the technical term for the last part of a Web address, such as .com or </a:t>
            </a:r>
            <a:r>
              <a:rPr lang="en-US" sz="2800" dirty="0" err="1" smtClean="0"/>
              <a:t>.net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HTTP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TLD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IP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DNS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HTML</a:t>
            </a:r>
          </a:p>
        </p:txBody>
      </p:sp>
    </p:spTree>
    <p:extLst>
      <p:ext uri="{BB962C8B-B14F-4D97-AF65-F5344CB8AC3E}">
        <p14:creationId xmlns:p14="http://schemas.microsoft.com/office/powerpoint/2010/main" val="36214258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item is deceptive, often containing data from a Web site the suspect never visited?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P2P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Index.dat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Cookie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Web cache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MSHist</a:t>
            </a:r>
            <a:r>
              <a:rPr lang="en-US" dirty="0" smtClean="0"/>
              <a:t> files</a:t>
            </a:r>
          </a:p>
        </p:txBody>
      </p:sp>
    </p:spTree>
    <p:extLst>
      <p:ext uri="{BB962C8B-B14F-4D97-AF65-F5344CB8AC3E}">
        <p14:creationId xmlns:p14="http://schemas.microsoft.com/office/powerpoint/2010/main" val="38932189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protocol is used to send email?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DNS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TCP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SMTP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IMAP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POP</a:t>
            </a:r>
          </a:p>
        </p:txBody>
      </p:sp>
    </p:spTree>
    <p:extLst>
      <p:ext uri="{BB962C8B-B14F-4D97-AF65-F5344CB8AC3E}">
        <p14:creationId xmlns:p14="http://schemas.microsoft.com/office/powerpoint/2010/main" val="38932189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9: Network Forensics     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673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A company moves to the cloud, taking images of their servers, routers, and switches, and deploying them to Amazon's servers as virtual machines and software-defined networks.  What type of cloud service is that?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SaaS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PaaS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IaaS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60079833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What type of network is the Internet?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WAN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PAN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MAN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CAN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LAN</a:t>
            </a:r>
          </a:p>
        </p:txBody>
      </p:sp>
    </p:spTree>
    <p:extLst>
      <p:ext uri="{BB962C8B-B14F-4D97-AF65-F5344CB8AC3E}">
        <p14:creationId xmlns:p14="http://schemas.microsoft.com/office/powerpoint/2010/main" val="362142584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What type of attack could be prevented by egress filtering?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DDoS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IP Spoofing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MITM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Social engineering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Insider</a:t>
            </a:r>
          </a:p>
        </p:txBody>
      </p:sp>
    </p:spTree>
    <p:extLst>
      <p:ext uri="{BB962C8B-B14F-4D97-AF65-F5344CB8AC3E}">
        <p14:creationId xmlns:p14="http://schemas.microsoft.com/office/powerpoint/2010/main" val="111000641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What part of the Incident Response process involves finding out how large the problem is and making sure it stops growing?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Detection and analysis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Containment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Eradication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Recovery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Postincident</a:t>
            </a:r>
            <a:r>
              <a:rPr lang="en-US" dirty="0" smtClean="0"/>
              <a:t> review</a:t>
            </a:r>
          </a:p>
        </p:txBody>
      </p:sp>
    </p:spTree>
    <p:extLst>
      <p:ext uri="{BB962C8B-B14F-4D97-AF65-F5344CB8AC3E}">
        <p14:creationId xmlns:p14="http://schemas.microsoft.com/office/powerpoint/2010/main" val="11100064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10: Mobile Device Forensics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14489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080144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What is this?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Base station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Handoff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PSTN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SMS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MSC</a:t>
            </a:r>
          </a:p>
        </p:txBody>
      </p:sp>
      <p:pic>
        <p:nvPicPr>
          <p:cNvPr id="4" name="Picture 3" descr="image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6550" y="0"/>
            <a:ext cx="2463800" cy="328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42584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phones use a ESN to identify them?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PSTN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CDMA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GSM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iDEN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GPS</a:t>
            </a:r>
          </a:p>
        </p:txBody>
      </p:sp>
    </p:spTree>
    <p:extLst>
      <p:ext uri="{BB962C8B-B14F-4D97-AF65-F5344CB8AC3E}">
        <p14:creationId xmlns:p14="http://schemas.microsoft.com/office/powerpoint/2010/main" val="13952274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phones use SIM cards?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PSTN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CDMA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GSM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iDEN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GPS</a:t>
            </a:r>
          </a:p>
        </p:txBody>
      </p:sp>
    </p:spTree>
    <p:extLst>
      <p:ext uri="{BB962C8B-B14F-4D97-AF65-F5344CB8AC3E}">
        <p14:creationId xmlns:p14="http://schemas.microsoft.com/office/powerpoint/2010/main" val="61694534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What is the most popular phone OS?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Windows Phone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Android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iOS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Symbian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Unix</a:t>
            </a:r>
          </a:p>
        </p:txBody>
      </p:sp>
    </p:spTree>
    <p:extLst>
      <p:ext uri="{BB962C8B-B14F-4D97-AF65-F5344CB8AC3E}">
        <p14:creationId xmlns:p14="http://schemas.microsoft.com/office/powerpoint/2010/main" val="61694534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devices store a track log of physical locations automatically?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CDMA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GSM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iDEN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GPS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Prepaid</a:t>
            </a:r>
          </a:p>
        </p:txBody>
      </p:sp>
    </p:spTree>
    <p:extLst>
      <p:ext uri="{BB962C8B-B14F-4D97-AF65-F5344CB8AC3E}">
        <p14:creationId xmlns:p14="http://schemas.microsoft.com/office/powerpoint/2010/main" val="61694534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11: Looking Ahead: Challenges and Concerns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50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Tyler makes a Word document and saves it on his desktop.  What type of data is it?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Active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Latent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Archival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Metadata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78870913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term describes long-term off-site storage of old data?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Data </a:t>
            </a:r>
            <a:r>
              <a:rPr lang="en-US" dirty="0" err="1" smtClean="0"/>
              <a:t>remanence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Cloud persistence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Previous versions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Time machine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BitLocker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2142584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Which term describes data accidentally left on discarded devices?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Data </a:t>
            </a:r>
            <a:r>
              <a:rPr lang="en-US" dirty="0" err="1" smtClean="0"/>
              <a:t>remanence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Cloud persistence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Previous versions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Time machine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BitLocker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216132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What activity of an SSD controller causes write operations to one block to actually store data on some other block?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Cloud persistence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Defragmentation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File translation layer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Garbage collection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IaaS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216132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What activity of an SSD controller causes latent data to vanish?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Cloud persistence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Defragmentation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File translation layer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Garbage collection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IaaS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74878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Tyler deletes the document, so it goes into the Recycle Bin.  What type of data is it?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Active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Latent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Archival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Metadata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3853896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Tyler empties his Recycle bin, so the Word document is gone.  What type of data is it?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Active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Latent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Archival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Metadata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3853896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3842"/>
          </a:xfrm>
        </p:spPr>
        <p:txBody>
          <a:bodyPr>
            <a:noAutofit/>
          </a:bodyPr>
          <a:lstStyle/>
          <a:p>
            <a:r>
              <a:rPr lang="en-US" sz="2800" dirty="0" smtClean="0"/>
              <a:t>Tyler uses DISKPART and CLEAN ALL to write zeroes to his whole hard drive, including the Word document.  What type of data is the Word document now?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2587"/>
            <a:ext cx="8229600" cy="342357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Active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Latent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Archival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Metadata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3853896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3: Labs and Tools     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920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1119</Words>
  <Application>Microsoft Macintosh PowerPoint</Application>
  <PresentationFormat>On-screen Show (4:3)</PresentationFormat>
  <Paragraphs>262</Paragraphs>
  <Slides>53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Office Theme</vt:lpstr>
      <vt:lpstr>Review of CNIT 121</vt:lpstr>
      <vt:lpstr>2: Key Technical Concepts </vt:lpstr>
      <vt:lpstr>CCSF's Web4 lets student enroll in classes online. What type of cloud computing is it?</vt:lpstr>
      <vt:lpstr>A company moves to the cloud, taking images of their servers, routers, and switches, and deploying them to Amazon's servers as virtual machines and software-defined networks.  What type of cloud service is that?</vt:lpstr>
      <vt:lpstr>Tyler makes a Word document and saves it on his desktop.  What type of data is it? </vt:lpstr>
      <vt:lpstr>Tyler deletes the document, so it goes into the Recycle Bin.  What type of data is it? </vt:lpstr>
      <vt:lpstr>Tyler empties his Recycle bin, so the Word document is gone.  What type of data is it? </vt:lpstr>
      <vt:lpstr>Tyler uses DISKPART and CLEAN ALL to write zeroes to his whole hard drive, including the Word document.  What type of data is the Word document now? </vt:lpstr>
      <vt:lpstr>3: Labs and Tools      </vt:lpstr>
      <vt:lpstr>Which of these documents is most important, and can ruin the evidence if it is lost?</vt:lpstr>
      <vt:lpstr>Which of these items must be written in clear, non-technical English?</vt:lpstr>
      <vt:lpstr>Which is the most reliable forensic software?</vt:lpstr>
      <vt:lpstr>4: Collecting Evidence</vt:lpstr>
      <vt:lpstr>Which item must be placed in a Faraday bag immediately after seizure?</vt:lpstr>
      <vt:lpstr>Which item of evidence is the most volatile?</vt:lpstr>
      <vt:lpstr>If a suspect is using encryption, which data below is likely to be lost if the device is powered off?</vt:lpstr>
      <vt:lpstr>Which is the first step done by a forensic examiner who arrives at a crime scene?</vt:lpstr>
      <vt:lpstr>Joe is making a clone of the evidence drive onto a target drive.  Which of these is not a good practice?</vt:lpstr>
      <vt:lpstr>You find a laptop at a crime scene with a dead battery.  What type of acquisition should you perform?</vt:lpstr>
      <vt:lpstr>You find a cell phone at a crime scene with a low battery, and no charger is available.  What type of acquisition should you perform?</vt:lpstr>
      <vt:lpstr>5: Windows System Artifacts </vt:lpstr>
      <vt:lpstr>Which type of data is created when a laptop lid is closed?</vt:lpstr>
      <vt:lpstr>Which type of data must be reconstructed with file carving?</vt:lpstr>
      <vt:lpstr>Where is the identity of the last-logged-in user stored?</vt:lpstr>
      <vt:lpstr>Where is the Modified timestamp for a file stored?</vt:lpstr>
      <vt:lpstr>6: Anti-forensics   </vt:lpstr>
      <vt:lpstr>What term best describes BASE64 encoding?</vt:lpstr>
      <vt:lpstr>Which method uses one key to encrypt, and a different key to decrypt?</vt:lpstr>
      <vt:lpstr>Which of these is a hardware device?</vt:lpstr>
      <vt:lpstr>If you see a repeated pattern of DEADBEEF for a large portion of a hard drive, what does this indicate?</vt:lpstr>
      <vt:lpstr>7: Legal      </vt:lpstr>
      <vt:lpstr>Which law protects you from third-party wiretaps?</vt:lpstr>
      <vt:lpstr>Boston police searched houses for the bomber without warrants.  What justification did they have for that?</vt:lpstr>
      <vt:lpstr>What starts as soon as there is a reasonable expectation of litigation?</vt:lpstr>
      <vt:lpstr>8: Internet and Email     </vt:lpstr>
      <vt:lpstr>What is the technical term for the last part of a Web address, such as .com or .net?</vt:lpstr>
      <vt:lpstr>Which item is deceptive, often containing data from a Web site the suspect never visited?</vt:lpstr>
      <vt:lpstr>Which protocol is used to send email?</vt:lpstr>
      <vt:lpstr>9: Network Forensics      </vt:lpstr>
      <vt:lpstr>What type of network is the Internet?</vt:lpstr>
      <vt:lpstr>What type of attack could be prevented by egress filtering?</vt:lpstr>
      <vt:lpstr>What part of the Incident Response process involves finding out how large the problem is and making sure it stops growing?</vt:lpstr>
      <vt:lpstr>10: Mobile Device Forensics </vt:lpstr>
      <vt:lpstr>What is this?</vt:lpstr>
      <vt:lpstr>Which phones use a ESN to identify them?</vt:lpstr>
      <vt:lpstr>Which phones use SIM cards?</vt:lpstr>
      <vt:lpstr>What is the most popular phone OS?</vt:lpstr>
      <vt:lpstr>Which devices store a track log of physical locations automatically?</vt:lpstr>
      <vt:lpstr>11: Looking Ahead: Challenges and Concerns </vt:lpstr>
      <vt:lpstr>Which term describes long-term off-site storage of old data?</vt:lpstr>
      <vt:lpstr>Which term describes data accidentally left on discarded devices?</vt:lpstr>
      <vt:lpstr>What activity of an SSD controller causes write operations to one block to actually store data on some other block?</vt:lpstr>
      <vt:lpstr>What activity of an SSD controller causes latent data to vanish?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CNIT 121</dc:title>
  <dc:creator>Sam Bowne</dc:creator>
  <cp:lastModifiedBy>Sam Bowne</cp:lastModifiedBy>
  <cp:revision>9</cp:revision>
  <dcterms:created xsi:type="dcterms:W3CDTF">2013-05-17T00:17:44Z</dcterms:created>
  <dcterms:modified xsi:type="dcterms:W3CDTF">2013-05-17T00:45:23Z</dcterms:modified>
</cp:coreProperties>
</file>