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6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7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1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6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8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5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5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2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B134A-444D-9B4C-8E5B-BF248B3FCCC5}" type="datetimeFigureOut">
              <a:rPr lang="en-US" smtClean="0"/>
              <a:t>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2F0DB-6592-C445-A9FB-18A673B37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from SWGDE "Best Practices for Computer Forensics", 2006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9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Package evidence to protect it from change</a:t>
            </a:r>
          </a:p>
          <a:p>
            <a:r>
              <a:rPr lang="en-US" dirty="0" smtClean="0"/>
              <a:t>Maintain chain-of-custody</a:t>
            </a:r>
          </a:p>
          <a:p>
            <a:r>
              <a:rPr lang="en-US" dirty="0" smtClean="0"/>
              <a:t>Packaging:</a:t>
            </a:r>
          </a:p>
          <a:p>
            <a:pPr lvl="1"/>
            <a:r>
              <a:rPr lang="en-US" dirty="0" smtClean="0"/>
              <a:t>Plastic/paper bags or sleeves</a:t>
            </a:r>
          </a:p>
          <a:p>
            <a:pPr lvl="1"/>
            <a:r>
              <a:rPr lang="en-US" dirty="0" smtClean="0"/>
              <a:t>Computer case sealed with evidence tape over access points and power connectors</a:t>
            </a:r>
          </a:p>
          <a:p>
            <a:pPr lvl="1"/>
            <a:r>
              <a:rPr lang="en-US" dirty="0" smtClean="0"/>
              <a:t>Devices with volatile memory should be packaged appropriately to allow for power to be maintained to the device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743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Care with transportation, to avoid</a:t>
            </a:r>
          </a:p>
          <a:p>
            <a:pPr lvl="1"/>
            <a:r>
              <a:rPr lang="en-US" dirty="0" smtClean="0"/>
              <a:t>Physical damage</a:t>
            </a:r>
          </a:p>
          <a:p>
            <a:pPr lvl="1"/>
            <a:r>
              <a:rPr lang="en-US" dirty="0" smtClean="0"/>
              <a:t>Vibration</a:t>
            </a:r>
          </a:p>
          <a:p>
            <a:pPr lvl="1"/>
            <a:r>
              <a:rPr lang="en-US" dirty="0" smtClean="0"/>
              <a:t>Magnetic fields</a:t>
            </a:r>
          </a:p>
          <a:p>
            <a:pPr lvl="1"/>
            <a:r>
              <a:rPr lang="en-US" dirty="0" smtClean="0"/>
              <a:t>Static electricity</a:t>
            </a:r>
          </a:p>
          <a:p>
            <a:pPr lvl="1"/>
            <a:r>
              <a:rPr lang="en-US" dirty="0" smtClean="0"/>
              <a:t>Large variations in temperature or humidity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863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Equipment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"Equipment" is non-evidentiary hardware and software used for imaging or analysis</a:t>
            </a:r>
          </a:p>
          <a:p>
            <a:r>
              <a:rPr lang="en-US" dirty="0" smtClean="0"/>
              <a:t>Equipment must be monitored and documented to maintain proper performance</a:t>
            </a:r>
          </a:p>
          <a:p>
            <a:pPr lvl="1"/>
            <a:r>
              <a:rPr lang="en-US" dirty="0" smtClean="0"/>
              <a:t>Test equipment regularly</a:t>
            </a:r>
          </a:p>
        </p:txBody>
      </p:sp>
    </p:spTree>
    <p:extLst>
      <p:ext uri="{BB962C8B-B14F-4D97-AF65-F5344CB8AC3E}">
        <p14:creationId xmlns:p14="http://schemas.microsoft.com/office/powerpoint/2010/main" val="556426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Forensic Imaging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the current condition of the evidence</a:t>
            </a:r>
          </a:p>
          <a:p>
            <a:r>
              <a:rPr lang="en-US" dirty="0" smtClean="0"/>
              <a:t>Prevent exposure to toxic or dangerous substances on the evidence</a:t>
            </a:r>
          </a:p>
          <a:p>
            <a:r>
              <a:rPr lang="en-US" dirty="0" smtClean="0"/>
              <a:t>Use write blockers</a:t>
            </a:r>
          </a:p>
          <a:p>
            <a:r>
              <a:rPr lang="en-US" dirty="0" smtClean="0"/>
              <a:t>Use forensically sound and verifiable acquisition methods</a:t>
            </a:r>
          </a:p>
          <a:p>
            <a:pPr lvl="1"/>
            <a:r>
              <a:rPr lang="en-US" dirty="0" smtClean="0"/>
              <a:t>Hashes: MD5, SHA-1, etc.</a:t>
            </a:r>
          </a:p>
        </p:txBody>
      </p:sp>
    </p:spTree>
    <p:extLst>
      <p:ext uri="{BB962C8B-B14F-4D97-AF65-F5344CB8AC3E}">
        <p14:creationId xmlns:p14="http://schemas.microsoft.com/office/powerpoint/2010/main" val="2305888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Forensic Imaging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Capture "bit-stream" forensic image</a:t>
            </a:r>
          </a:p>
          <a:p>
            <a:r>
              <a:rPr lang="en-US" dirty="0" smtClean="0"/>
              <a:t>Use properly prepared media when making forensic copies</a:t>
            </a:r>
          </a:p>
          <a:p>
            <a:pPr lvl="1"/>
            <a:r>
              <a:rPr lang="en-US" dirty="0" smtClean="0"/>
              <a:t>Ensure no commingling of data from different cases</a:t>
            </a:r>
          </a:p>
          <a:p>
            <a:r>
              <a:rPr lang="en-US" dirty="0" smtClean="0"/>
              <a:t>Forensic image should be archived to media</a:t>
            </a:r>
          </a:p>
        </p:txBody>
      </p:sp>
    </p:spTree>
    <p:extLst>
      <p:ext uri="{BB962C8B-B14F-4D97-AF65-F5344CB8AC3E}">
        <p14:creationId xmlns:p14="http://schemas.microsoft.com/office/powerpoint/2010/main" val="130988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Forensic Analysis/Examination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documents from requestor to determine necessary </a:t>
            </a:r>
            <a:r>
              <a:rPr lang="en-US" dirty="0" smtClean="0"/>
              <a:t>processes </a:t>
            </a:r>
          </a:p>
          <a:p>
            <a:r>
              <a:rPr lang="en-US" dirty="0" smtClean="0"/>
              <a:t>Need legal authority, such as:</a:t>
            </a:r>
          </a:p>
          <a:p>
            <a:pPr lvl="1"/>
            <a:r>
              <a:rPr lang="en-US" dirty="0" smtClean="0"/>
              <a:t>Consent by owner</a:t>
            </a:r>
          </a:p>
          <a:p>
            <a:pPr lvl="1"/>
            <a:r>
              <a:rPr lang="en-US" dirty="0" smtClean="0"/>
              <a:t>Search warrant</a:t>
            </a:r>
          </a:p>
          <a:p>
            <a:pPr lvl="1"/>
            <a:r>
              <a:rPr lang="en-US" dirty="0" smtClean="0"/>
              <a:t>Other legal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06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Forensic Analysis/Examination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Preliminary considerations</a:t>
            </a:r>
          </a:p>
          <a:p>
            <a:pPr lvl="1"/>
            <a:r>
              <a:rPr lang="en-US" dirty="0" smtClean="0"/>
              <a:t>Urgency and priority of request</a:t>
            </a:r>
          </a:p>
          <a:p>
            <a:pPr lvl="1"/>
            <a:r>
              <a:rPr lang="en-US" dirty="0" smtClean="0"/>
              <a:t>Additional types of examination which may need to be carried out (e.g. fingerprints)</a:t>
            </a:r>
          </a:p>
          <a:p>
            <a:pPr lvl="1"/>
            <a:r>
              <a:rPr lang="en-US" dirty="0" smtClean="0"/>
              <a:t>Other evidence items that may need to be requested, such as removable USB drives</a:t>
            </a:r>
          </a:p>
          <a:p>
            <a:r>
              <a:rPr lang="en-US" dirty="0" smtClean="0"/>
              <a:t>Examine copies, not original evidence</a:t>
            </a:r>
          </a:p>
          <a:p>
            <a:r>
              <a:rPr lang="en-US" dirty="0" smtClean="0"/>
              <a:t>Logical and systematic examination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06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Recommended Civil Case Search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USBSTOR first to see what other devices to request</a:t>
            </a:r>
          </a:p>
          <a:p>
            <a:r>
              <a:rPr lang="en-US" dirty="0" smtClean="0"/>
              <a:t>Examine documents, photos, Internet history, email, desktop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06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Search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keywords from description of case</a:t>
            </a:r>
          </a:p>
          <a:p>
            <a:pPr lvl="1"/>
            <a:r>
              <a:rPr lang="en-US" dirty="0" smtClean="0"/>
              <a:t>Name of suspect, company involved, etc.</a:t>
            </a:r>
          </a:p>
          <a:p>
            <a:r>
              <a:rPr lang="en-US" dirty="0" smtClean="0"/>
              <a:t>Search for evidence by keyword </a:t>
            </a:r>
          </a:p>
          <a:p>
            <a:pPr lvl="1"/>
            <a:r>
              <a:rPr lang="en-US" dirty="0" smtClean="0"/>
              <a:t>Find more keywords in that evidence</a:t>
            </a:r>
          </a:p>
          <a:p>
            <a:r>
              <a:rPr lang="en-US" dirty="0" smtClean="0"/>
              <a:t>Search using new keywords</a:t>
            </a:r>
          </a:p>
          <a:p>
            <a:r>
              <a:rPr lang="en-US" dirty="0" smtClean="0"/>
              <a:t>When you aren't finding any new keywords, the search is 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45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4.1 Non-Traditional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Cell phones, PDA's, iPods, DVR's, gaming systems, etc.</a:t>
            </a:r>
          </a:p>
          <a:p>
            <a:r>
              <a:rPr lang="en-US" dirty="0" smtClean="0"/>
              <a:t>Gather forensic images if possible</a:t>
            </a:r>
          </a:p>
          <a:p>
            <a:r>
              <a:rPr lang="en-US" dirty="0" smtClean="0"/>
              <a:t>Non-traditional methods may be required</a:t>
            </a:r>
          </a:p>
          <a:p>
            <a:r>
              <a:rPr lang="en-US" dirty="0" smtClean="0"/>
              <a:t>Validate procedures first if possible</a:t>
            </a:r>
          </a:p>
          <a:p>
            <a:r>
              <a:rPr lang="en-US" dirty="0" smtClean="0"/>
              <a:t>Document all steps in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4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Based on this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2-11 at 7.52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28" y="1600200"/>
            <a:ext cx="6833194" cy="488231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489116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 handling documentation</a:t>
            </a:r>
          </a:p>
          <a:p>
            <a:pPr lvl="1"/>
            <a:r>
              <a:rPr lang="en-US" dirty="0" smtClean="0"/>
              <a:t>Copy of legal authority</a:t>
            </a:r>
          </a:p>
          <a:p>
            <a:pPr lvl="1"/>
            <a:r>
              <a:rPr lang="en-US" dirty="0" smtClean="0"/>
              <a:t>Chain of custody</a:t>
            </a:r>
          </a:p>
          <a:p>
            <a:pPr lvl="1"/>
            <a:r>
              <a:rPr lang="en-US" dirty="0" smtClean="0"/>
              <a:t>Initial count of evidence items</a:t>
            </a:r>
          </a:p>
          <a:p>
            <a:pPr lvl="1"/>
            <a:r>
              <a:rPr lang="en-US" dirty="0" smtClean="0"/>
              <a:t>Information re: packaging and condition of evidence upon receipt by the examiner</a:t>
            </a:r>
          </a:p>
          <a:p>
            <a:pPr lvl="1"/>
            <a:r>
              <a:rPr lang="en-US" dirty="0" smtClean="0"/>
              <a:t>Description of evidence</a:t>
            </a:r>
          </a:p>
          <a:p>
            <a:pPr lvl="1"/>
            <a:r>
              <a:rPr lang="en-US" dirty="0" smtClean="0"/>
              <a:t>Communications regarding the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32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Examination documentation</a:t>
            </a:r>
          </a:p>
          <a:p>
            <a:pPr lvl="1"/>
            <a:r>
              <a:rPr lang="en-US" dirty="0" smtClean="0"/>
              <a:t>Case-specific</a:t>
            </a:r>
          </a:p>
          <a:p>
            <a:pPr lvl="1"/>
            <a:r>
              <a:rPr lang="en-US" dirty="0" smtClean="0"/>
              <a:t>Contain sufficient details to allow another competent forensic examiner to identify what has been done and assess the findings independently</a:t>
            </a:r>
          </a:p>
          <a:p>
            <a:r>
              <a:rPr lang="en-US" dirty="0" smtClean="0"/>
              <a:t>Preserve documents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12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should address the requestor's needs</a:t>
            </a:r>
          </a:p>
          <a:p>
            <a:r>
              <a:rPr lang="en-US" dirty="0" smtClean="0"/>
              <a:t>Provide all information in a clear and concise manner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75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1.0 Seizing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legal authority</a:t>
            </a:r>
          </a:p>
          <a:p>
            <a:pPr lvl="1"/>
            <a:r>
              <a:rPr lang="en-US" dirty="0" smtClean="0"/>
              <a:t>Additional authority for additional evidence outside scope of the search</a:t>
            </a:r>
          </a:p>
          <a:p>
            <a:r>
              <a:rPr lang="en-US" dirty="0" smtClean="0"/>
              <a:t>If evidence cannot be removed, image it at the scene</a:t>
            </a:r>
          </a:p>
          <a:p>
            <a:r>
              <a:rPr lang="en-US" dirty="0" smtClean="0"/>
              <a:t>Remove all suspects, witnesses, and bystanders from the scene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1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1.0 Seizing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Solicit information from potential suspects, witnesses, LAN administrators, etc.</a:t>
            </a:r>
          </a:p>
          <a:p>
            <a:pPr lvl="1"/>
            <a:r>
              <a:rPr lang="en-US" dirty="0" smtClean="0"/>
              <a:t>Passwords, operating systems, screen name, email address</a:t>
            </a:r>
          </a:p>
          <a:p>
            <a:r>
              <a:rPr lang="en-US" dirty="0" smtClean="0"/>
              <a:t>Search scene systematically and thoroughly</a:t>
            </a:r>
          </a:p>
          <a:p>
            <a:r>
              <a:rPr lang="en-US" dirty="0" smtClean="0"/>
              <a:t>Searcher should be able to recognize the different types of evidence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56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Evidence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computer is off, leave it off</a:t>
            </a:r>
          </a:p>
          <a:p>
            <a:r>
              <a:rPr lang="en-US" dirty="0" smtClean="0"/>
              <a:t>If the computer is on, consider the potential of encryption</a:t>
            </a:r>
          </a:p>
          <a:p>
            <a:pPr lvl="1"/>
            <a:r>
              <a:rPr lang="en-US" dirty="0" smtClean="0"/>
              <a:t>If appropriate, image the machine before powering down</a:t>
            </a:r>
          </a:p>
          <a:p>
            <a:r>
              <a:rPr lang="en-US" dirty="0" smtClean="0"/>
              <a:t>Assess the power need for devices with volatile memory</a:t>
            </a:r>
          </a:p>
          <a:p>
            <a:pPr lvl="1"/>
            <a:r>
              <a:rPr lang="en-US" dirty="0" smtClean="0"/>
              <a:t>E.g. cell phones, tablets,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7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Evidence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the condition of the evidence</a:t>
            </a:r>
          </a:p>
          <a:p>
            <a:pPr lvl="1"/>
            <a:r>
              <a:rPr lang="en-US" dirty="0" smtClean="0"/>
              <a:t>Photograph whole scene from several angles</a:t>
            </a:r>
          </a:p>
          <a:p>
            <a:pPr lvl="1"/>
            <a:r>
              <a:rPr lang="en-US" dirty="0" smtClean="0"/>
              <a:t>Close-up photographs of cables, serial numbers, etc.</a:t>
            </a:r>
          </a:p>
          <a:p>
            <a:r>
              <a:rPr lang="en-US" dirty="0" smtClean="0"/>
              <a:t>Document connection of external components</a:t>
            </a:r>
          </a:p>
          <a:p>
            <a:r>
              <a:rPr lang="en-US" dirty="0" smtClean="0"/>
              <a:t>Document any pre-existing damage to the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6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1.1.1 Stand-alone Computer </a:t>
            </a:r>
            <a:br>
              <a:rPr lang="en-US" dirty="0" smtClean="0"/>
            </a:br>
            <a:r>
              <a:rPr lang="en-US" dirty="0" smtClean="0"/>
              <a:t>(Non-Networked)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1128"/>
            <a:ext cx="8229600" cy="3975035"/>
          </a:xfrm>
        </p:spPr>
        <p:txBody>
          <a:bodyPr>
            <a:normAutofit/>
          </a:bodyPr>
          <a:lstStyle/>
          <a:p>
            <a:r>
              <a:rPr lang="en-US" dirty="0" smtClean="0"/>
              <a:t>Disconnect all power sources</a:t>
            </a:r>
          </a:p>
          <a:p>
            <a:pPr lvl="1"/>
            <a:r>
              <a:rPr lang="en-US" dirty="0" smtClean="0"/>
              <a:t>Remove battery from laptops</a:t>
            </a:r>
          </a:p>
          <a:p>
            <a:r>
              <a:rPr lang="en-US" dirty="0" smtClean="0"/>
              <a:t>Place evidence tape over power plug connector on the back of the computer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496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dirty="0" smtClean="0"/>
              <a:t>1.1.2 </a:t>
            </a:r>
            <a:r>
              <a:rPr lang="en-US" dirty="0" smtClean="0"/>
              <a:t>Networked </a:t>
            </a:r>
            <a:r>
              <a:rPr lang="en-US" dirty="0" smtClean="0"/>
              <a:t>Computer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3338"/>
            <a:ext cx="8229600" cy="4302826"/>
          </a:xfrm>
        </p:spPr>
        <p:txBody>
          <a:bodyPr>
            <a:normAutofit/>
          </a:bodyPr>
          <a:lstStyle/>
          <a:p>
            <a:r>
              <a:rPr lang="en-US" dirty="0" smtClean="0"/>
              <a:t>Workstations</a:t>
            </a:r>
          </a:p>
          <a:p>
            <a:pPr lvl="1"/>
            <a:r>
              <a:rPr lang="en-US" dirty="0" smtClean="0"/>
              <a:t>Remove the power connector from the back of the computer</a:t>
            </a:r>
          </a:p>
          <a:p>
            <a:pPr lvl="1"/>
            <a:r>
              <a:rPr lang="en-US" dirty="0" smtClean="0"/>
              <a:t>Place evidence tape over the power plug connector on the back of the computer</a:t>
            </a:r>
          </a:p>
        </p:txBody>
      </p:sp>
    </p:spTree>
    <p:extLst>
      <p:ext uri="{BB962C8B-B14F-4D97-AF65-F5344CB8AC3E}">
        <p14:creationId xmlns:p14="http://schemas.microsoft.com/office/powerpoint/2010/main" val="304050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dirty="0" smtClean="0"/>
              <a:t>1.2 Servers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3338"/>
            <a:ext cx="8229600" cy="4302826"/>
          </a:xfrm>
        </p:spPr>
        <p:txBody>
          <a:bodyPr>
            <a:normAutofit/>
          </a:bodyPr>
          <a:lstStyle/>
          <a:p>
            <a:r>
              <a:rPr lang="en-US" dirty="0" smtClean="0"/>
              <a:t>Determine the extent of data to be seized</a:t>
            </a:r>
          </a:p>
          <a:p>
            <a:r>
              <a:rPr lang="en-US" dirty="0" smtClean="0"/>
              <a:t>Capture volatile data if necessary</a:t>
            </a:r>
          </a:p>
          <a:p>
            <a:r>
              <a:rPr lang="en-US" dirty="0" smtClean="0"/>
              <a:t>If shutdown is necessary, use the appropriate commands</a:t>
            </a:r>
            <a:endParaRPr lang="en-US" dirty="0"/>
          </a:p>
          <a:p>
            <a:r>
              <a:rPr lang="en-US" i="1" dirty="0" smtClean="0"/>
              <a:t>Warning: Pulling the plug could severely damage the system; disrupt legitimate business; and/or create officer and department liability.</a:t>
            </a:r>
          </a:p>
        </p:txBody>
      </p:sp>
    </p:spTree>
    <p:extLst>
      <p:ext uri="{BB962C8B-B14F-4D97-AF65-F5344CB8AC3E}">
        <p14:creationId xmlns:p14="http://schemas.microsoft.com/office/powerpoint/2010/main" val="3846250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747</Words>
  <Application>Microsoft Macintosh PowerPoint</Application>
  <PresentationFormat>On-screen Show 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Notes from SWGDE "Best Practices for Computer Forensics", 2006</vt:lpstr>
      <vt:lpstr>Based on this Document</vt:lpstr>
      <vt:lpstr>1.0 Seizing Evidence</vt:lpstr>
      <vt:lpstr>1.0 Seizing Evidence</vt:lpstr>
      <vt:lpstr>1.1 Evidence Handling</vt:lpstr>
      <vt:lpstr>1.1 Evidence Handling</vt:lpstr>
      <vt:lpstr>1.1.1 Stand-alone Computer  (Non-Networked)</vt:lpstr>
      <vt:lpstr>1.1.2 Networked Computer </vt:lpstr>
      <vt:lpstr>1.2 Servers</vt:lpstr>
      <vt:lpstr>Evidence Handling</vt:lpstr>
      <vt:lpstr>Evidence Handling</vt:lpstr>
      <vt:lpstr>2.0 Equipment Preparation</vt:lpstr>
      <vt:lpstr>3.0 Forensic Imaging</vt:lpstr>
      <vt:lpstr>3.0 Forensic Imaging</vt:lpstr>
      <vt:lpstr>4.0 Forensic Analysis/Examination</vt:lpstr>
      <vt:lpstr>4.0 Forensic Analysis/Examination</vt:lpstr>
      <vt:lpstr>Recommended Civil Case Search Procedure</vt:lpstr>
      <vt:lpstr>Recommended Search Procedure</vt:lpstr>
      <vt:lpstr>4.1 Non-Traditional Technologies</vt:lpstr>
      <vt:lpstr>5.0 Documentation</vt:lpstr>
      <vt:lpstr>5.0 Documentation</vt:lpstr>
      <vt:lpstr>6.0 Reports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from SWGDE "Best Practices for Computer Forensics", 2006</dc:title>
  <dc:creator>Sam Bowne</dc:creator>
  <cp:lastModifiedBy>Sam Bowne</cp:lastModifiedBy>
  <cp:revision>42</cp:revision>
  <dcterms:created xsi:type="dcterms:W3CDTF">2014-02-11T15:51:26Z</dcterms:created>
  <dcterms:modified xsi:type="dcterms:W3CDTF">2014-02-11T16:40:49Z</dcterms:modified>
</cp:coreProperties>
</file>