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8" y="-3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5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is Computer Forensics?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3079" y="5848606"/>
            <a:ext cx="3746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Last modified 1-12-14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or </a:t>
            </a:r>
            <a:r>
              <a:rPr lang="en-US" dirty="0" err="1" smtClean="0"/>
              <a:t>Infosec</a:t>
            </a:r>
            <a:r>
              <a:rPr lang="en-US" dirty="0" smtClean="0"/>
              <a:t> Professionals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security professionals are drawn into forensics by incident response</a:t>
            </a:r>
          </a:p>
          <a:p>
            <a:pPr lvl="1"/>
            <a:r>
              <a:rPr lang="en-US" dirty="0" smtClean="0"/>
              <a:t>How did attacker get into a system?</a:t>
            </a:r>
          </a:p>
          <a:p>
            <a:pPr lvl="1"/>
            <a:r>
              <a:rPr lang="en-US" dirty="0" smtClean="0"/>
              <a:t>What damage was done?</a:t>
            </a:r>
          </a:p>
          <a:p>
            <a:r>
              <a:rPr lang="en-US" dirty="0" smtClean="0"/>
              <a:t>Other issues</a:t>
            </a:r>
          </a:p>
          <a:p>
            <a:pPr lvl="1"/>
            <a:r>
              <a:rPr lang="en-US" dirty="0" smtClean="0"/>
              <a:t>Stalking</a:t>
            </a:r>
          </a:p>
          <a:p>
            <a:pPr lvl="1"/>
            <a:r>
              <a:rPr lang="en-US" dirty="0" smtClean="0"/>
              <a:t>Inappropriate Web use</a:t>
            </a:r>
          </a:p>
          <a:p>
            <a:pPr lvl="1"/>
            <a:r>
              <a:rPr lang="en-US" dirty="0" smtClean="0"/>
              <a:t>Tracking emails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92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Most Important Trait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Never rely on facts that can't be tested or verified</a:t>
            </a:r>
          </a:p>
          <a:p>
            <a:r>
              <a:rPr lang="en-US" dirty="0" smtClean="0"/>
              <a:t>TEST IT YOURSELF</a:t>
            </a:r>
          </a:p>
          <a:p>
            <a:r>
              <a:rPr lang="en-US" dirty="0" smtClean="0"/>
              <a:t>Stick to the evidence—just the facts</a:t>
            </a:r>
          </a:p>
          <a:p>
            <a:r>
              <a:rPr lang="en-US" dirty="0" smtClean="0"/>
              <a:t>Don't trust your forensic tools</a:t>
            </a:r>
          </a:p>
          <a:p>
            <a:pPr lvl="1"/>
            <a:r>
              <a:rPr lang="en-US" dirty="0" smtClean="0"/>
              <a:t>Verify important findings with two tools</a:t>
            </a:r>
          </a:p>
          <a:p>
            <a:pPr lvl="1"/>
            <a:r>
              <a:rPr lang="en-US" dirty="0" smtClean="0"/>
              <a:t>A raw hex editor like </a:t>
            </a:r>
            <a:r>
              <a:rPr lang="en-US" dirty="0" err="1" smtClean="0"/>
              <a:t>HxD</a:t>
            </a:r>
            <a:r>
              <a:rPr lang="en-US" dirty="0" smtClean="0"/>
              <a:t> is a good second tool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12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Incident Response vs.</a:t>
            </a:r>
            <a:br>
              <a:rPr lang="en-US" dirty="0" smtClean="0"/>
            </a:br>
            <a:r>
              <a:rPr lang="en-US" dirty="0" smtClean="0"/>
              <a:t> Computer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6675"/>
            <a:ext cx="8229600" cy="4389488"/>
          </a:xfrm>
        </p:spPr>
        <p:txBody>
          <a:bodyPr/>
          <a:lstStyle/>
          <a:p>
            <a:r>
              <a:rPr lang="en-US" dirty="0" smtClean="0"/>
              <a:t>Incident Response examines a live running system</a:t>
            </a:r>
          </a:p>
          <a:p>
            <a:r>
              <a:rPr lang="en-US" dirty="0" smtClean="0"/>
              <a:t>Computer Forensics classically focused on post-mortem analysis of a static disk image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forensic image</a:t>
            </a:r>
            <a:r>
              <a:rPr lang="en-US" dirty="0" smtClean="0"/>
              <a:t> is a complete bitwise copy of an entire hard disk</a:t>
            </a:r>
          </a:p>
          <a:p>
            <a:pPr lvl="1"/>
            <a:r>
              <a:rPr lang="en-US" dirty="0" smtClean="0"/>
              <a:t>Or SSD, flash drive, RAM,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18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Until recently, forensics focused on the hard disk and RAM was considered unimportant</a:t>
            </a:r>
          </a:p>
          <a:p>
            <a:r>
              <a:rPr lang="en-US" dirty="0" smtClean="0"/>
              <a:t>This has reversed in the last few years</a:t>
            </a:r>
          </a:p>
          <a:p>
            <a:r>
              <a:rPr lang="en-US" dirty="0" smtClean="0"/>
              <a:t>The projects reflect this</a:t>
            </a:r>
          </a:p>
          <a:p>
            <a:pPr lvl="1"/>
            <a:r>
              <a:rPr lang="en-US" dirty="0" smtClean="0"/>
              <a:t>First we do RAM analysis</a:t>
            </a:r>
          </a:p>
          <a:p>
            <a:pPr lvl="1"/>
            <a:r>
              <a:rPr lang="en-US" dirty="0" smtClean="0"/>
              <a:t>Hard disk images come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065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8850"/>
            <a:ext cx="3520685" cy="3897313"/>
          </a:xfrm>
        </p:spPr>
        <p:txBody>
          <a:bodyPr/>
          <a:lstStyle/>
          <a:p>
            <a:r>
              <a:rPr lang="en-US" dirty="0" smtClean="0"/>
              <a:t>Target was hacked with RAM Scrapers</a:t>
            </a:r>
          </a:p>
          <a:p>
            <a:r>
              <a:rPr lang="en-US" dirty="0" smtClean="0"/>
              <a:t>Credit card #s are unencrypted in RAM</a:t>
            </a:r>
          </a:p>
          <a:p>
            <a:pPr lvl="1"/>
            <a:r>
              <a:rPr lang="en-US" dirty="0" smtClean="0"/>
              <a:t>Link Ch 1c</a:t>
            </a:r>
            <a:endParaRPr lang="en-US" dirty="0"/>
          </a:p>
        </p:txBody>
      </p:sp>
      <p:pic>
        <p:nvPicPr>
          <p:cNvPr id="4" name="Picture 3" descr="Screen Shot 2014-01-13 at 7.44.5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8099"/>
            <a:ext cx="8340953" cy="1651875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5" name="Picture 4" descr="Target-POS-Malwar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653" y="2228850"/>
            <a:ext cx="463550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448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Computer Forensic Tools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Parse entire forensic image</a:t>
            </a:r>
          </a:p>
          <a:p>
            <a:r>
              <a:rPr lang="en-US" dirty="0" smtClean="0"/>
              <a:t>Rebuilds active and deleted files</a:t>
            </a:r>
          </a:p>
          <a:p>
            <a:r>
              <a:rPr lang="en-US" dirty="0" smtClean="0"/>
              <a:t>Presents them in an easy-to-use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461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Suites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All-in-one tools that do almost everything you need</a:t>
            </a:r>
          </a:p>
          <a:p>
            <a:r>
              <a:rPr lang="en-US" dirty="0" smtClean="0"/>
              <a:t>Two famous, expensive commercial tools</a:t>
            </a:r>
          </a:p>
          <a:p>
            <a:pPr lvl="1"/>
            <a:r>
              <a:rPr lang="en-US" dirty="0" err="1" smtClean="0"/>
              <a:t>EnCase</a:t>
            </a:r>
            <a:endParaRPr lang="en-US" dirty="0" smtClean="0"/>
          </a:p>
          <a:p>
            <a:pPr lvl="2"/>
            <a:r>
              <a:rPr lang="en-US" dirty="0" smtClean="0"/>
              <a:t>Used by many police departments</a:t>
            </a:r>
          </a:p>
          <a:p>
            <a:pPr lvl="1"/>
            <a:r>
              <a:rPr lang="en-US" dirty="0" smtClean="0"/>
              <a:t>FTK (Forensic </a:t>
            </a:r>
            <a:r>
              <a:rPr lang="en-US" dirty="0" err="1" smtClean="0"/>
              <a:t>ToolKit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Used by the FBI</a:t>
            </a:r>
          </a:p>
          <a:p>
            <a:r>
              <a:rPr lang="en-US" dirty="0" smtClean="0"/>
              <a:t>Others</a:t>
            </a:r>
          </a:p>
          <a:p>
            <a:pPr lvl="1"/>
            <a:r>
              <a:rPr lang="en-US" dirty="0" smtClean="0"/>
              <a:t>ProDiscover </a:t>
            </a:r>
            <a:r>
              <a:rPr lang="en-US" dirty="0" smtClean="0"/>
              <a:t>(has a free version, </a:t>
            </a:r>
            <a:r>
              <a:rPr lang="en-US" dirty="0" smtClean="0"/>
              <a:t>runs on Windows)</a:t>
            </a:r>
          </a:p>
          <a:p>
            <a:pPr lvl="1"/>
            <a:r>
              <a:rPr lang="en-US" dirty="0" err="1" smtClean="0"/>
              <a:t>Sleuthkit</a:t>
            </a:r>
            <a:r>
              <a:rPr lang="en-US" dirty="0" smtClean="0"/>
              <a:t> and Autopsy </a:t>
            </a:r>
            <a:r>
              <a:rPr lang="en-US" dirty="0" smtClean="0"/>
              <a:t>(free, open</a:t>
            </a:r>
            <a:r>
              <a:rPr lang="en-US" dirty="0" smtClean="0"/>
              <a:t>-source, runs on Linux)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20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Specialized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only one task</a:t>
            </a:r>
          </a:p>
          <a:p>
            <a:pPr lvl="1"/>
            <a:r>
              <a:rPr lang="en-US" dirty="0" smtClean="0"/>
              <a:t>File carving</a:t>
            </a:r>
          </a:p>
          <a:p>
            <a:pPr lvl="2"/>
            <a:r>
              <a:rPr lang="en-US" dirty="0" err="1" smtClean="0"/>
              <a:t>PhotoRec</a:t>
            </a:r>
            <a:r>
              <a:rPr lang="en-US" dirty="0" smtClean="0"/>
              <a:t>, </a:t>
            </a:r>
            <a:r>
              <a:rPr lang="en-US" dirty="0" err="1" smtClean="0"/>
              <a:t>Recuva</a:t>
            </a:r>
            <a:r>
              <a:rPr lang="en-US" dirty="0" smtClean="0"/>
              <a:t>, Disk Drill, Scalpel, Bulk Extractor</a:t>
            </a:r>
          </a:p>
          <a:p>
            <a:pPr lvl="1"/>
            <a:r>
              <a:rPr lang="en-US" dirty="0" smtClean="0"/>
              <a:t>Steganography tools</a:t>
            </a:r>
          </a:p>
          <a:p>
            <a:pPr lvl="1"/>
            <a:r>
              <a:rPr lang="en-US" dirty="0" smtClean="0"/>
              <a:t>Network traffic analysis</a:t>
            </a:r>
          </a:p>
          <a:p>
            <a:pPr lvl="2"/>
            <a:r>
              <a:rPr lang="en-US" dirty="0" err="1" smtClean="0"/>
              <a:t>NetWitness</a:t>
            </a:r>
            <a:endParaRPr lang="en-US" dirty="0" smtClean="0"/>
          </a:p>
          <a:p>
            <a:pPr lvl="1"/>
            <a:r>
              <a:rPr lang="en-US" dirty="0" smtClean="0"/>
              <a:t>Malware analysis</a:t>
            </a:r>
          </a:p>
          <a:p>
            <a:pPr lvl="2"/>
            <a:r>
              <a:rPr lang="en-US" dirty="0" err="1" smtClean="0"/>
              <a:t>Mandiant</a:t>
            </a:r>
            <a:r>
              <a:rPr lang="en-US" dirty="0" smtClean="0"/>
              <a:t> Redline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99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Licensing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75520" cy="4525963"/>
          </a:xfrm>
        </p:spPr>
        <p:txBody>
          <a:bodyPr/>
          <a:lstStyle/>
          <a:p>
            <a:r>
              <a:rPr lang="en-US" dirty="0" smtClean="0"/>
              <a:t>Some states require a private investigator license for forensic examinations</a:t>
            </a:r>
          </a:p>
          <a:p>
            <a:r>
              <a:rPr lang="en-US" dirty="0" smtClean="0"/>
              <a:t>But CA doesn't</a:t>
            </a:r>
          </a:p>
          <a:p>
            <a:pPr lvl="1"/>
            <a:r>
              <a:rPr lang="en-US" dirty="0" smtClean="0"/>
              <a:t>Link Ch 1d</a:t>
            </a:r>
            <a:endParaRPr lang="en-US" dirty="0"/>
          </a:p>
        </p:txBody>
      </p:sp>
      <p:pic>
        <p:nvPicPr>
          <p:cNvPr id="4" name="Picture 3" descr="Screen Shot 2014-01-13 at 7.58.12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85" r="3145"/>
          <a:stretch/>
        </p:blipFill>
        <p:spPr>
          <a:xfrm>
            <a:off x="4789920" y="1600200"/>
            <a:ext cx="4354080" cy="416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552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Learning Computer Forensics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33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Determining the past actions that have taken place on a computer system</a:t>
            </a:r>
          </a:p>
          <a:p>
            <a:r>
              <a:rPr lang="en-US" dirty="0" smtClean="0"/>
              <a:t>Using </a:t>
            </a:r>
            <a:r>
              <a:rPr lang="en-US" b="1" dirty="0" smtClean="0"/>
              <a:t>artifacts</a:t>
            </a:r>
            <a:r>
              <a:rPr lang="en-US" dirty="0" smtClean="0"/>
              <a:t>—files, settings, or system changes that occur when the user or the OS performs a specific action</a:t>
            </a:r>
          </a:p>
          <a:p>
            <a:r>
              <a:rPr lang="en-US" dirty="0" smtClean="0"/>
              <a:t>Ex: Creation date of a user's home directory shows the first time that user logged in</a:t>
            </a:r>
          </a:p>
          <a:p>
            <a:r>
              <a:rPr lang="en-US" b="1" dirty="0" smtClean="0"/>
              <a:t>Testing is essential</a:t>
            </a:r>
            <a:r>
              <a:rPr lang="en-US" dirty="0" smtClean="0"/>
              <a:t>—don't trust anyone else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20330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good training with hands-on projects</a:t>
            </a:r>
          </a:p>
          <a:p>
            <a:r>
              <a:rPr lang="en-US" dirty="0" smtClean="0"/>
              <a:t>Don't attempt to serve clients without proper training first</a:t>
            </a:r>
          </a:p>
          <a:p>
            <a:r>
              <a:rPr lang="en-US" dirty="0" smtClean="0"/>
              <a:t>After this class, you can answer this question with YES:</a:t>
            </a:r>
          </a:p>
          <a:p>
            <a:pPr lvl="1"/>
            <a:r>
              <a:rPr lang="en-US" dirty="0" smtClean="0"/>
              <a:t>"Have you received formal computer forensics training?"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707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classes available</a:t>
            </a:r>
          </a:p>
          <a:p>
            <a:pPr lvl="1"/>
            <a:r>
              <a:rPr lang="en-US" b="1" dirty="0" err="1" smtClean="0"/>
              <a:t>viaForensics</a:t>
            </a:r>
            <a:r>
              <a:rPr lang="en-US" dirty="0" smtClean="0"/>
              <a:t> for Android and iPhone</a:t>
            </a:r>
          </a:p>
          <a:p>
            <a:pPr lvl="1"/>
            <a:r>
              <a:rPr lang="en-US" b="1" dirty="0" smtClean="0"/>
              <a:t>Teel</a:t>
            </a:r>
            <a:r>
              <a:rPr lang="en-US" dirty="0" smtClean="0"/>
              <a:t> </a:t>
            </a:r>
            <a:r>
              <a:rPr lang="en-US" b="1" dirty="0" smtClean="0"/>
              <a:t>Technologies</a:t>
            </a:r>
            <a:r>
              <a:rPr lang="en-US" dirty="0" smtClean="0"/>
              <a:t> – how to remove NAND (</a:t>
            </a:r>
            <a:r>
              <a:rPr lang="en-US" dirty="0" smtClean="0"/>
              <a:t>flash</a:t>
            </a:r>
            <a:r>
              <a:rPr lang="en-US" dirty="0" smtClean="0"/>
              <a:t>) memory for physical inspection</a:t>
            </a:r>
          </a:p>
          <a:p>
            <a:pPr lvl="1"/>
            <a:r>
              <a:rPr lang="en-US" b="1" dirty="0" smtClean="0"/>
              <a:t>BK</a:t>
            </a:r>
            <a:r>
              <a:rPr lang="en-US" dirty="0" smtClean="0"/>
              <a:t> </a:t>
            </a:r>
            <a:r>
              <a:rPr lang="en-US" b="1" dirty="0" smtClean="0"/>
              <a:t>Forensics</a:t>
            </a:r>
            <a:r>
              <a:rPr lang="en-US" dirty="0" smtClean="0"/>
              <a:t> – free training on mobile devices</a:t>
            </a:r>
          </a:p>
          <a:p>
            <a:pPr lvl="1"/>
            <a:r>
              <a:rPr lang="en-US" b="1" dirty="0" smtClean="0"/>
              <a:t>X-Ways</a:t>
            </a:r>
            <a:r>
              <a:rPr lang="en-US" dirty="0" smtClean="0"/>
              <a:t> </a:t>
            </a:r>
            <a:r>
              <a:rPr lang="en-US" b="1" dirty="0" smtClean="0"/>
              <a:t>Forensics </a:t>
            </a:r>
            <a:r>
              <a:rPr lang="en-US" dirty="0" smtClean="0"/>
              <a:t>–recommended </a:t>
            </a:r>
          </a:p>
          <a:p>
            <a:pPr lvl="2"/>
            <a:r>
              <a:rPr lang="en-US" dirty="0" smtClean="0"/>
              <a:t>Links Ch 2a-2d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0606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 Certifications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36294" cy="4525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EnCase</a:t>
            </a:r>
            <a:r>
              <a:rPr lang="en-US" dirty="0" smtClean="0"/>
              <a:t> Certified Examiner</a:t>
            </a:r>
          </a:p>
          <a:p>
            <a:r>
              <a:rPr lang="en-US" dirty="0" smtClean="0"/>
              <a:t>FTK ACE (</a:t>
            </a:r>
            <a:r>
              <a:rPr lang="en-US" dirty="0" err="1" smtClean="0"/>
              <a:t>AccessData</a:t>
            </a:r>
            <a:r>
              <a:rPr lang="en-US" dirty="0" smtClean="0"/>
              <a:t> Certified Examiner)</a:t>
            </a:r>
          </a:p>
          <a:p>
            <a:r>
              <a:rPr lang="en-US" dirty="0" err="1" smtClean="0"/>
              <a:t>Paraben</a:t>
            </a:r>
            <a:r>
              <a:rPr lang="en-US" dirty="0" smtClean="0"/>
              <a:t> Certified Mobile Examiner</a:t>
            </a:r>
          </a:p>
          <a:p>
            <a:r>
              <a:rPr lang="en-US" dirty="0" smtClean="0"/>
              <a:t>SMART Certified Examiners</a:t>
            </a:r>
          </a:p>
          <a:p>
            <a:pPr lvl="1"/>
            <a:r>
              <a:rPr lang="en-US" dirty="0" smtClean="0"/>
              <a:t>Links Ch 2e-h</a:t>
            </a:r>
            <a:endParaRPr lang="en-US" dirty="0"/>
          </a:p>
        </p:txBody>
      </p:sp>
      <p:pic>
        <p:nvPicPr>
          <p:cNvPr id="4" name="Picture 3" descr="Screen Shot 2014-01-13 at 8.45.5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70" y="1600200"/>
            <a:ext cx="3086100" cy="256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83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Vendor-Neutral Certifications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International Society of Forensic Computer Examiners</a:t>
            </a:r>
          </a:p>
          <a:p>
            <a:pPr lvl="1"/>
            <a:r>
              <a:rPr lang="en-US" dirty="0" smtClean="0"/>
              <a:t>Certified Computer Examiner</a:t>
            </a:r>
          </a:p>
          <a:p>
            <a:r>
              <a:rPr lang="en-US" dirty="0" smtClean="0"/>
              <a:t>High-Tech Crime Network</a:t>
            </a:r>
          </a:p>
          <a:p>
            <a:r>
              <a:rPr lang="en-US" dirty="0" smtClean="0"/>
              <a:t>SANS</a:t>
            </a:r>
          </a:p>
          <a:p>
            <a:r>
              <a:rPr lang="en-US" dirty="0" smtClean="0"/>
              <a:t>International Association of Computer Investigative Specialists</a:t>
            </a:r>
          </a:p>
          <a:p>
            <a:pPr lvl="1"/>
            <a:r>
              <a:rPr lang="en-US" dirty="0" smtClean="0"/>
              <a:t>Links Ch 2i-l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75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ENCE</a:t>
            </a:r>
          </a:p>
          <a:p>
            <a:pPr lvl="1"/>
            <a:r>
              <a:rPr lang="en-US" dirty="0" smtClean="0"/>
              <a:t>Requires 64 hours of computer forensics training or 12 months' experience</a:t>
            </a:r>
          </a:p>
          <a:p>
            <a:pPr lvl="1"/>
            <a:r>
              <a:rPr lang="en-US" dirty="0" smtClean="0"/>
              <a:t>Test costs $200; Guidance Software's ENCE training costs $2,500</a:t>
            </a:r>
          </a:p>
          <a:p>
            <a:r>
              <a:rPr lang="en-US" dirty="0" smtClean="0"/>
              <a:t>FTK ACE exam is free online</a:t>
            </a:r>
          </a:p>
          <a:p>
            <a:pPr lvl="1"/>
            <a:r>
              <a:rPr lang="en-US" dirty="0" smtClean="0"/>
              <a:t>Requires a licensed copy of FTK ($2,000)</a:t>
            </a:r>
          </a:p>
          <a:p>
            <a:r>
              <a:rPr lang="en-US" dirty="0" smtClean="0"/>
              <a:t>CCE exam costs $395</a:t>
            </a:r>
          </a:p>
          <a:p>
            <a:pPr lvl="1"/>
            <a:r>
              <a:rPr lang="en-US" dirty="0" smtClean="0"/>
              <a:t>You can use any tool you 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50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 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Constant research in new tools, techniques, issues, opportunities</a:t>
            </a:r>
          </a:p>
          <a:p>
            <a:r>
              <a:rPr lang="en-US" dirty="0" smtClean="0"/>
              <a:t>Join Twitter!</a:t>
            </a:r>
          </a:p>
          <a:p>
            <a:r>
              <a:rPr lang="en-US" dirty="0" smtClean="0"/>
              <a:t>Go to conventions</a:t>
            </a:r>
          </a:p>
          <a:p>
            <a:r>
              <a:rPr lang="en-US" dirty="0" smtClean="0"/>
              <a:t>I like hacker cons</a:t>
            </a:r>
          </a:p>
          <a:p>
            <a:pPr lvl="1"/>
            <a:r>
              <a:rPr lang="en-US" dirty="0" err="1" smtClean="0"/>
              <a:t>BSidesSF</a:t>
            </a:r>
            <a:r>
              <a:rPr lang="en-US" dirty="0" smtClean="0"/>
              <a:t> is coming in Feb.</a:t>
            </a:r>
          </a:p>
          <a:p>
            <a:pPr lvl="1"/>
            <a:r>
              <a:rPr lang="en-US" dirty="0" err="1" smtClean="0"/>
              <a:t>BayThreat</a:t>
            </a:r>
            <a:r>
              <a:rPr lang="en-US" dirty="0" smtClean="0"/>
              <a:t> every December</a:t>
            </a:r>
          </a:p>
          <a:p>
            <a:pPr lvl="1"/>
            <a:r>
              <a:rPr lang="en-US" dirty="0" smtClean="0"/>
              <a:t>RSA (meh)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461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Forensics Conventions (Expensive)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HTCIA</a:t>
            </a:r>
          </a:p>
          <a:p>
            <a:pPr lvl="1"/>
            <a:r>
              <a:rPr lang="en-US" dirty="0" smtClean="0"/>
              <a:t>Quarterly meeting are free, but big convention is not</a:t>
            </a:r>
            <a:endParaRPr lang="en-US" dirty="0" smtClean="0"/>
          </a:p>
          <a:p>
            <a:r>
              <a:rPr lang="en-US" dirty="0" smtClean="0"/>
              <a:t>CEIC</a:t>
            </a:r>
          </a:p>
          <a:p>
            <a:r>
              <a:rPr lang="en-US" dirty="0" smtClean="0"/>
              <a:t>Techno Forensics</a:t>
            </a:r>
          </a:p>
          <a:p>
            <a:r>
              <a:rPr lang="en-US" dirty="0" smtClean="0"/>
              <a:t>Black Hat</a:t>
            </a:r>
          </a:p>
          <a:p>
            <a:r>
              <a:rPr lang="en-US" dirty="0" smtClean="0"/>
              <a:t>SANS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29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Hacking Exposed Computer Forensics Blog</a:t>
            </a:r>
          </a:p>
          <a:p>
            <a:r>
              <a:rPr lang="en-US" dirty="0" smtClean="0"/>
              <a:t>SANS DFIR</a:t>
            </a:r>
          </a:p>
          <a:p>
            <a:r>
              <a:rPr lang="en-US" dirty="0" smtClean="0"/>
              <a:t>Windows Incident Response</a:t>
            </a:r>
          </a:p>
          <a:p>
            <a:r>
              <a:rPr lang="en-US" dirty="0" smtClean="0"/>
              <a:t>Forensics from the sausage factory</a:t>
            </a:r>
          </a:p>
          <a:p>
            <a:r>
              <a:rPr lang="en-US" dirty="0" smtClean="0"/>
              <a:t>Forensic Focus Blog</a:t>
            </a:r>
          </a:p>
          <a:p>
            <a:pPr lvl="1"/>
            <a:r>
              <a:rPr lang="en-US" dirty="0" smtClean="0"/>
              <a:t>Links Ch 2n-q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9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Podcasts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Forensic 4cast</a:t>
            </a:r>
          </a:p>
          <a:p>
            <a:r>
              <a:rPr lang="en-US" dirty="0" err="1" smtClean="0"/>
              <a:t>CyberSpeak</a:t>
            </a:r>
            <a:endParaRPr lang="en-US" dirty="0" smtClean="0"/>
          </a:p>
          <a:p>
            <a:r>
              <a:rPr lang="en-US" dirty="0" smtClean="0"/>
              <a:t>Inside the Core (Mac forensics)</a:t>
            </a:r>
          </a:p>
          <a:p>
            <a:pPr lvl="1"/>
            <a:r>
              <a:rPr lang="en-US" dirty="0" smtClean="0"/>
              <a:t>Links Ch 2r-t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3566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Tech Crime Investigators Association International</a:t>
            </a:r>
          </a:p>
          <a:p>
            <a:pPr lvl="1"/>
            <a:r>
              <a:rPr lang="en-US" dirty="0" smtClean="0"/>
              <a:t>Must not work for defense</a:t>
            </a:r>
          </a:p>
          <a:p>
            <a:r>
              <a:rPr lang="en-US" dirty="0" smtClean="0"/>
              <a:t>Association of Certified Fraud Examiners</a:t>
            </a:r>
          </a:p>
          <a:p>
            <a:pPr lvl="1"/>
            <a:r>
              <a:rPr lang="en-US" dirty="0" smtClean="0"/>
              <a:t>Links Ch 2u-v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63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You Can Do with Computer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Recover deleted files</a:t>
            </a:r>
          </a:p>
          <a:p>
            <a:r>
              <a:rPr lang="en-US" dirty="0" smtClean="0"/>
              <a:t>Find out what external devices have been attached</a:t>
            </a:r>
          </a:p>
          <a:p>
            <a:r>
              <a:rPr lang="en-US" dirty="0" smtClean="0"/>
              <a:t>Determine what programs have been run</a:t>
            </a:r>
          </a:p>
          <a:p>
            <a:r>
              <a:rPr lang="en-US" dirty="0" smtClean="0"/>
              <a:t>See what web pages users have viewed, their email, chat logs</a:t>
            </a:r>
          </a:p>
          <a:p>
            <a:r>
              <a:rPr lang="en-US" dirty="0" smtClean="0"/>
              <a:t>SMS messages from phones</a:t>
            </a:r>
          </a:p>
          <a:p>
            <a:r>
              <a:rPr lang="en-US" dirty="0" smtClean="0"/>
              <a:t>Find malware and determine what it has done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226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Forensics Jobs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495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Expert witness for crime investigation</a:t>
            </a:r>
          </a:p>
          <a:p>
            <a:pPr lvl="1"/>
            <a:r>
              <a:rPr lang="en-US" dirty="0" smtClean="0"/>
              <a:t>Must choose prosecution or defense, difficult to change later</a:t>
            </a:r>
          </a:p>
          <a:p>
            <a:r>
              <a:rPr lang="en-US" dirty="0" smtClean="0"/>
              <a:t>Incident Response (IR)</a:t>
            </a:r>
          </a:p>
          <a:p>
            <a:pPr lvl="1"/>
            <a:r>
              <a:rPr lang="en-US" dirty="0" smtClean="0"/>
              <a:t>Or DFIR (Digital Forensics, Incident Response)</a:t>
            </a:r>
          </a:p>
          <a:p>
            <a:pPr lvl="1"/>
            <a:r>
              <a:rPr lang="en-US" dirty="0" smtClean="0"/>
              <a:t>Including malware analysis</a:t>
            </a:r>
          </a:p>
          <a:p>
            <a:r>
              <a:rPr lang="en-US" dirty="0" smtClean="0"/>
              <a:t>Data recovery</a:t>
            </a:r>
          </a:p>
          <a:p>
            <a:r>
              <a:rPr lang="en-US" dirty="0" err="1" smtClean="0"/>
              <a:t>eDiscovery</a:t>
            </a:r>
            <a:endParaRPr lang="en-US" dirty="0" smtClean="0"/>
          </a:p>
          <a:p>
            <a:pPr lvl="1"/>
            <a:r>
              <a:rPr lang="en-US" dirty="0" smtClean="0"/>
              <a:t>Collecting evidence as required by a court order during a lawsuit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14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People Get Involved in Computer Forensics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Law enforcement</a:t>
            </a:r>
          </a:p>
          <a:p>
            <a:r>
              <a:rPr lang="en-US" dirty="0" smtClean="0"/>
              <a:t>Military</a:t>
            </a:r>
          </a:p>
          <a:p>
            <a:r>
              <a:rPr lang="en-US" dirty="0" smtClean="0"/>
              <a:t>College programs</a:t>
            </a:r>
          </a:p>
          <a:p>
            <a:r>
              <a:rPr lang="en-US" dirty="0" smtClean="0"/>
              <a:t>IT and/or </a:t>
            </a:r>
            <a:r>
              <a:rPr lang="en-US" dirty="0" err="1" smtClean="0"/>
              <a:t>Infosec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09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"Innocent Images" (Child pornography) is a huge part of the FBI's work</a:t>
            </a:r>
          </a:p>
          <a:p>
            <a:pPr lvl="1"/>
            <a:r>
              <a:rPr lang="en-US" dirty="0" smtClean="0"/>
              <a:t>5,600 cases as of April 2012 (link Ch 1a)</a:t>
            </a:r>
          </a:p>
          <a:p>
            <a:r>
              <a:rPr lang="en-US" dirty="0" smtClean="0"/>
              <a:t>Almost every crime investigation requires digital forensics</a:t>
            </a:r>
          </a:p>
          <a:p>
            <a:pPr lvl="1"/>
            <a:r>
              <a:rPr lang="en-US" dirty="0" smtClean="0"/>
              <a:t>Laptops, tablets, phones, GPS units,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63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 3 FBI National Security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Protect the United States from Terrorist Attack</a:t>
            </a:r>
          </a:p>
          <a:p>
            <a:r>
              <a:rPr lang="en-US" dirty="0" smtClean="0"/>
              <a:t>2. Protect the United States against Foreign Intelligence Operations and Espionage</a:t>
            </a:r>
          </a:p>
          <a:p>
            <a:r>
              <a:rPr lang="en-US" dirty="0" smtClean="0"/>
              <a:t>3. Protect the United States against Cyber-Based Attacks and High-Technology Crimes</a:t>
            </a:r>
          </a:p>
          <a:p>
            <a:pPr lvl="1"/>
            <a:r>
              <a:rPr lang="en-US" dirty="0" smtClean="0"/>
              <a:t>Link Ch 1b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45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responders gather evidence in the field</a:t>
            </a:r>
          </a:p>
          <a:p>
            <a:r>
              <a:rPr lang="en-US" dirty="0" smtClean="0"/>
              <a:t>Analysts work on it later in labs</a:t>
            </a:r>
          </a:p>
          <a:p>
            <a:r>
              <a:rPr lang="en-US" dirty="0" smtClean="0"/>
              <a:t>Most military forensic examiners do not gain experience in testifying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8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University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Relatively new</a:t>
            </a:r>
          </a:p>
          <a:p>
            <a:r>
              <a:rPr lang="en-US" dirty="0" smtClean="0"/>
              <a:t>Often don't provide testimony experience</a:t>
            </a:r>
          </a:p>
          <a:p>
            <a:pPr lvl="1"/>
            <a:r>
              <a:rPr lang="en-US" dirty="0" smtClean="0"/>
              <a:t>This class won't</a:t>
            </a:r>
          </a:p>
          <a:p>
            <a:r>
              <a:rPr lang="en-US" dirty="0" smtClean="0"/>
              <a:t>We focus on the technical issues in forensics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953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966</Words>
  <Application>Microsoft Macintosh PowerPoint</Application>
  <PresentationFormat>On-screen Show (4:3)</PresentationFormat>
  <Paragraphs>173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Computer Forensics Infosec Pro Guide</vt:lpstr>
      <vt:lpstr>Computer Forensics</vt:lpstr>
      <vt:lpstr>What You Can Do with Computer Forensics</vt:lpstr>
      <vt:lpstr>Computer Forensics Jobs</vt:lpstr>
      <vt:lpstr>How People Get Involved in Computer Forensics</vt:lpstr>
      <vt:lpstr>Law Enforcement</vt:lpstr>
      <vt:lpstr>Top 3 FBI National Security Priorities</vt:lpstr>
      <vt:lpstr>Military</vt:lpstr>
      <vt:lpstr>University Programs</vt:lpstr>
      <vt:lpstr>IT or Infosec Professionals</vt:lpstr>
      <vt:lpstr>The Most Important Trait</vt:lpstr>
      <vt:lpstr>Incident Response vs.  Computer Forensics</vt:lpstr>
      <vt:lpstr>RAM Analysis</vt:lpstr>
      <vt:lpstr>PowerPoint Presentation</vt:lpstr>
      <vt:lpstr>How Computer Forensic Tools Work</vt:lpstr>
      <vt:lpstr>Forensic Suites</vt:lpstr>
      <vt:lpstr>Specialized Tools</vt:lpstr>
      <vt:lpstr>Professional Licensing</vt:lpstr>
      <vt:lpstr>Computer Forensics Infosec Pro Guide</vt:lpstr>
      <vt:lpstr>Training</vt:lpstr>
      <vt:lpstr>Vendor Training</vt:lpstr>
      <vt:lpstr>Vendor Certifications</vt:lpstr>
      <vt:lpstr>Vendor-Neutral Certifications</vt:lpstr>
      <vt:lpstr>Costs</vt:lpstr>
      <vt:lpstr>Stay Current</vt:lpstr>
      <vt:lpstr>Forensics Conventions (Expensive)</vt:lpstr>
      <vt:lpstr>Blogs</vt:lpstr>
      <vt:lpstr>Podcasts</vt:lpstr>
      <vt:lpstr>Associations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78</cp:revision>
  <dcterms:created xsi:type="dcterms:W3CDTF">2014-01-13T15:00:48Z</dcterms:created>
  <dcterms:modified xsi:type="dcterms:W3CDTF">2015-01-12T21:30:50Z</dcterms:modified>
</cp:coreProperties>
</file>