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61" r:id="rId4"/>
    <p:sldId id="262" r:id="rId5"/>
    <p:sldId id="263" r:id="rId6"/>
    <p:sldId id="264" r:id="rId7"/>
    <p:sldId id="265" r:id="rId8"/>
    <p:sldId id="266" r:id="rId9"/>
    <p:sldId id="270" r:id="rId10"/>
    <p:sldId id="267" r:id="rId11"/>
    <p:sldId id="268" r:id="rId12"/>
    <p:sldId id="272" r:id="rId13"/>
    <p:sldId id="269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60" r:id="rId22"/>
    <p:sldId id="259" r:id="rId23"/>
    <p:sldId id="280" r:id="rId24"/>
    <p:sldId id="281" r:id="rId25"/>
    <p:sldId id="282" r:id="rId26"/>
    <p:sldId id="317" r:id="rId27"/>
    <p:sldId id="318" r:id="rId28"/>
    <p:sldId id="283" r:id="rId29"/>
    <p:sldId id="285" r:id="rId30"/>
    <p:sldId id="286" r:id="rId31"/>
    <p:sldId id="290" r:id="rId32"/>
    <p:sldId id="291" r:id="rId33"/>
    <p:sldId id="289" r:id="rId34"/>
    <p:sldId id="292" r:id="rId35"/>
    <p:sldId id="294" r:id="rId36"/>
    <p:sldId id="293" r:id="rId37"/>
    <p:sldId id="295" r:id="rId38"/>
    <p:sldId id="296" r:id="rId39"/>
    <p:sldId id="297" r:id="rId40"/>
    <p:sldId id="298" r:id="rId41"/>
    <p:sldId id="299" r:id="rId42"/>
    <p:sldId id="300" r:id="rId43"/>
    <p:sldId id="301" r:id="rId44"/>
    <p:sldId id="288" r:id="rId45"/>
    <p:sldId id="302" r:id="rId46"/>
    <p:sldId id="305" r:id="rId47"/>
    <p:sldId id="303" r:id="rId48"/>
    <p:sldId id="304" r:id="rId4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569" autoAdjust="0"/>
    <p:restoredTop sz="94583" autoAdjust="0"/>
  </p:normalViewPr>
  <p:slideViewPr>
    <p:cSldViewPr snapToGrid="0" snapToObjects="1">
      <p:cViewPr varScale="1">
        <p:scale>
          <a:sx n="111" d="100"/>
          <a:sy n="111" d="100"/>
        </p:scale>
        <p:origin x="-68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996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179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printerSettings" Target="printerSettings/printerSettings1.bin"/><Relationship Id="rId51" Type="http://schemas.openxmlformats.org/officeDocument/2006/relationships/presProps" Target="presProps.xml"/><Relationship Id="rId52" Type="http://schemas.openxmlformats.org/officeDocument/2006/relationships/viewProps" Target="viewProps.xml"/><Relationship Id="rId53" Type="http://schemas.openxmlformats.org/officeDocument/2006/relationships/theme" Target="theme/theme1.xml"/><Relationship Id="rId54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4/6/15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360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4/6/15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12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4/6/15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344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4/6/15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771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4/6/15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593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4/6/15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762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4/6/15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276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4/6/15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707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4/6/15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800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4/6/15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952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4/6/15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211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A8C08-6D1D-B348-B3FD-76788409AB91}" type="datetimeFigureOut">
              <a:rPr lang="en-US" smtClean="0"/>
              <a:t>4/6/15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95915-DF9B-6D46-8178-8E55E4635D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140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Computer Forensics</a:t>
            </a:r>
            <a:br>
              <a:rPr lang="en-US" dirty="0" smtClean="0"/>
            </a:br>
            <a:r>
              <a:rPr lang="en-US" sz="3200" dirty="0" smtClean="0"/>
              <a:t>Infosec Pro Guide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Ch 10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Establishing the Investigation Type and Criteria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45349" y="5869704"/>
            <a:ext cx="4004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Modified 4-6-15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4144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Administrator Abuse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32875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Reading users' email</a:t>
            </a:r>
          </a:p>
          <a:p>
            <a:r>
              <a:rPr lang="en-US" dirty="0" smtClean="0"/>
              <a:t>Finding salary of other workers</a:t>
            </a:r>
          </a:p>
          <a:p>
            <a:r>
              <a:rPr lang="en-US" dirty="0" smtClean="0"/>
              <a:t>Using Remote Access Tools such as VNC to view others' computer screens</a:t>
            </a:r>
          </a:p>
          <a:p>
            <a:r>
              <a:rPr lang="en-US" dirty="0" smtClean="0"/>
              <a:t>Using keyloggers</a:t>
            </a:r>
          </a:p>
          <a:p>
            <a:r>
              <a:rPr lang="en-US" dirty="0" smtClean="0"/>
              <a:t>Accessing users' personal files</a:t>
            </a:r>
          </a:p>
          <a:p>
            <a:r>
              <a:rPr lang="en-US" dirty="0" smtClean="0"/>
              <a:t>Stalking employees using PII</a:t>
            </a:r>
          </a:p>
          <a:p>
            <a:r>
              <a:rPr lang="en-US" dirty="0" smtClean="0"/>
              <a:t>Running personal or side-job sites on company resources</a:t>
            </a:r>
          </a:p>
          <a:p>
            <a:r>
              <a:rPr lang="en-US" dirty="0" smtClean="0"/>
              <a:t>Bypassing policy granting unfiltered Web access for prohibited activities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3516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Goals of an Administrator Abuse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646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May end in civil or criminal charges</a:t>
            </a:r>
          </a:p>
          <a:p>
            <a:r>
              <a:rPr lang="en-US" dirty="0" smtClean="0"/>
              <a:t>Termination of employment</a:t>
            </a:r>
          </a:p>
          <a:p>
            <a:r>
              <a:rPr lang="en-US" dirty="0" smtClean="0"/>
              <a:t>Difficult to conceal an investigation from an administrator</a:t>
            </a:r>
          </a:p>
          <a:p>
            <a:pPr lvl="1"/>
            <a:r>
              <a:rPr lang="en-US" dirty="0" smtClean="0"/>
              <a:t>May be reading emails of legal and HR department</a:t>
            </a:r>
          </a:p>
          <a:p>
            <a:pPr lvl="1"/>
            <a:r>
              <a:rPr lang="en-US" dirty="0" smtClean="0"/>
              <a:t>Use telephone calls instead of email or other computer-based communications</a:t>
            </a:r>
          </a:p>
          <a:p>
            <a:pPr lvl="1"/>
            <a:r>
              <a:rPr lang="en-US" dirty="0" smtClean="0"/>
              <a:t>Photograph administrator's desk before investigating; return all objects to original location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9972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Stealing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Usually originated by Legal, not HR</a:t>
            </a:r>
          </a:p>
          <a:p>
            <a:r>
              <a:rPr lang="en-US" dirty="0" smtClean="0"/>
              <a:t>Usually involve a current employee who is leaving the company</a:t>
            </a:r>
          </a:p>
          <a:p>
            <a:r>
              <a:rPr lang="en-US" dirty="0" smtClean="0"/>
              <a:t>Employee takes data to their new employer, to give them an unfair advantage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3102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Stealing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4105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Sales person taking business contacts for use in another business</a:t>
            </a:r>
          </a:p>
          <a:p>
            <a:r>
              <a:rPr lang="en-US" dirty="0" smtClean="0"/>
              <a:t>Employees taking bids on current, future, or former projects</a:t>
            </a:r>
          </a:p>
          <a:p>
            <a:r>
              <a:rPr lang="en-US" dirty="0" smtClean="0"/>
              <a:t>Taking trade secrets to a competitor</a:t>
            </a:r>
          </a:p>
          <a:p>
            <a:r>
              <a:rPr lang="en-US" dirty="0" smtClean="0"/>
              <a:t>Forwarding company emails to a personal account</a:t>
            </a:r>
          </a:p>
          <a:p>
            <a:r>
              <a:rPr lang="en-US" dirty="0" smtClean="0"/>
              <a:t>Uploading data to file-sharing sites for later access</a:t>
            </a:r>
          </a:p>
          <a:p>
            <a:r>
              <a:rPr lang="en-US" dirty="0" smtClean="0"/>
              <a:t>Wholesale backup of company systems to personal hard drives</a:t>
            </a:r>
          </a:p>
          <a:p>
            <a:r>
              <a:rPr lang="en-US" dirty="0" smtClean="0"/>
              <a:t>External hacking into company systems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9750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Goal of a Stealing Information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Civil litigation against the former employee</a:t>
            </a:r>
          </a:p>
          <a:p>
            <a:pPr lvl="1"/>
            <a:r>
              <a:rPr lang="en-US" dirty="0" smtClean="0"/>
              <a:t>And possibly their new employer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2537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Internal Leaks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Employee is not usually leaving the company</a:t>
            </a:r>
          </a:p>
          <a:p>
            <a:r>
              <a:rPr lang="en-US" dirty="0" smtClean="0"/>
              <a:t>Employee needs to maintain access to secrets to leak them</a:t>
            </a:r>
          </a:p>
          <a:p>
            <a:r>
              <a:rPr lang="en-US" dirty="0" smtClean="0"/>
              <a:t>First job is to identify the leaker</a:t>
            </a:r>
          </a:p>
        </p:txBody>
      </p:sp>
    </p:spTree>
    <p:extLst>
      <p:ext uri="{BB962C8B-B14F-4D97-AF65-F5344CB8AC3E}">
        <p14:creationId xmlns:p14="http://schemas.microsoft.com/office/powerpoint/2010/main" val="8152941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Loss Prevention (DLP)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Network appliances that monitor all traffic leaving the company, watching for credit card #s, SSNs, etc.</a:t>
            </a:r>
          </a:p>
          <a:p>
            <a:r>
              <a:rPr lang="en-US" dirty="0" smtClean="0"/>
              <a:t>May also refer to </a:t>
            </a:r>
            <a:r>
              <a:rPr lang="en-US" b="1" dirty="0" smtClean="0"/>
              <a:t>Endpoint Protection</a:t>
            </a:r>
          </a:p>
          <a:p>
            <a:pPr lvl="1"/>
            <a:r>
              <a:rPr lang="en-US" dirty="0" smtClean="0"/>
              <a:t>Full-disk encryption to prevent loss through stolen laptops</a:t>
            </a:r>
          </a:p>
          <a:p>
            <a:pPr lvl="1"/>
            <a:r>
              <a:rPr lang="en-US" dirty="0" smtClean="0"/>
              <a:t>Log and limit access to external storage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6252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 of Internal Leaks 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 the leaker and terminate them</a:t>
            </a:r>
          </a:p>
          <a:p>
            <a:r>
              <a:rPr lang="en-US" dirty="0" smtClean="0"/>
              <a:t>May also charge them with civil or criminal charges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7727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Keyloggers and Malware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Keylogger used by an employee</a:t>
            </a:r>
          </a:p>
          <a:p>
            <a:r>
              <a:rPr lang="en-US" dirty="0"/>
              <a:t>Keylogger used by </a:t>
            </a:r>
            <a:r>
              <a:rPr lang="en-US" dirty="0" smtClean="0"/>
              <a:t>a spouse</a:t>
            </a:r>
          </a:p>
          <a:p>
            <a:r>
              <a:rPr lang="en-US" dirty="0" smtClean="0"/>
              <a:t>Malware that enters a system through employee's Internet use</a:t>
            </a:r>
          </a:p>
          <a:p>
            <a:r>
              <a:rPr lang="en-US" dirty="0" smtClean="0"/>
              <a:t>Malware targeted at the company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2242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Goals of Keylogger and Malware 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Determine</a:t>
            </a:r>
          </a:p>
          <a:p>
            <a:pPr lvl="1"/>
            <a:r>
              <a:rPr lang="en-US" dirty="0" smtClean="0"/>
              <a:t>Who was infected</a:t>
            </a:r>
          </a:p>
          <a:p>
            <a:pPr lvl="1"/>
            <a:r>
              <a:rPr lang="en-US" dirty="0" smtClean="0"/>
              <a:t>How it got on the system</a:t>
            </a:r>
          </a:p>
          <a:p>
            <a:pPr lvl="1"/>
            <a:r>
              <a:rPr lang="en-US" dirty="0" smtClean="0"/>
              <a:t>What are the capabilities of the malware</a:t>
            </a:r>
          </a:p>
          <a:p>
            <a:r>
              <a:rPr lang="en-US" dirty="0" smtClean="0"/>
              <a:t>If malware got onto the system, private information may already have been compromised</a:t>
            </a:r>
          </a:p>
        </p:txBody>
      </p:sp>
    </p:spTree>
    <p:extLst>
      <p:ext uri="{BB962C8B-B14F-4D97-AF65-F5344CB8AC3E}">
        <p14:creationId xmlns:p14="http://schemas.microsoft.com/office/powerpoint/2010/main" val="2177848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Types of Investigation</a:t>
            </a:r>
          </a:p>
          <a:p>
            <a:r>
              <a:rPr lang="en-US" dirty="0" smtClean="0"/>
              <a:t>When Criteria Overlap</a:t>
            </a:r>
          </a:p>
          <a:p>
            <a:r>
              <a:rPr lang="en-US" dirty="0" smtClean="0"/>
              <a:t>When no Criteria Match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26961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Malware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7028"/>
          </a:xfrm>
        </p:spPr>
        <p:txBody>
          <a:bodyPr>
            <a:normAutofit/>
          </a:bodyPr>
          <a:lstStyle/>
          <a:p>
            <a:r>
              <a:rPr lang="en-US" dirty="0" smtClean="0"/>
              <a:t>Static analysis</a:t>
            </a:r>
          </a:p>
          <a:p>
            <a:pPr lvl="1"/>
            <a:r>
              <a:rPr lang="en-US" dirty="0" smtClean="0"/>
              <a:t>Examining malicious files to identify and/or reverse-engineer them</a:t>
            </a:r>
          </a:p>
          <a:p>
            <a:r>
              <a:rPr lang="en-US" dirty="0" smtClean="0"/>
              <a:t>Dynamic analysis</a:t>
            </a:r>
          </a:p>
          <a:p>
            <a:pPr lvl="1"/>
            <a:r>
              <a:rPr lang="en-US" dirty="0" smtClean="0"/>
              <a:t>Run malware in a safe virtual environment</a:t>
            </a:r>
          </a:p>
          <a:p>
            <a:pPr lvl="1"/>
            <a:r>
              <a:rPr lang="en-US" dirty="0" smtClean="0"/>
              <a:t>Observe its behavior</a:t>
            </a:r>
          </a:p>
          <a:p>
            <a:r>
              <a:rPr lang="en-US" dirty="0" smtClean="0"/>
              <a:t>CNIT 126: Malware Analysis</a:t>
            </a:r>
          </a:p>
          <a:p>
            <a:pPr lvl="1"/>
            <a:r>
              <a:rPr lang="en-US" dirty="0" smtClean="0"/>
              <a:t>Not offered in Fall 2015, but probably in Spring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0773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When Criteria Overlap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50516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One type of case may change into another</a:t>
            </a:r>
          </a:p>
          <a:p>
            <a:pPr lvl="1"/>
            <a:r>
              <a:rPr lang="en-US" dirty="0" smtClean="0"/>
              <a:t>Administrator abuse turns to a HR case when the suspect is caught trying to sell information to another company</a:t>
            </a:r>
          </a:p>
          <a:p>
            <a:r>
              <a:rPr lang="en-US" dirty="0" smtClean="0"/>
              <a:t>Document your findings</a:t>
            </a:r>
          </a:p>
          <a:p>
            <a:r>
              <a:rPr lang="en-US" dirty="0" smtClean="0"/>
              <a:t>Keep the two cases separated in your records</a:t>
            </a:r>
          </a:p>
          <a:p>
            <a:pPr lvl="1"/>
            <a:r>
              <a:rPr lang="en-US" dirty="0" smtClean="0"/>
              <a:t>Two sets of bookmarks in forensic tools</a:t>
            </a:r>
          </a:p>
          <a:p>
            <a:pPr lvl="1"/>
            <a:r>
              <a:rPr lang="en-US" dirty="0" smtClean="0"/>
              <a:t>Easier to explain your actions later</a:t>
            </a:r>
          </a:p>
          <a:p>
            <a:pPr lvl="1"/>
            <a:r>
              <a:rPr lang="en-US" dirty="0" smtClean="0"/>
              <a:t>Write your report with two sections, to prevent confusion</a:t>
            </a:r>
          </a:p>
          <a:p>
            <a:r>
              <a:rPr lang="en-US" dirty="0" smtClean="0"/>
              <a:t>Get approval if scope of your investigation changes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8105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dirty="0" smtClean="0"/>
              <a:t>When No Criteria Match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5293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Investigate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Where should the evidence be?</a:t>
            </a:r>
          </a:p>
          <a:p>
            <a:pPr lvl="1"/>
            <a:r>
              <a:rPr lang="en-US" dirty="0" smtClean="0"/>
              <a:t>Did this occur over a network?</a:t>
            </a:r>
          </a:p>
          <a:p>
            <a:pPr lvl="1"/>
            <a:r>
              <a:rPr lang="en-US" dirty="0" smtClean="0"/>
              <a:t>Did this occur on a local system?</a:t>
            </a:r>
          </a:p>
          <a:p>
            <a:r>
              <a:rPr lang="en-US" dirty="0" smtClean="0"/>
              <a:t>Drawing diagrams or charts can help</a:t>
            </a:r>
          </a:p>
          <a:p>
            <a:r>
              <a:rPr lang="en-US" dirty="0" smtClean="0"/>
              <a:t>Discuss case with colleagues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9194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Evidence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4105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Consider all devices between the machines in question and the Internet—do they have logs?</a:t>
            </a:r>
          </a:p>
          <a:p>
            <a:pPr lvl="1"/>
            <a:r>
              <a:rPr lang="en-US" dirty="0" smtClean="0"/>
              <a:t>Proxy logs</a:t>
            </a:r>
          </a:p>
          <a:p>
            <a:pPr lvl="1"/>
            <a:r>
              <a:rPr lang="en-US" dirty="0" smtClean="0"/>
              <a:t>Firewall logs</a:t>
            </a:r>
          </a:p>
          <a:p>
            <a:pPr lvl="1"/>
            <a:r>
              <a:rPr lang="en-US" dirty="0" smtClean="0"/>
              <a:t>IDS logs</a:t>
            </a:r>
          </a:p>
          <a:p>
            <a:pPr lvl="1"/>
            <a:r>
              <a:rPr lang="en-US" dirty="0" smtClean="0"/>
              <a:t>IPS logs</a:t>
            </a:r>
          </a:p>
          <a:p>
            <a:pPr lvl="1"/>
            <a:r>
              <a:rPr lang="en-US" dirty="0" smtClean="0"/>
              <a:t>Router logs (rarely useful)</a:t>
            </a:r>
          </a:p>
          <a:p>
            <a:pPr lvl="1"/>
            <a:r>
              <a:rPr lang="en-US" dirty="0" smtClean="0"/>
              <a:t>Local firewall logs</a:t>
            </a:r>
          </a:p>
          <a:p>
            <a:pPr lvl="1"/>
            <a:r>
              <a:rPr lang="en-US" dirty="0" smtClean="0"/>
              <a:t>Domain authentication logs</a:t>
            </a:r>
          </a:p>
          <a:p>
            <a:pPr lvl="1"/>
            <a:r>
              <a:rPr lang="en-US" dirty="0" smtClean="0"/>
              <a:t>Internal email servers</a:t>
            </a:r>
          </a:p>
          <a:p>
            <a:pPr lvl="1"/>
            <a:r>
              <a:rPr lang="en-US" dirty="0" smtClean="0"/>
              <a:t>VPN servers</a:t>
            </a:r>
          </a:p>
          <a:p>
            <a:pPr lvl="1"/>
            <a:r>
              <a:rPr lang="en-US" dirty="0" smtClean="0"/>
              <a:t>DHCP logs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4002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Antivirus logs</a:t>
            </a:r>
          </a:p>
          <a:p>
            <a:r>
              <a:rPr lang="en-US" dirty="0" smtClean="0"/>
              <a:t>Desktop search indexes</a:t>
            </a:r>
          </a:p>
          <a:p>
            <a:pPr lvl="1"/>
            <a:r>
              <a:rPr lang="en-US" dirty="0" smtClean="0"/>
              <a:t>List all files on a system</a:t>
            </a:r>
          </a:p>
          <a:p>
            <a:r>
              <a:rPr lang="en-US" dirty="0" smtClean="0"/>
              <a:t>Event logs</a:t>
            </a:r>
          </a:p>
          <a:p>
            <a:r>
              <a:rPr lang="en-US" dirty="0" smtClean="0"/>
              <a:t>Flash cookies</a:t>
            </a:r>
          </a:p>
          <a:p>
            <a:r>
              <a:rPr lang="en-US" dirty="0" smtClean="0"/>
              <a:t>Windows Registry</a:t>
            </a:r>
          </a:p>
          <a:p>
            <a:r>
              <a:rPr lang="en-US" dirty="0" smtClean="0"/>
              <a:t>Temporary Internet Files</a:t>
            </a:r>
          </a:p>
          <a:p>
            <a:r>
              <a:rPr lang="en-US" dirty="0" smtClean="0"/>
              <a:t>Web browser history</a:t>
            </a:r>
          </a:p>
          <a:p>
            <a:r>
              <a:rPr lang="en-US" dirty="0" smtClean="0"/>
              <a:t>Much, much more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8481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Google Desktop Search as an Analysis Tool (from 2006)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374" y="1909606"/>
            <a:ext cx="4679686" cy="410094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Google Desktop Search indexes the complete text contents of every file</a:t>
            </a:r>
          </a:p>
          <a:p>
            <a:pPr lvl="1"/>
            <a:r>
              <a:rPr lang="en-US" sz="2400" dirty="0" smtClean="0"/>
              <a:t>Even encrypted and compressed ones if they are opened</a:t>
            </a:r>
          </a:p>
          <a:p>
            <a:pPr lvl="1"/>
            <a:r>
              <a:rPr lang="en-US" sz="2400" dirty="0" smtClean="0"/>
              <a:t>Link Ch 10c</a:t>
            </a:r>
          </a:p>
          <a:p>
            <a:r>
              <a:rPr lang="en-US" sz="2800" dirty="0" smtClean="0"/>
              <a:t>GDS was discontinued in 2011, but is still used by some people</a:t>
            </a:r>
            <a:endParaRPr lang="en-US" sz="2800" dirty="0"/>
          </a:p>
        </p:txBody>
      </p:sp>
      <p:pic>
        <p:nvPicPr>
          <p:cNvPr id="4" name="Picture 3" descr="Screen Shot 2015-04-06 at 12.30.2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7060" y="1909606"/>
            <a:ext cx="4155844" cy="4407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7128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Deleted Files Remain in the Cache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creen Shot 2015-04-06 at 12.31.1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2717" y="1600200"/>
            <a:ext cx="6684244" cy="4829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5749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SIFT Super 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Gathers logs, history files, and more into a chart organized by time</a:t>
            </a:r>
          </a:p>
          <a:p>
            <a:r>
              <a:rPr lang="en-US" dirty="0" smtClean="0"/>
              <a:t>Links Ch 10a, 10b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2715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Computer Forensics</a:t>
            </a:r>
            <a:br>
              <a:rPr lang="en-US" dirty="0" smtClean="0"/>
            </a:br>
            <a:r>
              <a:rPr lang="en-US" sz="3200" dirty="0" smtClean="0"/>
              <a:t>Infosec Pro Guide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Ch 11</a:t>
            </a:r>
          </a:p>
          <a:p>
            <a:r>
              <a:rPr lang="en-US" dirty="0">
                <a:solidFill>
                  <a:schemeClr val="tx1"/>
                </a:solidFill>
              </a:rPr>
              <a:t>Human Resources Cases</a:t>
            </a:r>
          </a:p>
        </p:txBody>
      </p:sp>
    </p:spTree>
    <p:extLst>
      <p:ext uri="{BB962C8B-B14F-4D97-AF65-F5344CB8AC3E}">
        <p14:creationId xmlns:p14="http://schemas.microsoft.com/office/powerpoint/2010/main" val="3292586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dirty="0" smtClean="0"/>
              <a:t>Types of Investigation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21200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Results of a human resource case</a:t>
            </a:r>
          </a:p>
          <a:p>
            <a:r>
              <a:rPr lang="en-US" dirty="0" smtClean="0"/>
              <a:t>How to work a pornography case</a:t>
            </a:r>
          </a:p>
          <a:p>
            <a:r>
              <a:rPr lang="en-US" dirty="0" smtClean="0"/>
              <a:t>How to work a productivity waste case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31984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dirty="0" smtClean="0"/>
              <a:t>Results of a Human Resource Case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48090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9174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Main question: "Is there enough evidence to support termination of the employee for violating company policy?"</a:t>
            </a:r>
          </a:p>
          <a:p>
            <a:r>
              <a:rPr lang="en-US" dirty="0" smtClean="0"/>
              <a:t>Policies vary, but generally </a:t>
            </a:r>
          </a:p>
          <a:p>
            <a:pPr lvl="1"/>
            <a:r>
              <a:rPr lang="en-US" dirty="0" smtClean="0"/>
              <a:t>Viewing porn at work leads to termination</a:t>
            </a:r>
          </a:p>
          <a:p>
            <a:pPr lvl="1"/>
            <a:r>
              <a:rPr lang="en-US" dirty="0" smtClean="0"/>
              <a:t>Playing games at work leads to reprimand or counseling</a:t>
            </a:r>
          </a:p>
          <a:p>
            <a:r>
              <a:rPr lang="en-US" dirty="0" smtClean="0"/>
              <a:t>Employees making threats against others via email or instant messaging</a:t>
            </a:r>
          </a:p>
          <a:p>
            <a:pPr lvl="1"/>
            <a:r>
              <a:rPr lang="en-US" dirty="0" smtClean="0"/>
              <a:t>Causes risk to the employer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68610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dirty="0" smtClean="0"/>
              <a:t>How to Work a Pornography Case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54469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Very Common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62311"/>
          </a:xfrm>
        </p:spPr>
        <p:txBody>
          <a:bodyPr>
            <a:normAutofit/>
          </a:bodyPr>
          <a:lstStyle/>
          <a:p>
            <a:r>
              <a:rPr lang="en-US" dirty="0" smtClean="0"/>
              <a:t>Viewing pornography is the most common unsavory activity an employee will do if they think no one is monitoring them</a:t>
            </a:r>
          </a:p>
          <a:p>
            <a:r>
              <a:rPr lang="en-US" dirty="0" smtClean="0"/>
              <a:t>Easiest type of evidence to detect</a:t>
            </a:r>
          </a:p>
          <a:p>
            <a:r>
              <a:rPr lang="en-US" dirty="0" smtClean="0"/>
              <a:t>Usually existence of pornography on a work system is enough evidence to warrant termination</a:t>
            </a:r>
          </a:p>
          <a:p>
            <a:r>
              <a:rPr lang="en-US" dirty="0" smtClean="0"/>
              <a:t>Most employees will not sue after termination because of embarrassment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21703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Employees working "anti-social hours" are more likely to view porn</a:t>
            </a:r>
          </a:p>
          <a:p>
            <a:pPr lvl="1"/>
            <a:r>
              <a:rPr lang="en-US" dirty="0" smtClean="0"/>
              <a:t>Especially when unsupervised</a:t>
            </a:r>
          </a:p>
          <a:p>
            <a:r>
              <a:rPr lang="en-US" dirty="0" smtClean="0"/>
              <a:t>Link Ch 11a (from 2013)</a:t>
            </a:r>
            <a:endParaRPr lang="en-US" dirty="0"/>
          </a:p>
        </p:txBody>
      </p:sp>
      <p:pic>
        <p:nvPicPr>
          <p:cNvPr id="4" name="Picture 3" descr="Screen Shot 2014-03-20 at 9.18.17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80505"/>
            <a:ext cx="8226733" cy="837133"/>
          </a:xfrm>
          <a:prstGeom prst="rect">
            <a:avLst/>
          </a:prstGeom>
          <a:ln>
            <a:solidFill>
              <a:srgbClr val="3366FF"/>
            </a:solidFill>
          </a:ln>
        </p:spPr>
      </p:pic>
    </p:spTree>
    <p:extLst>
      <p:ext uri="{BB962C8B-B14F-4D97-AF65-F5344CB8AC3E}">
        <p14:creationId xmlns:p14="http://schemas.microsoft.com/office/powerpoint/2010/main" val="329406760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Pornography Case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Usually a simple review of Internet history and viewing of the images on his hard drive will reveal obvious evidence</a:t>
            </a:r>
          </a:p>
          <a:p>
            <a:r>
              <a:rPr lang="en-US" dirty="0" smtClean="0"/>
              <a:t>If suspect is aware that they are being monitored</a:t>
            </a:r>
          </a:p>
          <a:p>
            <a:pPr lvl="1"/>
            <a:r>
              <a:rPr lang="en-US" dirty="0" smtClean="0"/>
              <a:t>They may use privacy features to avoid leaving evidence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30349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Sluggish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4105"/>
          </a:xfrm>
        </p:spPr>
        <p:txBody>
          <a:bodyPr>
            <a:normAutofit/>
          </a:bodyPr>
          <a:lstStyle/>
          <a:p>
            <a:r>
              <a:rPr lang="en-US" dirty="0" smtClean="0"/>
              <a:t>Employees complained that the Internet was slow</a:t>
            </a:r>
          </a:p>
          <a:p>
            <a:r>
              <a:rPr lang="en-US" dirty="0" smtClean="0"/>
              <a:t>Corporate IT director assigned staff to troubleshoot the problem</a:t>
            </a:r>
          </a:p>
          <a:p>
            <a:r>
              <a:rPr lang="en-US" dirty="0" smtClean="0"/>
              <a:t>Bandwidth consumption reports on the firewall</a:t>
            </a:r>
          </a:p>
          <a:p>
            <a:pPr lvl="1"/>
            <a:r>
              <a:rPr lang="en-US" dirty="0" smtClean="0"/>
              <a:t>Showed that the IT Director was visiting obvious porn sites 5-7 hours a day, despite the company content filter appliance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51739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HR --&gt; Legal --&gt; Forensics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staff who found the logs took them to HR</a:t>
            </a:r>
          </a:p>
          <a:p>
            <a:r>
              <a:rPr lang="en-US" dirty="0" smtClean="0"/>
              <a:t>HR contacted in-house counsel (legal)</a:t>
            </a:r>
          </a:p>
          <a:p>
            <a:r>
              <a:rPr lang="en-US" dirty="0" smtClean="0"/>
              <a:t>In-house counsel determined that terminating the IT Director was likely to result in litigation</a:t>
            </a:r>
          </a:p>
          <a:p>
            <a:r>
              <a:rPr lang="en-US" dirty="0" smtClean="0"/>
              <a:t>Contacted outside counsel</a:t>
            </a:r>
          </a:p>
          <a:p>
            <a:r>
              <a:rPr lang="en-US" dirty="0" smtClean="0"/>
              <a:t>Outside counsel contacted a digital forensics company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37075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Conduct an investigation</a:t>
            </a:r>
          </a:p>
          <a:p>
            <a:r>
              <a:rPr lang="en-US" dirty="0" smtClean="0"/>
              <a:t>Do all imaging covertly, during evening when employees are gone</a:t>
            </a:r>
          </a:p>
          <a:p>
            <a:pPr lvl="1"/>
            <a:r>
              <a:rPr lang="en-US" dirty="0" smtClean="0"/>
              <a:t>EnCase Enterprise or FTK Enterprise with an agent to image over the network is very good for this, but expensive</a:t>
            </a:r>
          </a:p>
          <a:p>
            <a:r>
              <a:rPr lang="en-US" dirty="0" smtClean="0"/>
              <a:t>IT Director was known to be aggressive and paranoid about people going near his work area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150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Human Resources 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Employees:</a:t>
            </a:r>
          </a:p>
          <a:p>
            <a:pPr lvl="1"/>
            <a:r>
              <a:rPr lang="en-US" dirty="0" smtClean="0"/>
              <a:t>Viewing porn at work</a:t>
            </a:r>
          </a:p>
          <a:p>
            <a:pPr lvl="1"/>
            <a:r>
              <a:rPr lang="en-US" dirty="0" smtClean="0"/>
              <a:t>Wasting time on Facebook or playing games instead of working</a:t>
            </a:r>
          </a:p>
          <a:p>
            <a:pPr lvl="1"/>
            <a:r>
              <a:rPr lang="en-US" dirty="0" smtClean="0"/>
              <a:t>Sexually harassing co-workers</a:t>
            </a:r>
          </a:p>
          <a:p>
            <a:pPr lvl="1"/>
            <a:r>
              <a:rPr lang="en-US" dirty="0" smtClean="0"/>
              <a:t>Threatening coworkers</a:t>
            </a:r>
          </a:p>
          <a:p>
            <a:pPr lvl="1"/>
            <a:r>
              <a:rPr lang="en-US" dirty="0" smtClean="0"/>
              <a:t>Having an affair with a co-worker</a:t>
            </a:r>
          </a:p>
        </p:txBody>
      </p:sp>
    </p:spTree>
    <p:extLst>
      <p:ext uri="{BB962C8B-B14F-4D97-AF65-F5344CB8AC3E}">
        <p14:creationId xmlns:p14="http://schemas.microsoft.com/office/powerpoint/2010/main" val="29886501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Black Bag Job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Careful nighttime operation</a:t>
            </a:r>
          </a:p>
          <a:p>
            <a:r>
              <a:rPr lang="en-US" dirty="0" smtClean="0"/>
              <a:t>Leaves no evidence</a:t>
            </a:r>
          </a:p>
          <a:p>
            <a:r>
              <a:rPr lang="en-US" dirty="0" smtClean="0"/>
              <a:t>Photograph the desk</a:t>
            </a:r>
          </a:p>
          <a:p>
            <a:r>
              <a:rPr lang="en-US" dirty="0" smtClean="0"/>
              <a:t>Return everything just as you found 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11428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Imaged system</a:t>
            </a:r>
          </a:p>
          <a:p>
            <a:r>
              <a:rPr lang="en-US" dirty="0" smtClean="0"/>
              <a:t>Internet history file showed 3-5 hours per day surfing porn</a:t>
            </a:r>
          </a:p>
          <a:p>
            <a:r>
              <a:rPr lang="en-US" dirty="0" smtClean="0"/>
              <a:t>Conclusive evidence presented to HR Director</a:t>
            </a:r>
          </a:p>
          <a:p>
            <a:r>
              <a:rPr lang="en-US" dirty="0" smtClean="0"/>
              <a:t>But HR Director wanted more proof</a:t>
            </a:r>
          </a:p>
          <a:p>
            <a:r>
              <a:rPr lang="en-US" dirty="0" smtClean="0"/>
              <a:t>Review of content filter log showed that the IT Director had specifically excluded his IP address from content filtering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6505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673"/>
            <a:ext cx="8229600" cy="1143000"/>
          </a:xfrm>
        </p:spPr>
        <p:txBody>
          <a:bodyPr/>
          <a:lstStyle/>
          <a:p>
            <a:r>
              <a:rPr lang="en-US" dirty="0" smtClean="0"/>
              <a:t>Analyzing Internet History with FTK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5674"/>
            <a:ext cx="8229600" cy="4930490"/>
          </a:xfrm>
        </p:spPr>
        <p:txBody>
          <a:bodyPr/>
          <a:lstStyle/>
          <a:p>
            <a:r>
              <a:rPr lang="en-US" dirty="0" smtClean="0"/>
              <a:t>See projects 12 and 13</a:t>
            </a:r>
            <a:endParaRPr lang="en-US" dirty="0"/>
          </a:p>
        </p:txBody>
      </p:sp>
      <p:pic>
        <p:nvPicPr>
          <p:cNvPr id="4" name="Picture 3" descr="FTK1-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126" y="1838912"/>
            <a:ext cx="7413582" cy="488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5626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FTK1-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3947"/>
            <a:ext cx="9144000" cy="6067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63041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How to Work a Productivity Waste Case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1018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Facebook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30"/>
          </a:xfrm>
        </p:spPr>
        <p:txBody>
          <a:bodyPr>
            <a:normAutofit/>
          </a:bodyPr>
          <a:lstStyle/>
          <a:p>
            <a:r>
              <a:rPr lang="en-US" dirty="0" smtClean="0"/>
              <a:t>To determine time spent on Facebook and similar sites</a:t>
            </a:r>
          </a:p>
          <a:p>
            <a:pPr lvl="1"/>
            <a:r>
              <a:rPr lang="en-US" dirty="0" smtClean="0"/>
              <a:t>Internet history file with URLs, timestamps, etc.</a:t>
            </a:r>
          </a:p>
          <a:p>
            <a:r>
              <a:rPr lang="en-US" dirty="0" smtClean="0"/>
              <a:t>Internet Explorer 4-9 stored Internet History in </a:t>
            </a:r>
            <a:r>
              <a:rPr lang="en-US" b="1" dirty="0" smtClean="0"/>
              <a:t>index.dat </a:t>
            </a:r>
            <a:r>
              <a:rPr lang="en-US" dirty="0" smtClean="0"/>
              <a:t>files</a:t>
            </a:r>
          </a:p>
          <a:p>
            <a:pPr lvl="1"/>
            <a:r>
              <a:rPr lang="en-US" dirty="0" smtClean="0"/>
              <a:t>No longer used in Internet Explorer 10 (default on Windows 8)</a:t>
            </a:r>
          </a:p>
        </p:txBody>
      </p:sp>
    </p:spTree>
    <p:extLst>
      <p:ext uri="{BB962C8B-B14F-4D97-AF65-F5344CB8AC3E}">
        <p14:creationId xmlns:p14="http://schemas.microsoft.com/office/powerpoint/2010/main" val="35728771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Facebook Chat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639906"/>
            <a:ext cx="8229600" cy="2957424"/>
          </a:xfrm>
        </p:spPr>
        <p:txBody>
          <a:bodyPr>
            <a:normAutofit/>
          </a:bodyPr>
          <a:lstStyle/>
          <a:p>
            <a:r>
              <a:rPr lang="en-US" dirty="0" smtClean="0"/>
              <a:t>Facebook Chat files can be found by searching for "msgID"</a:t>
            </a:r>
          </a:p>
          <a:p>
            <a:pPr lvl="1"/>
            <a:r>
              <a:rPr lang="en-US" dirty="0" smtClean="0"/>
              <a:t>Examine files of interest to find proper keywords for your case</a:t>
            </a:r>
          </a:p>
          <a:p>
            <a:pPr lvl="1"/>
            <a:endParaRPr lang="en-US" dirty="0" smtClean="0"/>
          </a:p>
        </p:txBody>
      </p:sp>
      <p:pic>
        <p:nvPicPr>
          <p:cNvPr id="4" name="Picture 3" descr="Screen Shot 2014-03-20 at 4.33.1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" y="1651812"/>
            <a:ext cx="7962900" cy="1587500"/>
          </a:xfrm>
          <a:prstGeom prst="rect">
            <a:avLst/>
          </a:prstGeom>
          <a:ln>
            <a:solidFill>
              <a:srgbClr val="3366FF"/>
            </a:solidFill>
          </a:ln>
        </p:spPr>
      </p:pic>
    </p:spTree>
    <p:extLst>
      <p:ext uri="{BB962C8B-B14F-4D97-AF65-F5344CB8AC3E}">
        <p14:creationId xmlns:p14="http://schemas.microsoft.com/office/powerpoint/2010/main" val="32754741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Index.dat Files on Windows 7 with IE 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182626"/>
            <a:ext cx="8229600" cy="450249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Show Protected Operating System Files</a:t>
            </a:r>
            <a:endParaRPr lang="en-US" dirty="0"/>
          </a:p>
        </p:txBody>
      </p:sp>
      <p:pic>
        <p:nvPicPr>
          <p:cNvPr id="4" name="Picture 3" descr="Screen Shot 2014-03-20 at 4.27.0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7977" y="1417639"/>
            <a:ext cx="6717605" cy="4511044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36096704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index.dat Viewer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75051"/>
            <a:ext cx="8229600" cy="476726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Link Ch 11b</a:t>
            </a:r>
            <a:endParaRPr lang="en-US" dirty="0"/>
          </a:p>
        </p:txBody>
      </p:sp>
      <p:pic>
        <p:nvPicPr>
          <p:cNvPr id="4" name="Picture 3" descr="Screen Shot 2014-03-20 at 4.28.5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5890" y="1417638"/>
            <a:ext cx="6698649" cy="4732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6215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HR cases may not even require forensic tools </a:t>
            </a:r>
          </a:p>
          <a:p>
            <a:pPr lvl="1"/>
            <a:r>
              <a:rPr lang="en-US" dirty="0" smtClean="0"/>
              <a:t>Logs from firewalls, proxies, and email systems may provide enough evidence to prove suspects' activities</a:t>
            </a:r>
          </a:p>
          <a:p>
            <a:pPr lvl="1"/>
            <a:r>
              <a:rPr lang="en-US" dirty="0" smtClean="0"/>
              <a:t>One case was solved by just running Wireshark sniffing DNS requests</a:t>
            </a:r>
          </a:p>
          <a:p>
            <a:r>
              <a:rPr lang="en-US" dirty="0" smtClean="0"/>
              <a:t>Creating proper forensic images is good practice, to allow further investigation later if it is warranted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73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of an HR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Usually never goes to court</a:t>
            </a:r>
          </a:p>
          <a:p>
            <a:r>
              <a:rPr lang="en-US" dirty="0" smtClean="0"/>
              <a:t>Suspect may not have broken any law, but just company policy</a:t>
            </a:r>
          </a:p>
          <a:p>
            <a:r>
              <a:rPr lang="en-US" dirty="0" smtClean="0"/>
              <a:t>Typical result is termination of employment</a:t>
            </a:r>
          </a:p>
          <a:p>
            <a:r>
              <a:rPr lang="en-US" dirty="0" smtClean="0"/>
              <a:t>You need enough proof to defend your work in case the employee sues the company for improper termination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438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Improper Termination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1181"/>
          </a:xfrm>
        </p:spPr>
        <p:txBody>
          <a:bodyPr>
            <a:normAutofit/>
          </a:bodyPr>
          <a:lstStyle/>
          <a:p>
            <a:r>
              <a:rPr lang="en-US" dirty="0" smtClean="0"/>
              <a:t>Firing</a:t>
            </a:r>
          </a:p>
          <a:p>
            <a:pPr lvl="1"/>
            <a:r>
              <a:rPr lang="en-US" dirty="0" smtClean="0"/>
              <a:t>For false pretenses</a:t>
            </a:r>
          </a:p>
          <a:p>
            <a:pPr lvl="1"/>
            <a:r>
              <a:rPr lang="en-US" dirty="0" smtClean="0"/>
              <a:t>In an unfair manner</a:t>
            </a:r>
          </a:p>
          <a:p>
            <a:pPr lvl="1"/>
            <a:r>
              <a:rPr lang="en-US" dirty="0" smtClean="0"/>
              <a:t>In a way that is inconsistent with how other employees have been treated</a:t>
            </a:r>
          </a:p>
          <a:p>
            <a:pPr lvl="1"/>
            <a:r>
              <a:rPr lang="en-US" dirty="0" smtClean="0"/>
              <a:t>Discrimination</a:t>
            </a:r>
          </a:p>
          <a:p>
            <a:r>
              <a:rPr lang="en-US" dirty="0" smtClean="0"/>
              <a:t>Lawsuit typically seeks lost wages and damages</a:t>
            </a:r>
          </a:p>
          <a:p>
            <a:pPr lvl="1"/>
            <a:r>
              <a:rPr lang="en-US" dirty="0" smtClean="0"/>
              <a:t>Rarely, also demands to be re-hired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0669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Recordkeeping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Good records can defend the company against such lawsuits</a:t>
            </a:r>
          </a:p>
          <a:p>
            <a:pPr lvl="1"/>
            <a:r>
              <a:rPr lang="en-US" dirty="0" smtClean="0"/>
              <a:t>Often the case will be dropped when the plaintiff sees that the evidence is undeniable</a:t>
            </a:r>
          </a:p>
          <a:p>
            <a:r>
              <a:rPr lang="en-US" dirty="0" smtClean="0"/>
              <a:t>Retain your records</a:t>
            </a:r>
          </a:p>
          <a:p>
            <a:r>
              <a:rPr lang="en-US" b="1" dirty="0" smtClean="0"/>
              <a:t>Work product </a:t>
            </a:r>
            <a:endParaRPr lang="en-US" dirty="0" smtClean="0"/>
          </a:p>
          <a:p>
            <a:pPr lvl="1"/>
            <a:r>
              <a:rPr lang="en-US" dirty="0" smtClean="0"/>
              <a:t>Documents produced during investigation</a:t>
            </a:r>
          </a:p>
          <a:p>
            <a:pPr lvl="1"/>
            <a:r>
              <a:rPr lang="en-US" dirty="0" smtClean="0"/>
              <a:t>May be excluded from discovery during litigation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7205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Disposal of Evidence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91746"/>
          </a:xfrm>
        </p:spPr>
        <p:txBody>
          <a:bodyPr>
            <a:normAutofit/>
          </a:bodyPr>
          <a:lstStyle/>
          <a:p>
            <a:r>
              <a:rPr lang="en-US" dirty="0" smtClean="0"/>
              <a:t>You need to develop a policy</a:t>
            </a:r>
          </a:p>
          <a:p>
            <a:pPr lvl="1"/>
            <a:r>
              <a:rPr lang="en-US" dirty="0" smtClean="0"/>
              <a:t>Retain forensic image and data collected until</a:t>
            </a:r>
          </a:p>
          <a:p>
            <a:pPr lvl="2"/>
            <a:r>
              <a:rPr lang="en-US" dirty="0" smtClean="0"/>
              <a:t>Case has been settled and client no longer needs data (can be up to a year later)</a:t>
            </a:r>
          </a:p>
          <a:p>
            <a:pPr lvl="2"/>
            <a:r>
              <a:rPr lang="en-US" dirty="0" smtClean="0"/>
              <a:t>Case has run out of appeals and parties can no longer litigate  (can be 3-5 years)</a:t>
            </a:r>
          </a:p>
          <a:p>
            <a:pPr lvl="1"/>
            <a:r>
              <a:rPr lang="en-US" dirty="0" smtClean="0"/>
              <a:t>Plan to keep and maintain plenty of evidence storage space</a:t>
            </a:r>
          </a:p>
          <a:p>
            <a:pPr lvl="1"/>
            <a:r>
              <a:rPr lang="en-US" dirty="0" smtClean="0"/>
              <a:t>Keep images organized so you can find them quickly years later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12908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1544</Words>
  <Application>Microsoft Macintosh PowerPoint</Application>
  <PresentationFormat>On-screen Show (4:3)</PresentationFormat>
  <Paragraphs>227</Paragraphs>
  <Slides>48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Office Theme</vt:lpstr>
      <vt:lpstr>Computer Forensics Infosec Pro Guide</vt:lpstr>
      <vt:lpstr>Topics</vt:lpstr>
      <vt:lpstr>Types of Investigation</vt:lpstr>
      <vt:lpstr>Human Resources Cases</vt:lpstr>
      <vt:lpstr>Simple Techniques</vt:lpstr>
      <vt:lpstr>Goals of an HR Case</vt:lpstr>
      <vt:lpstr>Improper Termination</vt:lpstr>
      <vt:lpstr>Recordkeeping</vt:lpstr>
      <vt:lpstr>Disposal of Evidence</vt:lpstr>
      <vt:lpstr>Administrator Abuse</vt:lpstr>
      <vt:lpstr>Goals of an Administrator Abuse Case</vt:lpstr>
      <vt:lpstr>Stealing Information</vt:lpstr>
      <vt:lpstr>Stealing Information</vt:lpstr>
      <vt:lpstr>Goal of a Stealing Information Case</vt:lpstr>
      <vt:lpstr>Internal Leaks</vt:lpstr>
      <vt:lpstr>Data Loss Prevention (DLP) </vt:lpstr>
      <vt:lpstr>Goal of Internal Leaks Cases</vt:lpstr>
      <vt:lpstr>Keyloggers and Malware</vt:lpstr>
      <vt:lpstr>Goals of Keylogger and Malware Cases</vt:lpstr>
      <vt:lpstr>Malware Analysis</vt:lpstr>
      <vt:lpstr>When Criteria Overlap</vt:lpstr>
      <vt:lpstr>When No Criteria Match</vt:lpstr>
      <vt:lpstr>What to Investigate</vt:lpstr>
      <vt:lpstr>Network Evidence</vt:lpstr>
      <vt:lpstr>Local System</vt:lpstr>
      <vt:lpstr>Google Desktop Search as an Analysis Tool (from 2006)</vt:lpstr>
      <vt:lpstr>Deleted Files Remain in the Cache</vt:lpstr>
      <vt:lpstr>SIFT Super Timeline</vt:lpstr>
      <vt:lpstr>Computer Forensics Infosec Pro Guide</vt:lpstr>
      <vt:lpstr>Topics</vt:lpstr>
      <vt:lpstr>Results of a Human Resource Case</vt:lpstr>
      <vt:lpstr>Termination</vt:lpstr>
      <vt:lpstr>How to Work a Pornography Case</vt:lpstr>
      <vt:lpstr>Very Common</vt:lpstr>
      <vt:lpstr>PowerPoint Presentation</vt:lpstr>
      <vt:lpstr>Pornography Case Study</vt:lpstr>
      <vt:lpstr>The Sluggish Network</vt:lpstr>
      <vt:lpstr>HR --&gt; Legal --&gt; Forensics</vt:lpstr>
      <vt:lpstr>Assignment</vt:lpstr>
      <vt:lpstr>Black Bag Job</vt:lpstr>
      <vt:lpstr>Analysis</vt:lpstr>
      <vt:lpstr>Analyzing Internet History with FTK</vt:lpstr>
      <vt:lpstr>PowerPoint Presentation</vt:lpstr>
      <vt:lpstr>How to Work a Productivity Waste Case</vt:lpstr>
      <vt:lpstr>Facebook</vt:lpstr>
      <vt:lpstr>Facebook Chat</vt:lpstr>
      <vt:lpstr>Index.dat Files on Windows 7 with IE 9</vt:lpstr>
      <vt:lpstr>index.dat Viewer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Forensics Infosec Pro Guide</dc:title>
  <dc:creator>Sam Bowne</dc:creator>
  <cp:lastModifiedBy>Sam Bowne</cp:lastModifiedBy>
  <cp:revision>187</cp:revision>
  <dcterms:created xsi:type="dcterms:W3CDTF">2014-01-13T15:00:48Z</dcterms:created>
  <dcterms:modified xsi:type="dcterms:W3CDTF">2015-04-06T19:40:47Z</dcterms:modified>
</cp:coreProperties>
</file>