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71" r:id="rId10"/>
    <p:sldId id="272" r:id="rId11"/>
    <p:sldId id="273" r:id="rId12"/>
    <p:sldId id="328" r:id="rId13"/>
    <p:sldId id="262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8" r:id="rId28"/>
    <p:sldId id="289" r:id="rId29"/>
    <p:sldId id="290" r:id="rId30"/>
    <p:sldId id="291" r:id="rId31"/>
    <p:sldId id="261" r:id="rId32"/>
    <p:sldId id="258" r:id="rId33"/>
    <p:sldId id="292" r:id="rId34"/>
    <p:sldId id="259" r:id="rId35"/>
    <p:sldId id="293" r:id="rId36"/>
    <p:sldId id="294" r:id="rId37"/>
    <p:sldId id="296" r:id="rId38"/>
    <p:sldId id="295" r:id="rId39"/>
    <p:sldId id="298" r:id="rId40"/>
    <p:sldId id="297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70" autoAdjust="0"/>
    <p:restoredTop sz="94558" autoAdjust="0"/>
  </p:normalViewPr>
  <p:slideViewPr>
    <p:cSldViewPr snapToGrid="0" snapToObjects="1">
      <p:cViewPr varScale="1">
        <p:scale>
          <a:sx n="65" d="100"/>
          <a:sy n="65" d="100"/>
        </p:scale>
        <p:origin x="-112" y="-1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36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4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59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76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7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7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80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9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1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8C08-6D1D-B348-B3FD-76788409AB91}" type="datetimeFigureOut">
              <a:rPr lang="en-US" smtClean="0"/>
              <a:t>4/13/15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1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smtClean="0"/>
              <a:t>Infosec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10617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12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Administrator Abuse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Rev. 4-13-15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14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SIEM (Security Information and Event Manager)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4742"/>
            <a:ext cx="8229600" cy="4211421"/>
          </a:xfrm>
        </p:spPr>
        <p:txBody>
          <a:bodyPr/>
          <a:lstStyle/>
          <a:p>
            <a:r>
              <a:rPr lang="en-US" dirty="0" smtClean="0"/>
              <a:t>SIEM systems maintain all the events and logs from systems in the network</a:t>
            </a:r>
          </a:p>
          <a:p>
            <a:r>
              <a:rPr lang="en-US" dirty="0" smtClean="0"/>
              <a:t>A goldmine of evidence about network activities</a:t>
            </a:r>
          </a:p>
          <a:p>
            <a:r>
              <a:rPr lang="en-US" dirty="0" smtClean="0"/>
              <a:t>BUT grab it fast because it's overwritten quickly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965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Canary Trap</a:t>
            </a:r>
            <a:br>
              <a:rPr lang="en-US" dirty="0" smtClean="0"/>
            </a:br>
            <a:r>
              <a:rPr lang="en-US" dirty="0" smtClean="0"/>
              <a:t>(also called a Barium meal)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1616"/>
            <a:ext cx="8229600" cy="4154547"/>
          </a:xfrm>
        </p:spPr>
        <p:txBody>
          <a:bodyPr/>
          <a:lstStyle/>
          <a:p>
            <a:r>
              <a:rPr lang="en-US" dirty="0" smtClean="0"/>
              <a:t>Giving false information to a suspected traitor</a:t>
            </a:r>
          </a:p>
          <a:p>
            <a:r>
              <a:rPr lang="en-US" dirty="0" smtClean="0"/>
              <a:t>When the information leaks, you know its source</a:t>
            </a:r>
          </a:p>
          <a:p>
            <a:r>
              <a:rPr lang="en-US" dirty="0" smtClean="0"/>
              <a:t>This can happen when the administrator takes action demonstrating knowledge of private executive emails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827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Famous Canary Traps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26637"/>
            <a:ext cx="8229600" cy="3722914"/>
          </a:xfrm>
        </p:spPr>
        <p:txBody>
          <a:bodyPr/>
          <a:lstStyle/>
          <a:p>
            <a:r>
              <a:rPr lang="en-US" dirty="0" smtClean="0"/>
              <a:t>Link Ch 12e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Link Ch 12f</a:t>
            </a:r>
          </a:p>
          <a:p>
            <a:endParaRPr lang="en-US" dirty="0"/>
          </a:p>
        </p:txBody>
      </p:sp>
      <p:pic>
        <p:nvPicPr>
          <p:cNvPr id="4" name="Picture 3" descr="Screen Shot 2015-04-13 at 2.46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600200"/>
            <a:ext cx="8017001" cy="1266910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5" name="Picture 4" descr="Screen Shot 2015-04-13 at 2.49.0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00" y="3803306"/>
            <a:ext cx="8089900" cy="19177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2181153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Investigating an administrator running his own business out of his employer's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712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Email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woman got a spam email, with a link to a pornographic site</a:t>
            </a:r>
          </a:p>
          <a:p>
            <a:r>
              <a:rPr lang="en-US" dirty="0" smtClean="0"/>
              <a:t>She examined the Email headers and found the originating IP and domain</a:t>
            </a:r>
          </a:p>
          <a:p>
            <a:r>
              <a:rPr lang="en-US" dirty="0" smtClean="0"/>
              <a:t>Complained to the company</a:t>
            </a:r>
          </a:p>
          <a:p>
            <a:r>
              <a:rPr lang="en-US" dirty="0" smtClean="0"/>
              <a:t>Company owner saw that the links led to pornography hosted on his company's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285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Director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Owner asked IT director to investigate</a:t>
            </a:r>
          </a:p>
          <a:p>
            <a:r>
              <a:rPr lang="en-US" dirty="0" smtClean="0"/>
              <a:t>No evidence that the servers had been compromised</a:t>
            </a:r>
          </a:p>
          <a:p>
            <a:r>
              <a:rPr lang="en-US" dirty="0" smtClean="0"/>
              <a:t>No unusual content on any web server</a:t>
            </a:r>
          </a:p>
          <a:p>
            <a:r>
              <a:rPr lang="en-US" dirty="0" smtClean="0"/>
              <a:t>No Further Action required</a:t>
            </a:r>
          </a:p>
          <a:p>
            <a:r>
              <a:rPr lang="en-US" dirty="0" smtClean="0"/>
              <a:t>Owner was not satisfied; knew from news that hacking tracks are typically hidden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511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Investigator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Hired by owner to conduct a thorough threat assessment</a:t>
            </a:r>
          </a:p>
          <a:p>
            <a:r>
              <a:rPr lang="en-US" dirty="0" smtClean="0"/>
              <a:t>PI hired a computer forensic contractor</a:t>
            </a:r>
          </a:p>
          <a:p>
            <a:r>
              <a:rPr lang="en-US" dirty="0" smtClean="0"/>
              <a:t>Great care is needed to hide an investigation from an administrator this brazen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671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of Possible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 list and update it as the investigation proceeds</a:t>
            </a:r>
          </a:p>
          <a:p>
            <a:pPr lvl="1"/>
            <a:r>
              <a:rPr lang="en-US" dirty="0" smtClean="0"/>
              <a:t>Web server itself</a:t>
            </a:r>
          </a:p>
          <a:p>
            <a:pPr lvl="1"/>
            <a:r>
              <a:rPr lang="en-US" dirty="0" smtClean="0"/>
              <a:t>Web server as an interface to other systems, like</a:t>
            </a:r>
          </a:p>
          <a:p>
            <a:pPr lvl="1"/>
            <a:r>
              <a:rPr lang="en-US" dirty="0" smtClean="0"/>
              <a:t>Databases and business applications</a:t>
            </a:r>
          </a:p>
          <a:p>
            <a:r>
              <a:rPr lang="en-US" dirty="0" smtClean="0"/>
              <a:t>Web server is often the first point of breach</a:t>
            </a:r>
          </a:p>
          <a:p>
            <a:r>
              <a:rPr lang="en-US" dirty="0" smtClean="0"/>
              <a:t>Attacker pivots to other systems from the compromised Web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348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921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Microsoft Internet Information Services (IIS)</a:t>
            </a:r>
          </a:p>
          <a:p>
            <a:r>
              <a:rPr lang="en-US" dirty="0" smtClean="0"/>
              <a:t>Receives HTTP requests like GET and PUT</a:t>
            </a:r>
          </a:p>
          <a:p>
            <a:r>
              <a:rPr lang="en-US" dirty="0" smtClean="0"/>
              <a:t>Allows directory browsing with WebDAV</a:t>
            </a:r>
          </a:p>
          <a:p>
            <a:r>
              <a:rPr lang="en-US" dirty="0" smtClean="0"/>
              <a:t>Web content may be on other systems, such as a Distributed File System (DFS) </a:t>
            </a:r>
          </a:p>
          <a:p>
            <a:pPr lvl="1"/>
            <a:r>
              <a:rPr lang="en-US" dirty="0" smtClean="0"/>
              <a:t>A Web server in Miami may be serving content stored in Los Angeles</a:t>
            </a:r>
          </a:p>
          <a:p>
            <a:r>
              <a:rPr lang="en-US" dirty="0" smtClean="0"/>
              <a:t>To recover deleted data, you need to locate the actual physical servers that held it</a:t>
            </a:r>
          </a:p>
          <a:p>
            <a:r>
              <a:rPr lang="en-US" dirty="0" smtClean="0"/>
              <a:t>You may need to image many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1125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Web server can interface with</a:t>
            </a:r>
          </a:p>
          <a:p>
            <a:pPr lvl="1"/>
            <a:r>
              <a:rPr lang="en-US" dirty="0" smtClean="0"/>
              <a:t>Databases like Microsoft SQL Server</a:t>
            </a:r>
          </a:p>
          <a:p>
            <a:pPr lvl="2"/>
            <a:r>
              <a:rPr lang="en-US" dirty="0" smtClean="0"/>
              <a:t>Using ASP.NET, Java, PHP, etc.</a:t>
            </a:r>
          </a:p>
          <a:p>
            <a:pPr lvl="1"/>
            <a:r>
              <a:rPr lang="en-US" dirty="0" smtClean="0"/>
              <a:t>Email (Exchange)</a:t>
            </a:r>
          </a:p>
          <a:p>
            <a:r>
              <a:rPr lang="en-US" dirty="0" smtClean="0"/>
              <a:t>Content management systems</a:t>
            </a:r>
          </a:p>
          <a:p>
            <a:pPr lvl="1"/>
            <a:r>
              <a:rPr lang="en-US" dirty="0" smtClean="0"/>
              <a:t>Wordpress, Joomla!, etc.</a:t>
            </a:r>
          </a:p>
          <a:p>
            <a:pPr lvl="1"/>
            <a:r>
              <a:rPr lang="en-US" dirty="0" smtClean="0"/>
              <a:t>Make custom Web pages based on database queries</a:t>
            </a:r>
          </a:p>
          <a:p>
            <a:pPr lvl="1"/>
            <a:r>
              <a:rPr lang="en-US" dirty="0" smtClean="0"/>
              <a:t>Personalized for each user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878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</a:p>
          <a:p>
            <a:r>
              <a:rPr lang="en-US" dirty="0" smtClean="0"/>
              <a:t>Investigating an administrator running his own business out of his employer's network</a:t>
            </a:r>
          </a:p>
          <a:p>
            <a:r>
              <a:rPr lang="en-US" dirty="0" smtClean="0"/>
              <a:t>Investigating an ex-administrator spying on his prior employer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044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Investigating the Web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Web server did not contain any pornographic material</a:t>
            </a:r>
          </a:p>
          <a:p>
            <a:r>
              <a:rPr lang="en-US" dirty="0" smtClean="0"/>
              <a:t>But all five servers on the network were default installations of Windows Server 2000</a:t>
            </a:r>
          </a:p>
          <a:p>
            <a:pPr lvl="1"/>
            <a:r>
              <a:rPr lang="en-US" dirty="0" smtClean="0"/>
              <a:t>IIS on by default, so all five were actually Web servers</a:t>
            </a:r>
          </a:p>
          <a:p>
            <a:r>
              <a:rPr lang="en-US" dirty="0" smtClean="0"/>
              <a:t>Pornography was on the file server</a:t>
            </a:r>
          </a:p>
          <a:p>
            <a:pPr lvl="1"/>
            <a:r>
              <a:rPr lang="en-US" dirty="0" smtClean="0"/>
              <a:t>In an obscure folder inside the Program Files folder</a:t>
            </a:r>
          </a:p>
          <a:p>
            <a:pPr lvl="1"/>
            <a:r>
              <a:rPr lang="en-US" dirty="0" smtClean="0"/>
              <a:t>Not officially regarded as a Web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442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32810"/>
            <a:ext cx="8229600" cy="2407646"/>
          </a:xfrm>
        </p:spPr>
        <p:txBody>
          <a:bodyPr/>
          <a:lstStyle/>
          <a:p>
            <a:r>
              <a:rPr lang="en-US" dirty="0" smtClean="0"/>
              <a:t>Image the file server</a:t>
            </a:r>
          </a:p>
          <a:p>
            <a:r>
              <a:rPr lang="en-US" dirty="0" smtClean="0"/>
              <a:t>Look at the images in a forensic tool like FTK, EnCase, or ProDiscover</a:t>
            </a:r>
          </a:p>
          <a:p>
            <a:r>
              <a:rPr lang="en-US" dirty="0" smtClean="0"/>
              <a:t>See the pornographic pictures</a:t>
            </a:r>
            <a:endParaRPr lang="en-US" dirty="0"/>
          </a:p>
        </p:txBody>
      </p:sp>
      <p:pic>
        <p:nvPicPr>
          <p:cNvPr id="4" name="Picture 3" descr="p15-pd4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933" b="56187"/>
          <a:stretch/>
        </p:blipFill>
        <p:spPr>
          <a:xfrm>
            <a:off x="1478584" y="1602860"/>
            <a:ext cx="5895380" cy="2302456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64792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Root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servers serve content from a </a:t>
            </a:r>
            <a:r>
              <a:rPr lang="en-US" b="1" dirty="0" smtClean="0"/>
              <a:t>web root</a:t>
            </a:r>
            <a:r>
              <a:rPr lang="en-US" dirty="0" smtClean="0"/>
              <a:t> directory and its subdirectories</a:t>
            </a:r>
          </a:p>
          <a:p>
            <a:r>
              <a:rPr lang="en-US" dirty="0" smtClean="0"/>
              <a:t>IIS uses C:\Inetpub\wwwroot by default</a:t>
            </a:r>
          </a:p>
          <a:p>
            <a:r>
              <a:rPr lang="en-US" dirty="0" smtClean="0"/>
              <a:t>The web root can be changed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021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IIS can run multiple "virtual servers" with different web root directories and domain names</a:t>
            </a:r>
          </a:p>
          <a:p>
            <a:pPr lvl="1"/>
            <a:r>
              <a:rPr lang="en-US" dirty="0"/>
              <a:t>sales.example.com</a:t>
            </a:r>
          </a:p>
          <a:p>
            <a:pPr lvl="1"/>
            <a:r>
              <a:rPr lang="en-US" dirty="0" smtClean="0"/>
              <a:t>support.example.com</a:t>
            </a:r>
            <a:endParaRPr lang="en-US" dirty="0"/>
          </a:p>
          <a:p>
            <a:pPr lvl="1"/>
            <a:r>
              <a:rPr lang="en-US" dirty="0" smtClean="0"/>
              <a:t>example.com</a:t>
            </a:r>
          </a:p>
          <a:p>
            <a:pPr lvl="1"/>
            <a:r>
              <a:rPr lang="en-US" dirty="0" smtClean="0"/>
              <a:t>another.com</a:t>
            </a:r>
          </a:p>
          <a:p>
            <a:r>
              <a:rPr lang="en-US" dirty="0" smtClean="0"/>
              <a:t>They can each have a different IP address, or share the same IP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905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Host:</a:t>
            </a:r>
            <a:r>
              <a:rPr lang="en-US" dirty="0" smtClean="0"/>
              <a:t> tells the server which site you want to see</a:t>
            </a:r>
            <a:endParaRPr lang="en-US" dirty="0"/>
          </a:p>
        </p:txBody>
      </p:sp>
      <p:pic>
        <p:nvPicPr>
          <p:cNvPr id="4" name="Picture 3" descr="Screen Shot 2014-04-09 at 11.24.3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824719"/>
            <a:ext cx="8953500" cy="36068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2816320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Screen Shot 2014-04-09 at 11.29.4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" y="0"/>
            <a:ext cx="91332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24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Source code for the pornography site contained calls to "Northwind Traders" database</a:t>
            </a:r>
          </a:p>
          <a:p>
            <a:r>
              <a:rPr lang="en-US" dirty="0" smtClean="0"/>
              <a:t>A sample database included in Microsoft SQL Server 2000</a:t>
            </a:r>
          </a:p>
          <a:p>
            <a:r>
              <a:rPr lang="en-US" dirty="0" smtClean="0"/>
              <a:t>Forensic tools cannot mount relational databases</a:t>
            </a:r>
          </a:p>
          <a:p>
            <a:r>
              <a:rPr lang="en-US" dirty="0" smtClean="0"/>
              <a:t>Export data (.mdf) and log (.ldf) files from the forensic image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97823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Recreate the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Mount the database on a separate SQL Server</a:t>
            </a:r>
          </a:p>
          <a:p>
            <a:r>
              <a:rPr lang="en-US" dirty="0" smtClean="0"/>
              <a:t>Results: pornographic site user and credit card information was being maintained in the Northwind Traders database</a:t>
            </a:r>
          </a:p>
          <a:p>
            <a:r>
              <a:rPr lang="en-US" dirty="0" smtClean="0"/>
              <a:t>Real data mixed with Microsoft sample data</a:t>
            </a:r>
          </a:p>
          <a:p>
            <a:r>
              <a:rPr lang="en-US" dirty="0" smtClean="0"/>
              <a:t>Hidden in plain sight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124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Following Data Packets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Traced traffic to firewall</a:t>
            </a:r>
          </a:p>
          <a:p>
            <a:r>
              <a:rPr lang="en-US" dirty="0" smtClean="0"/>
              <a:t>Firewall had four external IP addresses provided by ISP</a:t>
            </a:r>
          </a:p>
          <a:p>
            <a:r>
              <a:rPr lang="en-US" dirty="0" smtClean="0"/>
              <a:t>One was assigned in DNS to the porn site instead of company email</a:t>
            </a:r>
          </a:p>
          <a:p>
            <a:r>
              <a:rPr lang="en-US" dirty="0" smtClean="0"/>
              <a:t>Porn site's email server was on a different IP range at a remote commercial hosting company</a:t>
            </a:r>
          </a:p>
          <a:p>
            <a:r>
              <a:rPr lang="en-US" dirty="0" smtClean="0"/>
              <a:t>These changes indicate that internal IT staff was complicit in the offense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4145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With this evidence, the investigators got authorization to image all company computers</a:t>
            </a:r>
          </a:p>
          <a:p>
            <a:r>
              <a:rPr lang="en-US" dirty="0" smtClean="0"/>
              <a:t>To find out who was involved</a:t>
            </a:r>
          </a:p>
          <a:p>
            <a:r>
              <a:rPr lang="en-US" dirty="0" smtClean="0"/>
              <a:t>Network administrator's computer contained</a:t>
            </a:r>
          </a:p>
          <a:p>
            <a:pPr lvl="1"/>
            <a:r>
              <a:rPr lang="en-US" dirty="0" smtClean="0"/>
              <a:t>Several hits to the pornographic website's domain</a:t>
            </a:r>
          </a:p>
          <a:p>
            <a:pPr lvl="1"/>
            <a:r>
              <a:rPr lang="en-US" dirty="0" smtClean="0"/>
              <a:t>Also hits to the remote email server management interface</a:t>
            </a:r>
          </a:p>
          <a:p>
            <a:pPr lvl="1"/>
            <a:r>
              <a:rPr lang="en-US" dirty="0" smtClean="0"/>
              <a:t>Remnant copies of the porn site's inbox</a:t>
            </a:r>
          </a:p>
          <a:p>
            <a:pPr lvl="1"/>
            <a:r>
              <a:rPr lang="en-US" dirty="0" smtClean="0"/>
              <a:t>Emails from online payment system and customers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069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294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Confronted with this evidence, the network administrator admitted he owned the 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9772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Investigating an ex-administrator spying on his prior employer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87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Investigator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PI was hired to look for listening devices in a company's offices</a:t>
            </a:r>
          </a:p>
          <a:p>
            <a:r>
              <a:rPr lang="en-US" dirty="0" smtClean="0"/>
              <a:t>Company suspected competitors were listening to their conversations</a:t>
            </a:r>
          </a:p>
          <a:p>
            <a:pPr lvl="1"/>
            <a:r>
              <a:rPr lang="en-US" dirty="0" smtClean="0"/>
              <a:t>Because a new competing company had emerged and taken many customers away</a:t>
            </a:r>
          </a:p>
          <a:p>
            <a:r>
              <a:rPr lang="en-US" dirty="0" smtClean="0"/>
              <a:t>PI could not find any listening devices</a:t>
            </a:r>
          </a:p>
          <a:p>
            <a:r>
              <a:rPr lang="en-US" dirty="0" smtClean="0"/>
              <a:t>Wanted computers scanned to see if they had been compromised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92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If They're Reading Our Minds...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Five former long-term employees had recently resigned</a:t>
            </a:r>
          </a:p>
          <a:p>
            <a:r>
              <a:rPr lang="en-US" dirty="0" smtClean="0"/>
              <a:t>Started a new competing company</a:t>
            </a:r>
          </a:p>
          <a:p>
            <a:r>
              <a:rPr lang="en-US" dirty="0" smtClean="0"/>
              <a:t>Always one step ahead of the client company</a:t>
            </a:r>
          </a:p>
          <a:p>
            <a:r>
              <a:rPr lang="en-US" dirty="0" smtClean="0"/>
              <a:t>Had knowledge of confidential business information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5097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Scope</a:t>
            </a:r>
            <a:r>
              <a:rPr lang="en-US" dirty="0" smtClean="0"/>
              <a:t>: Client</a:t>
            </a:r>
            <a:r>
              <a:rPr lang="en-US" b="1" dirty="0" smtClean="0"/>
              <a:t> </a:t>
            </a:r>
            <a:r>
              <a:rPr lang="en-US" dirty="0" smtClean="0"/>
              <a:t>determines what they are looking for and what they want you to determine</a:t>
            </a:r>
            <a:endParaRPr lang="en-US" b="1" dirty="0" smtClean="0"/>
          </a:p>
          <a:p>
            <a:pPr lvl="1"/>
            <a:r>
              <a:rPr lang="en-US" dirty="0" smtClean="0"/>
              <a:t>Image several computers from high-ranking former employees</a:t>
            </a:r>
          </a:p>
          <a:p>
            <a:pPr lvl="1"/>
            <a:r>
              <a:rPr lang="en-US" dirty="0" smtClean="0"/>
              <a:t>Determine whether they had accessed critical client information to take with them to the competitor</a:t>
            </a:r>
          </a:p>
          <a:p>
            <a:pPr lvl="1"/>
            <a:r>
              <a:rPr lang="en-US" dirty="0" smtClean="0"/>
              <a:t>Find communications with the new company while they were still employed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6966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Employees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 received computers from the highest ranking current staff</a:t>
            </a:r>
          </a:p>
          <a:p>
            <a:pPr lvl="1"/>
            <a:r>
              <a:rPr lang="en-US" dirty="0" smtClean="0"/>
              <a:t>Determine whether they sere compromised in some fashion</a:t>
            </a:r>
          </a:p>
          <a:p>
            <a:pPr lvl="1"/>
            <a:r>
              <a:rPr lang="en-US" dirty="0" smtClean="0"/>
              <a:t>Such as with keyloggers or other malware</a:t>
            </a:r>
          </a:p>
          <a:p>
            <a:r>
              <a:rPr lang="en-US" dirty="0" smtClean="0"/>
              <a:t>No evidence of compromise was found</a:t>
            </a:r>
          </a:p>
          <a:p>
            <a:r>
              <a:rPr lang="en-US" dirty="0" smtClean="0"/>
              <a:t>Recommendation: network vulnerability 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930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 to Criminal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case began as a civil investigation</a:t>
            </a:r>
          </a:p>
          <a:p>
            <a:r>
              <a:rPr lang="en-US" dirty="0" smtClean="0"/>
              <a:t>At the end of the civil case, a criminal investigation was commenced by the FBI</a:t>
            </a:r>
          </a:p>
          <a:p>
            <a:r>
              <a:rPr lang="en-US" dirty="0" smtClean="0"/>
              <a:t>Remember, your case can turn criminal</a:t>
            </a:r>
          </a:p>
          <a:p>
            <a:r>
              <a:rPr lang="en-US" dirty="0" smtClean="0"/>
              <a:t>Keep good case records and chain-of-custody records to assist law enforcement in their use of your forensic images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7175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Vulnerability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indication of compromise</a:t>
            </a:r>
          </a:p>
          <a:p>
            <a:r>
              <a:rPr lang="en-US" dirty="0" smtClean="0"/>
              <a:t>Outlook Web Access (OWA) logs</a:t>
            </a:r>
          </a:p>
          <a:p>
            <a:r>
              <a:rPr lang="en-US" dirty="0" smtClean="0"/>
              <a:t>Network service accounts had been reading emails from</a:t>
            </a:r>
          </a:p>
          <a:p>
            <a:pPr lvl="1"/>
            <a:r>
              <a:rPr lang="en-US" dirty="0" smtClean="0"/>
              <a:t>Company president, CFO, legal counsel, marketing director, and more</a:t>
            </a:r>
          </a:p>
          <a:p>
            <a:pPr lvl="1"/>
            <a:r>
              <a:rPr lang="en-US" dirty="0" smtClean="0"/>
              <a:t>50 high-ranking staff members' emails</a:t>
            </a:r>
          </a:p>
        </p:txBody>
      </p:sp>
    </p:spTree>
    <p:extLst>
      <p:ext uri="{BB962C8B-B14F-4D97-AF65-F5344CB8AC3E}">
        <p14:creationId xmlns:p14="http://schemas.microsoft.com/office/powerpoint/2010/main" val="16817319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Service Accounts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 smtClean="0"/>
              <a:t>Corporate voicemail server account</a:t>
            </a:r>
          </a:p>
          <a:p>
            <a:pPr lvl="1"/>
            <a:r>
              <a:rPr lang="en-US" dirty="0" smtClean="0"/>
              <a:t>Blackberry Exchange Server account</a:t>
            </a:r>
          </a:p>
          <a:p>
            <a:pPr lvl="1"/>
            <a:r>
              <a:rPr lang="en-US" dirty="0" smtClean="0"/>
              <a:t>Database server account</a:t>
            </a:r>
          </a:p>
          <a:p>
            <a:r>
              <a:rPr lang="en-US" dirty="0" smtClean="0"/>
              <a:t>Needed to explain to executives that it's not normal for a voicemail server to log into webmail sites</a:t>
            </a:r>
          </a:p>
          <a:p>
            <a:r>
              <a:rPr lang="en-US" dirty="0" smtClean="0"/>
              <a:t>All the service accounts had network administration rights and were administrators over the mail server</a:t>
            </a:r>
          </a:p>
          <a:p>
            <a:pPr lvl="1"/>
            <a:r>
              <a:rPr lang="en-US" dirty="0" smtClean="0"/>
              <a:t>So they could read anyone's email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6281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Server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Exported from the forensic image</a:t>
            </a:r>
          </a:p>
          <a:p>
            <a:r>
              <a:rPr lang="en-US" dirty="0" smtClean="0"/>
              <a:t>Imported into a relational database</a:t>
            </a:r>
          </a:p>
          <a:p>
            <a:r>
              <a:rPr lang="en-US" dirty="0" smtClean="0"/>
              <a:t>Revealed that someone had been using those service accounts to access emails of executives nine months earlier</a:t>
            </a:r>
          </a:p>
          <a:p>
            <a:r>
              <a:rPr lang="en-US" dirty="0" smtClean="0"/>
              <a:t>Source IP addresses were both external and internal</a:t>
            </a:r>
          </a:p>
          <a:p>
            <a:pPr lvl="1"/>
            <a:r>
              <a:rPr lang="en-US" dirty="0" smtClean="0"/>
              <a:t>Local addresses indicate that insiders were involved, or attacker used a VPN or other remote 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540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Administrator abuse is as bad as it gets</a:t>
            </a:r>
          </a:p>
          <a:p>
            <a:r>
              <a:rPr lang="en-US" dirty="0" smtClean="0"/>
              <a:t>Challenges in analyzing data</a:t>
            </a:r>
          </a:p>
          <a:p>
            <a:pPr lvl="1"/>
            <a:r>
              <a:rPr lang="en-US" dirty="0" smtClean="0"/>
              <a:t>Admin has access and ability to erase evidence</a:t>
            </a:r>
          </a:p>
          <a:p>
            <a:pPr lvl="1"/>
            <a:r>
              <a:rPr lang="en-US" dirty="0" smtClean="0"/>
              <a:t>Can also watch email accounts to follow investigators</a:t>
            </a:r>
          </a:p>
          <a:p>
            <a:pPr lvl="1"/>
            <a:r>
              <a:rPr lang="en-US" dirty="0" smtClean="0"/>
              <a:t>Warn everyone in the investigation not to use any corporate-controlled systems to communicate</a:t>
            </a:r>
          </a:p>
          <a:p>
            <a:pPr lvl="2"/>
            <a:r>
              <a:rPr lang="en-US" dirty="0" smtClean="0"/>
              <a:t>VoIP phones, email, instant messaging, etc.</a:t>
            </a:r>
          </a:p>
          <a:p>
            <a:r>
              <a:rPr lang="en-US" dirty="0" smtClean="0"/>
              <a:t>Massive damage inflicted on organization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586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VPN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Captured a forensic image</a:t>
            </a:r>
          </a:p>
          <a:p>
            <a:r>
              <a:rPr lang="en-US" dirty="0" smtClean="0"/>
              <a:t>Analyzed logs</a:t>
            </a:r>
          </a:p>
          <a:p>
            <a:r>
              <a:rPr lang="en-US" dirty="0" smtClean="0"/>
              <a:t>The same external IP addresses documented in the webmail server logs had connected to the VPN server</a:t>
            </a:r>
          </a:p>
        </p:txBody>
      </p:sp>
    </p:spTree>
    <p:extLst>
      <p:ext uri="{BB962C8B-B14F-4D97-AF65-F5344CB8AC3E}">
        <p14:creationId xmlns:p14="http://schemas.microsoft.com/office/powerpoint/2010/main" val="4096650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of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External client logs onto VPN server</a:t>
            </a:r>
          </a:p>
          <a:p>
            <a:pPr lvl="1"/>
            <a:r>
              <a:rPr lang="en-US" dirty="0" smtClean="0"/>
              <a:t>Assigned local IP address</a:t>
            </a:r>
          </a:p>
          <a:p>
            <a:pPr lvl="1"/>
            <a:r>
              <a:rPr lang="en-US" dirty="0" smtClean="0"/>
              <a:t>Starts a Webmail session to read executive's emails</a:t>
            </a:r>
          </a:p>
          <a:p>
            <a:r>
              <a:rPr lang="en-US" dirty="0" smtClean="0"/>
              <a:t>In other cases, intruders connected directly from outside IP addresses to the webmail server's external interface</a:t>
            </a:r>
          </a:p>
          <a:p>
            <a:r>
              <a:rPr lang="en-US" dirty="0" smtClean="0"/>
              <a:t>After messages were read, they were remarked as unread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1936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of the external IP addresses were tracked to the new company</a:t>
            </a:r>
          </a:p>
          <a:p>
            <a:r>
              <a:rPr lang="en-US" dirty="0" smtClean="0"/>
              <a:t>Other addresses led to the home ISP addresses of the ex-employees</a:t>
            </a:r>
          </a:p>
        </p:txBody>
      </p:sp>
    </p:spTree>
    <p:extLst>
      <p:ext uri="{BB962C8B-B14F-4D97-AF65-F5344CB8AC3E}">
        <p14:creationId xmlns:p14="http://schemas.microsoft.com/office/powerpoint/2010/main" val="18520464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Damage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Document which emails had been accessed</a:t>
            </a:r>
          </a:p>
          <a:p>
            <a:pPr lvl="1"/>
            <a:r>
              <a:rPr lang="en-US" dirty="0" smtClean="0"/>
              <a:t>And what sensitive data had been compromised</a:t>
            </a:r>
          </a:p>
          <a:p>
            <a:r>
              <a:rPr lang="en-US" dirty="0" smtClean="0"/>
              <a:t>OWA logs are the best place to find that information</a:t>
            </a:r>
          </a:p>
          <a:p>
            <a:pPr lvl="1"/>
            <a:r>
              <a:rPr lang="en-US" dirty="0" smtClean="0"/>
              <a:t>Record title of every email</a:t>
            </a:r>
          </a:p>
          <a:p>
            <a:pPr lvl="1"/>
            <a:r>
              <a:rPr lang="en-US" dirty="0" smtClean="0"/>
              <a:t>And every attachment that is opened</a:t>
            </a:r>
          </a:p>
          <a:p>
            <a:pPr lvl="1"/>
            <a:r>
              <a:rPr lang="en-US" dirty="0" smtClean="0"/>
              <a:t>Open URLs in a Web browser running an OWA session</a:t>
            </a:r>
          </a:p>
          <a:p>
            <a:pPr lvl="1"/>
            <a:r>
              <a:rPr lang="en-US" dirty="0" smtClean="0"/>
              <a:t>You can see email and attachments exactly as they were read by the user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2729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Thousands of emails to review</a:t>
            </a:r>
          </a:p>
          <a:p>
            <a:r>
              <a:rPr lang="en-US" dirty="0" smtClean="0"/>
              <a:t>Re-created Exchange Server</a:t>
            </a:r>
          </a:p>
          <a:p>
            <a:r>
              <a:rPr lang="en-US" dirty="0" smtClean="0"/>
              <a:t>Restored incremental backups to it</a:t>
            </a:r>
          </a:p>
          <a:p>
            <a:r>
              <a:rPr lang="en-US" dirty="0" smtClean="0"/>
              <a:t>Passed URLS of emails and attachments through a Web browser with an automated process</a:t>
            </a:r>
          </a:p>
          <a:p>
            <a:r>
              <a:rPr lang="en-US" dirty="0" smtClean="0"/>
              <a:t>Provided copies of every email and attachment that had been read to client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5249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Attackers Exploited Insider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that those obscure service accounts all had domain administrative privileges</a:t>
            </a:r>
          </a:p>
          <a:p>
            <a:r>
              <a:rPr lang="en-US" dirty="0" smtClean="0"/>
              <a:t>Knew how to log onto the VPN</a:t>
            </a:r>
          </a:p>
          <a:p>
            <a:r>
              <a:rPr lang="en-US" dirty="0" smtClean="0"/>
              <a:t>Used PCAnywhere to take over client systems and cover their tracks</a:t>
            </a:r>
          </a:p>
          <a:p>
            <a:r>
              <a:rPr lang="en-US" dirty="0" smtClean="0"/>
              <a:t>Knew where the front door and back door were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0242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Ex-Administrator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 had set up all administrative permissions</a:t>
            </a:r>
          </a:p>
          <a:p>
            <a:r>
              <a:rPr lang="en-US" dirty="0" smtClean="0"/>
              <a:t>Ex-Administrator was recorded leaving instructions to his replacement</a:t>
            </a:r>
          </a:p>
          <a:p>
            <a:pPr lvl="1"/>
            <a:r>
              <a:rPr lang="en-US" dirty="0" smtClean="0"/>
              <a:t>Never change passwords to the service accounts</a:t>
            </a:r>
          </a:p>
          <a:p>
            <a:pPr lvl="1"/>
            <a:r>
              <a:rPr lang="en-US" dirty="0" smtClean="0"/>
              <a:t>Because no one knows what it would break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7996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Stepping Up Your Game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8108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v. Administrator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Your skills are pitted against the administrator's skills</a:t>
            </a:r>
          </a:p>
          <a:p>
            <a:r>
              <a:rPr lang="en-US" dirty="0" smtClean="0"/>
              <a:t>Administrator has greater technical knowledge of the network you are trying to analyze</a:t>
            </a:r>
          </a:p>
          <a:p>
            <a:r>
              <a:rPr lang="en-US" dirty="0" smtClean="0"/>
              <a:t>Be patient</a:t>
            </a:r>
          </a:p>
          <a:p>
            <a:r>
              <a:rPr lang="en-US" dirty="0" smtClean="0"/>
              <a:t>Investigate in a methodical and logical manner</a:t>
            </a:r>
          </a:p>
          <a:p>
            <a:r>
              <a:rPr lang="en-US" dirty="0" smtClean="0"/>
              <a:t>Administrator made mistakes and left some evidence behind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7081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Clever</a:t>
            </a:r>
          </a:p>
          <a:p>
            <a:pPr lvl="1"/>
            <a:r>
              <a:rPr lang="en-US" dirty="0" smtClean="0"/>
              <a:t>Hid porn site on a back-end server</a:t>
            </a:r>
          </a:p>
          <a:p>
            <a:pPr lvl="1"/>
            <a:r>
              <a:rPr lang="en-US" dirty="0" smtClean="0"/>
              <a:t>Stored client transactions in a sample database</a:t>
            </a:r>
          </a:p>
          <a:p>
            <a:r>
              <a:rPr lang="en-US" dirty="0" smtClean="0"/>
              <a:t>Mistake</a:t>
            </a:r>
          </a:p>
          <a:p>
            <a:pPr lvl="1"/>
            <a:r>
              <a:rPr lang="en-US" dirty="0" smtClean="0"/>
              <a:t>Didn't clean his own computer, and left behind all the Internet history files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795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Terry Childs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 smtClean="0"/>
              <a:t>Rogue San Francisco network administrator</a:t>
            </a:r>
          </a:p>
          <a:p>
            <a:pPr lvl="1"/>
            <a:r>
              <a:rPr lang="en-US" dirty="0" smtClean="0"/>
              <a:t>Link Ch 12a</a:t>
            </a:r>
          </a:p>
          <a:p>
            <a:pPr lvl="1"/>
            <a:r>
              <a:rPr lang="en-US" sz="1600" dirty="0"/>
              <a:t>Image from http://cbssanfran.files.wordpress.com/2011/05/terry_childs.jpg?w=370</a:t>
            </a:r>
          </a:p>
        </p:txBody>
      </p:sp>
      <p:pic>
        <p:nvPicPr>
          <p:cNvPr id="4" name="Picture 3" descr="terry_child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3099907"/>
            <a:ext cx="4699000" cy="353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207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Clever</a:t>
            </a:r>
          </a:p>
          <a:p>
            <a:pPr lvl="1"/>
            <a:r>
              <a:rPr lang="en-US" dirty="0" smtClean="0"/>
              <a:t>Used service accounts to access emails</a:t>
            </a:r>
          </a:p>
          <a:p>
            <a:pPr lvl="1"/>
            <a:r>
              <a:rPr lang="en-US" dirty="0" smtClean="0"/>
              <a:t>Hid tracks using VPN and PCAnywhere</a:t>
            </a:r>
          </a:p>
          <a:p>
            <a:r>
              <a:rPr lang="en-US" dirty="0" smtClean="0"/>
              <a:t>Mistake</a:t>
            </a:r>
          </a:p>
          <a:p>
            <a:pPr lvl="1"/>
            <a:r>
              <a:rPr lang="en-US" dirty="0" smtClean="0"/>
              <a:t>Didn't delete IIS logs on the webmail server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27821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such thing as a "court-approved forensic tool"</a:t>
            </a:r>
          </a:p>
          <a:p>
            <a:r>
              <a:rPr lang="en-US" dirty="0" smtClean="0"/>
              <a:t>What matters is</a:t>
            </a:r>
          </a:p>
          <a:p>
            <a:pPr lvl="1"/>
            <a:r>
              <a:rPr lang="en-US" dirty="0" smtClean="0"/>
              <a:t>Creating sound forensic images of the evidence you are preserving</a:t>
            </a:r>
          </a:p>
          <a:p>
            <a:pPr lvl="1"/>
            <a:r>
              <a:rPr lang="en-US" dirty="0" smtClean="0"/>
              <a:t>Can replicate the process you used to show another examiner</a:t>
            </a:r>
          </a:p>
          <a:p>
            <a:pPr lvl="1"/>
            <a:r>
              <a:rPr lang="en-US" dirty="0" smtClean="0"/>
              <a:t>So that examiner can reach the same 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3890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Outside Forensic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Forensic tools and methods were used to obtain and preserve legally defensible data</a:t>
            </a:r>
          </a:p>
          <a:p>
            <a:r>
              <a:rPr lang="en-US" dirty="0" smtClean="0"/>
              <a:t>Most of the real work was done outside forensic tools</a:t>
            </a:r>
          </a:p>
          <a:p>
            <a:r>
              <a:rPr lang="en-US" dirty="0" smtClean="0"/>
              <a:t>Use the best method to analyze the data</a:t>
            </a:r>
          </a:p>
          <a:p>
            <a:pPr lvl="1"/>
            <a:r>
              <a:rPr lang="en-US" dirty="0" smtClean="0"/>
              <a:t>You are not limited to features in your forensic tool</a:t>
            </a:r>
          </a:p>
        </p:txBody>
      </p:sp>
    </p:spTree>
    <p:extLst>
      <p:ext uri="{BB962C8B-B14F-4D97-AF65-F5344CB8AC3E}">
        <p14:creationId xmlns:p14="http://schemas.microsoft.com/office/powerpoint/2010/main" val="4069017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2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David Hotchkiss &amp; Anthony Castillo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2228"/>
            <a:ext cx="8229600" cy="4525963"/>
          </a:xfrm>
        </p:spPr>
        <p:txBody>
          <a:bodyPr/>
          <a:lstStyle/>
          <a:p>
            <a:r>
              <a:rPr lang="en-US" dirty="0" smtClean="0"/>
              <a:t>CCSF CTO and contractor who created a worldwide scandal with fake virus warnings</a:t>
            </a:r>
          </a:p>
          <a:p>
            <a:pPr lvl="1"/>
            <a:r>
              <a:rPr lang="en-US" dirty="0" smtClean="0"/>
              <a:t>Links Ch 12b, 12c</a:t>
            </a:r>
          </a:p>
          <a:p>
            <a:r>
              <a:rPr lang="en-US" sz="2000" dirty="0" smtClean="0"/>
              <a:t>Anthony Castillo </a:t>
            </a:r>
            <a:r>
              <a:rPr lang="en-US" sz="2000" dirty="0"/>
              <a:t>image from https://www.linkedin.com/in/</a:t>
            </a:r>
            <a:r>
              <a:rPr lang="en-US" sz="2000" dirty="0" smtClean="0"/>
              <a:t>drjazz</a:t>
            </a:r>
          </a:p>
          <a:p>
            <a:endParaRPr lang="en-US" dirty="0"/>
          </a:p>
        </p:txBody>
      </p:sp>
      <p:pic>
        <p:nvPicPr>
          <p:cNvPr id="5" name="Picture 4" descr="Screen Shot 2014-04-09 at 9.17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715" y="3301333"/>
            <a:ext cx="2594993" cy="3556667"/>
          </a:xfrm>
          <a:prstGeom prst="rect">
            <a:avLst/>
          </a:prstGeom>
        </p:spPr>
      </p:pic>
      <p:pic>
        <p:nvPicPr>
          <p:cNvPr id="6" name="Picture 5" descr="0a9f0e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423" y="3301333"/>
            <a:ext cx="3137567" cy="313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2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Abuse of Omniscience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1298"/>
          </a:xfrm>
        </p:spPr>
        <p:txBody>
          <a:bodyPr>
            <a:normAutofit/>
          </a:bodyPr>
          <a:lstStyle/>
          <a:p>
            <a:r>
              <a:rPr lang="en-US" dirty="0" smtClean="0"/>
              <a:t>Administrators are paid to know everything</a:t>
            </a:r>
          </a:p>
          <a:p>
            <a:r>
              <a:rPr lang="en-US" dirty="0" smtClean="0"/>
              <a:t>They have unlimited access</a:t>
            </a:r>
          </a:p>
          <a:p>
            <a:r>
              <a:rPr lang="en-US" b="1" dirty="0" smtClean="0"/>
              <a:t>Network credentials</a:t>
            </a:r>
          </a:p>
          <a:p>
            <a:pPr lvl="1"/>
            <a:r>
              <a:rPr lang="en-US" dirty="0" smtClean="0"/>
              <a:t>username and password, or token, etc. required to gain access to servers, routers, security appliances, etc.</a:t>
            </a:r>
          </a:p>
          <a:p>
            <a:r>
              <a:rPr lang="en-US" b="1" dirty="0" smtClean="0"/>
              <a:t>Security appliances</a:t>
            </a:r>
          </a:p>
          <a:p>
            <a:pPr lvl="1"/>
            <a:r>
              <a:rPr lang="en-US" dirty="0" smtClean="0"/>
              <a:t>Firewalls, content filters, data loss prevention systems,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321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Greatest Weakness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Arrogance</a:t>
            </a:r>
          </a:p>
          <a:p>
            <a:pPr lvl="1"/>
            <a:r>
              <a:rPr lang="en-US" dirty="0" smtClean="0"/>
              <a:t>One suspect never deleted logs because he though no one was smart enough to find them</a:t>
            </a:r>
          </a:p>
          <a:p>
            <a:pPr lvl="1"/>
            <a:r>
              <a:rPr lang="en-US" dirty="0" smtClean="0"/>
              <a:t>Another failed to wipe data, thinking investigators wouldn't find it</a:t>
            </a:r>
          </a:p>
          <a:p>
            <a:pPr lvl="1"/>
            <a:r>
              <a:rPr lang="en-US" dirty="0" smtClean="0"/>
              <a:t>Administrators often leave evidence intact because they think they own "their systems"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238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Administrator's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Administrator manages</a:t>
            </a:r>
          </a:p>
          <a:p>
            <a:pPr lvl="1"/>
            <a:r>
              <a:rPr lang="en-US" dirty="0" smtClean="0"/>
              <a:t>Servers (physical and virtual)</a:t>
            </a:r>
          </a:p>
          <a:p>
            <a:pPr lvl="1"/>
            <a:r>
              <a:rPr lang="en-US" dirty="0" smtClean="0"/>
              <a:t>Workstations</a:t>
            </a:r>
          </a:p>
          <a:p>
            <a:pPr lvl="1"/>
            <a:r>
              <a:rPr lang="en-US" dirty="0" smtClean="0"/>
              <a:t>Routers and switches</a:t>
            </a:r>
          </a:p>
          <a:p>
            <a:pPr lvl="1"/>
            <a:r>
              <a:rPr lang="en-US" dirty="0" smtClean="0"/>
              <a:t>Firewalls</a:t>
            </a:r>
          </a:p>
          <a:p>
            <a:pPr lvl="1"/>
            <a:r>
              <a:rPr lang="en-US" dirty="0" smtClean="0"/>
              <a:t>Databases</a:t>
            </a:r>
          </a:p>
          <a:p>
            <a:pPr lvl="1"/>
            <a:r>
              <a:rPr lang="en-US" dirty="0" smtClean="0"/>
              <a:t>Email servers</a:t>
            </a:r>
          </a:p>
          <a:p>
            <a:pPr lvl="1"/>
            <a:r>
              <a:rPr lang="en-US" dirty="0" smtClean="0"/>
              <a:t>Authentication mechanisms</a:t>
            </a:r>
          </a:p>
        </p:txBody>
      </p:sp>
    </p:spTree>
    <p:extLst>
      <p:ext uri="{BB962C8B-B14F-4D97-AF65-F5344CB8AC3E}">
        <p14:creationId xmlns:p14="http://schemas.microsoft.com/office/powerpoint/2010/main" val="1333994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1904</Words>
  <Application>Microsoft Macintosh PowerPoint</Application>
  <PresentationFormat>On-screen Show (4:3)</PresentationFormat>
  <Paragraphs>266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Office Theme</vt:lpstr>
      <vt:lpstr>Computer Forensics Infosec Pro Guide</vt:lpstr>
      <vt:lpstr>Topics</vt:lpstr>
      <vt:lpstr>Challenges</vt:lpstr>
      <vt:lpstr>High Stakes</vt:lpstr>
      <vt:lpstr>Terry Childs</vt:lpstr>
      <vt:lpstr>David Hotchkiss &amp; Anthony Castillo</vt:lpstr>
      <vt:lpstr>The Abuse of Omniscience</vt:lpstr>
      <vt:lpstr>Greatest Weakness</vt:lpstr>
      <vt:lpstr>Administrator's Role</vt:lpstr>
      <vt:lpstr>SIEM (Security Information and Event Manager)</vt:lpstr>
      <vt:lpstr>Canary Trap (also called a Barium meal)</vt:lpstr>
      <vt:lpstr>Famous Canary Traps</vt:lpstr>
      <vt:lpstr>Investigating an administrator running his own business out of his employer's network</vt:lpstr>
      <vt:lpstr>Spam Email</vt:lpstr>
      <vt:lpstr>IT Director</vt:lpstr>
      <vt:lpstr>Private Investigator</vt:lpstr>
      <vt:lpstr>List of Possible Evidence</vt:lpstr>
      <vt:lpstr>Web Server</vt:lpstr>
      <vt:lpstr>Other Services</vt:lpstr>
      <vt:lpstr>Investigating the Web Server</vt:lpstr>
      <vt:lpstr>Forensic Technique</vt:lpstr>
      <vt:lpstr>Web Root</vt:lpstr>
      <vt:lpstr>Virtual Servers</vt:lpstr>
      <vt:lpstr>HTTP GET</vt:lpstr>
      <vt:lpstr>PowerPoint Presentation</vt:lpstr>
      <vt:lpstr>Databases</vt:lpstr>
      <vt:lpstr>Recreate the Database</vt:lpstr>
      <vt:lpstr>Following Data Packets</vt:lpstr>
      <vt:lpstr>More Images</vt:lpstr>
      <vt:lpstr>Confession</vt:lpstr>
      <vt:lpstr>Investigating an ex-administrator spying on his prior employer</vt:lpstr>
      <vt:lpstr>Private Investigator Calls</vt:lpstr>
      <vt:lpstr>As If They're Reading Our Minds...</vt:lpstr>
      <vt:lpstr>Initial Scope</vt:lpstr>
      <vt:lpstr>Current Employees</vt:lpstr>
      <vt:lpstr>Civil to Criminal</vt:lpstr>
      <vt:lpstr>Network Vulnerability Assessment</vt:lpstr>
      <vt:lpstr>Network Service Accounts </vt:lpstr>
      <vt:lpstr>Web Server Logs</vt:lpstr>
      <vt:lpstr>VPN Server</vt:lpstr>
      <vt:lpstr>Sequence of Events</vt:lpstr>
      <vt:lpstr>IP Addresses</vt:lpstr>
      <vt:lpstr>Scope of Damage</vt:lpstr>
      <vt:lpstr>Email Review</vt:lpstr>
      <vt:lpstr>Attackers Exploited Insider Knowledge</vt:lpstr>
      <vt:lpstr>Ex-Administrator Instructions</vt:lpstr>
      <vt:lpstr>Stepping Up Your Game</vt:lpstr>
      <vt:lpstr>You v. Administrator</vt:lpstr>
      <vt:lpstr>Mistakes</vt:lpstr>
      <vt:lpstr>Mistakes</vt:lpstr>
      <vt:lpstr>Forensic Tools</vt:lpstr>
      <vt:lpstr>Outside Forensic Tools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Forensics Infosec Pro Guide</dc:title>
  <dc:creator>Sam Bowne</dc:creator>
  <cp:lastModifiedBy>Sam Bowne</cp:lastModifiedBy>
  <cp:revision>208</cp:revision>
  <dcterms:created xsi:type="dcterms:W3CDTF">2014-01-13T15:00:48Z</dcterms:created>
  <dcterms:modified xsi:type="dcterms:W3CDTF">2015-04-13T22:00:01Z</dcterms:modified>
</cp:coreProperties>
</file>