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9" r:id="rId4"/>
    <p:sldId id="258" r:id="rId5"/>
    <p:sldId id="264" r:id="rId6"/>
    <p:sldId id="263" r:id="rId7"/>
    <p:sldId id="262" r:id="rId8"/>
    <p:sldId id="261" r:id="rId9"/>
    <p:sldId id="265" r:id="rId10"/>
    <p:sldId id="266" r:id="rId11"/>
    <p:sldId id="260" r:id="rId12"/>
    <p:sldId id="267" r:id="rId13"/>
    <p:sldId id="268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82" r:id="rId22"/>
    <p:sldId id="283" r:id="rId23"/>
    <p:sldId id="277" r:id="rId24"/>
    <p:sldId id="278" r:id="rId25"/>
    <p:sldId id="279" r:id="rId26"/>
    <p:sldId id="280" r:id="rId27"/>
    <p:sldId id="281" r:id="rId28"/>
    <p:sldId id="332" r:id="rId29"/>
    <p:sldId id="284" r:id="rId30"/>
    <p:sldId id="285" r:id="rId31"/>
    <p:sldId id="286" r:id="rId32"/>
    <p:sldId id="288" r:id="rId33"/>
    <p:sldId id="287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5" autoAdjust="0"/>
    <p:restoredTop sz="95872" autoAdjust="0"/>
  </p:normalViewPr>
  <p:slideViewPr>
    <p:cSldViewPr snapToGrid="0" snapToObjects="1">
      <p:cViewPr varScale="1">
        <p:scale>
          <a:sx n="99" d="100"/>
          <a:sy n="99" d="100"/>
        </p:scale>
        <p:origin x="-488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8" y="3784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8" d="100"/>
        <a:sy n="158" d="100"/>
      </p:scale>
      <p:origin x="0" y="2703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printerSettings" Target="printerSettings/printerSettings1.bin"/><Relationship Id="rId66" Type="http://schemas.openxmlformats.org/officeDocument/2006/relationships/presProps" Target="presProps.xml"/><Relationship Id="rId67" Type="http://schemas.openxmlformats.org/officeDocument/2006/relationships/viewProps" Target="viewProps.xml"/><Relationship Id="rId68" Type="http://schemas.openxmlformats.org/officeDocument/2006/relationships/theme" Target="theme/theme1.xml"/><Relationship Id="rId69" Type="http://schemas.openxmlformats.org/officeDocument/2006/relationships/tableStyles" Target="tableStyles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5/11/15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4360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5/11/15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612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5/11/15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8344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5/11/15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7771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5/11/15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4593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5/11/15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9762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5/11/15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3276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5/11/15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6707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5/11/15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78001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5/11/15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2952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5/11/15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0211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DA8C08-6D1D-B348-B3FD-76788409AB91}" type="datetimeFigureOut">
              <a:rPr lang="en-US" smtClean="0"/>
              <a:t>5/11/15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95915-DF9B-6D46-8178-8E55E4635D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8140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openxmlformats.org/officeDocument/2006/relationships/image" Target="../media/image7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Computer Forensics</a:t>
            </a:r>
            <a:br>
              <a:rPr lang="en-US" dirty="0" smtClean="0"/>
            </a:br>
            <a:r>
              <a:rPr lang="en-US" sz="3200" dirty="0" smtClean="0"/>
              <a:t>Infosec Pro Guide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Ch 16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Documenting Your Findings with Reports</a:t>
            </a:r>
          </a:p>
          <a:p>
            <a:endParaRPr lang="en-US" sz="1100" dirty="0">
              <a:solidFill>
                <a:schemeClr val="tx1"/>
              </a:solidFill>
            </a:endParaRPr>
          </a:p>
          <a:p>
            <a:r>
              <a:rPr lang="en-US" sz="1800" dirty="0" smtClean="0">
                <a:solidFill>
                  <a:schemeClr val="tx1"/>
                </a:solidFill>
              </a:rPr>
              <a:t>Revised 5-11-15</a:t>
            </a:r>
            <a:endParaRPr lang="en-US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44144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Narrative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Screen Shot 2014-05-07 at 10.58.53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600200"/>
            <a:ext cx="8226416" cy="4623606"/>
          </a:xfrm>
          <a:prstGeom prst="rect">
            <a:avLst/>
          </a:prstGeom>
          <a:ln>
            <a:solidFill>
              <a:srgbClr val="4F81BD"/>
            </a:solidFill>
          </a:ln>
        </p:spPr>
      </p:pic>
    </p:spTree>
    <p:extLst>
      <p:ext uri="{BB962C8B-B14F-4D97-AF65-F5344CB8AC3E}">
        <p14:creationId xmlns:p14="http://schemas.microsoft.com/office/powerpoint/2010/main" val="11666546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What Your Findings Mean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  <a:p>
            <a:r>
              <a:rPr lang="en-US" dirty="0" smtClean="0"/>
              <a:t>An expert witness is not a journalist</a:t>
            </a:r>
          </a:p>
          <a:p>
            <a:r>
              <a:rPr lang="en-US" dirty="0" smtClean="0"/>
              <a:t>It is not your role to present evidence and let readers draw their own conclusion</a:t>
            </a:r>
          </a:p>
          <a:p>
            <a:r>
              <a:rPr lang="en-US" dirty="0" smtClean="0"/>
              <a:t>You are an expert, and are being hired to state an expert opinion on what the findings mean</a:t>
            </a:r>
          </a:p>
          <a:p>
            <a:r>
              <a:rPr lang="en-US" dirty="0" smtClean="0"/>
              <a:t>State your own personal opinion</a:t>
            </a:r>
          </a:p>
          <a:p>
            <a:r>
              <a:rPr lang="en-US" dirty="0" smtClean="0"/>
              <a:t>Just make sure you can justify it with evidence</a:t>
            </a:r>
          </a:p>
        </p:txBody>
      </p:sp>
    </p:spTree>
    <p:extLst>
      <p:ext uri="{BB962C8B-B14F-4D97-AF65-F5344CB8AC3E}">
        <p14:creationId xmlns:p14="http://schemas.microsoft.com/office/powerpoint/2010/main" val="34528054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Screen Shot 2014-05-07 at 11.02.46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600200"/>
            <a:ext cx="8229600" cy="5046882"/>
          </a:xfrm>
          <a:prstGeom prst="rect">
            <a:avLst/>
          </a:prstGeom>
          <a:ln>
            <a:solidFill>
              <a:srgbClr val="4F81BD"/>
            </a:solidFill>
          </a:ln>
        </p:spPr>
      </p:pic>
    </p:spTree>
    <p:extLst>
      <p:ext uri="{BB962C8B-B14F-4D97-AF65-F5344CB8AC3E}">
        <p14:creationId xmlns:p14="http://schemas.microsoft.com/office/powerpoint/2010/main" val="23869263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Types of Reports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69384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Reports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You must know who your audience is</a:t>
            </a:r>
          </a:p>
          <a:p>
            <a:pPr lvl="1"/>
            <a:r>
              <a:rPr lang="en-US" dirty="0" smtClean="0"/>
              <a:t>If report is only for the person who requested it to make a decision, an </a:t>
            </a:r>
            <a:r>
              <a:rPr lang="en-US" b="1" dirty="0" smtClean="0"/>
              <a:t>informal report </a:t>
            </a:r>
            <a:r>
              <a:rPr lang="en-US" dirty="0" smtClean="0"/>
              <a:t>may be suitable</a:t>
            </a:r>
          </a:p>
          <a:p>
            <a:pPr lvl="1"/>
            <a:r>
              <a:rPr lang="en-US" dirty="0" smtClean="0"/>
              <a:t>If report details the impact of an incident, such as malware or an intrusion, an </a:t>
            </a:r>
            <a:r>
              <a:rPr lang="en-US" b="1" dirty="0" smtClean="0"/>
              <a:t>incident report </a:t>
            </a:r>
            <a:r>
              <a:rPr lang="en-US" dirty="0" smtClean="0"/>
              <a:t>may be required</a:t>
            </a:r>
          </a:p>
          <a:p>
            <a:pPr lvl="1"/>
            <a:r>
              <a:rPr lang="en-US" dirty="0" smtClean="0"/>
              <a:t>If report is meant for internal review by human resources and legal, a </a:t>
            </a:r>
            <a:r>
              <a:rPr lang="en-US" b="1" dirty="0" smtClean="0"/>
              <a:t>formal internal report </a:t>
            </a:r>
            <a:r>
              <a:rPr lang="en-US" dirty="0" smtClean="0"/>
              <a:t>is likely required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26386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Reports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Declaration </a:t>
            </a:r>
            <a:r>
              <a:rPr lang="en-US" dirty="0" smtClean="0"/>
              <a:t>and </a:t>
            </a:r>
            <a:r>
              <a:rPr lang="en-US" b="1" dirty="0" smtClean="0"/>
              <a:t>affidavit </a:t>
            </a:r>
            <a:r>
              <a:rPr lang="en-US" dirty="0" smtClean="0"/>
              <a:t>are the most formal types of reports, to be used in court	</a:t>
            </a: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11849302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Informal Report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Can be just an email containing your conclusions</a:t>
            </a:r>
          </a:p>
          <a:p>
            <a:r>
              <a:rPr lang="en-US" dirty="0" smtClean="0"/>
              <a:t>However, make sure it captures the topics detailed earlier:</a:t>
            </a:r>
          </a:p>
          <a:p>
            <a:pPr lvl="1"/>
            <a:r>
              <a:rPr lang="en-US" dirty="0" smtClean="0"/>
              <a:t>Who requested the work</a:t>
            </a:r>
          </a:p>
          <a:p>
            <a:pPr lvl="1"/>
            <a:r>
              <a:rPr lang="en-US" dirty="0" smtClean="0"/>
              <a:t>What was requested of you</a:t>
            </a:r>
          </a:p>
          <a:p>
            <a:pPr lvl="1"/>
            <a:r>
              <a:rPr lang="en-US" dirty="0" smtClean="0"/>
              <a:t>Your conclusions</a:t>
            </a:r>
          </a:p>
          <a:p>
            <a:r>
              <a:rPr lang="en-US" dirty="0" smtClean="0"/>
              <a:t>Even an informal report can be used in litigation</a:t>
            </a:r>
          </a:p>
        </p:txBody>
      </p:sp>
    </p:spTree>
    <p:extLst>
      <p:ext uri="{BB962C8B-B14F-4D97-AF65-F5344CB8AC3E}">
        <p14:creationId xmlns:p14="http://schemas.microsoft.com/office/powerpoint/2010/main" val="18340736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Informal Report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Screen Shot 2014-05-07 at 11.16.54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563" y="1740942"/>
            <a:ext cx="7531100" cy="4292600"/>
          </a:xfrm>
          <a:prstGeom prst="rect">
            <a:avLst/>
          </a:prstGeom>
          <a:ln>
            <a:solidFill>
              <a:srgbClr val="4F81BD"/>
            </a:solidFill>
          </a:ln>
        </p:spPr>
      </p:pic>
    </p:spTree>
    <p:extLst>
      <p:ext uri="{BB962C8B-B14F-4D97-AF65-F5344CB8AC3E}">
        <p14:creationId xmlns:p14="http://schemas.microsoft.com/office/powerpoint/2010/main" val="10069176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Incident Reports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Cover impacts and exposure of data that may have occurred because of an incident</a:t>
            </a:r>
          </a:p>
          <a:p>
            <a:r>
              <a:rPr lang="en-US" dirty="0" smtClean="0"/>
              <a:t>Typically focused on malware and intrusions</a:t>
            </a:r>
          </a:p>
          <a:p>
            <a:r>
              <a:rPr lang="en-US" dirty="0" smtClean="0"/>
              <a:t>Ensure you have all the details discussed at the beginning of this chapter</a:t>
            </a:r>
          </a:p>
          <a:p>
            <a:r>
              <a:rPr lang="en-US" dirty="0" smtClean="0"/>
              <a:t>Report may be passed on to regulators or legal entities in compliance with breach notification laws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08561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Internal Reports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More traditional</a:t>
            </a:r>
          </a:p>
          <a:p>
            <a:r>
              <a:rPr lang="en-US" dirty="0" smtClean="0"/>
              <a:t>Three major areas</a:t>
            </a:r>
          </a:p>
          <a:p>
            <a:pPr lvl="1"/>
            <a:r>
              <a:rPr lang="en-US" dirty="0" smtClean="0"/>
              <a:t>Executive Summary</a:t>
            </a:r>
          </a:p>
          <a:p>
            <a:pPr lvl="1"/>
            <a:r>
              <a:rPr lang="en-US" dirty="0" smtClean="0"/>
              <a:t>Findings</a:t>
            </a:r>
          </a:p>
          <a:p>
            <a:pPr lvl="1"/>
            <a:r>
              <a:rPr lang="en-US" dirty="0" smtClean="0"/>
              <a:t>Technical Details</a:t>
            </a:r>
          </a:p>
          <a:p>
            <a:r>
              <a:rPr lang="en-US" dirty="0" smtClean="0"/>
              <a:t>"Technical details" will contain screenshots of artifacts, excerpts from recovered data, and evidence to support your conclusions</a:t>
            </a:r>
          </a:p>
        </p:txBody>
      </p:sp>
    </p:spTree>
    <p:extLst>
      <p:ext uri="{BB962C8B-B14F-4D97-AF65-F5344CB8AC3E}">
        <p14:creationId xmlns:p14="http://schemas.microsoft.com/office/powerpoint/2010/main" val="4264173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Forensic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"report" feature in your forensic tool is NOT sufficient</a:t>
            </a:r>
          </a:p>
          <a:p>
            <a:r>
              <a:rPr lang="en-US" dirty="0" smtClean="0"/>
              <a:t>It's too dry and technical, and too long</a:t>
            </a:r>
          </a:p>
          <a:p>
            <a:r>
              <a:rPr lang="en-US" dirty="0" smtClean="0"/>
              <a:t>Attach it as an appendix to your report</a:t>
            </a:r>
          </a:p>
          <a:p>
            <a:r>
              <a:rPr lang="en-US" dirty="0" smtClean="0"/>
              <a:t>Only the opposing expert will look at 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9080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Declaration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 legal document</a:t>
            </a:r>
          </a:p>
          <a:p>
            <a:r>
              <a:rPr lang="en-US" dirty="0" smtClean="0"/>
              <a:t>A sworn statement</a:t>
            </a:r>
          </a:p>
          <a:p>
            <a:r>
              <a:rPr lang="en-US" dirty="0" smtClean="0"/>
              <a:t>Will likely be submitted into materials used in a formal legal matter</a:t>
            </a:r>
          </a:p>
          <a:p>
            <a:r>
              <a:rPr lang="en-US" dirty="0" smtClean="0"/>
              <a:t>Will likely be critiqued by opposing computer forensic experts</a:t>
            </a:r>
          </a:p>
          <a:p>
            <a:r>
              <a:rPr lang="en-US" dirty="0" smtClean="0"/>
              <a:t>Be careful—you may face legal penalties for making false statements</a:t>
            </a:r>
          </a:p>
          <a:p>
            <a:r>
              <a:rPr lang="en-US" dirty="0" smtClean="0"/>
              <a:t>Resist pressure to slant your conclusions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72991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Declaration is Public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Unless it is sealed, your declaration is a public document</a:t>
            </a:r>
          </a:p>
          <a:p>
            <a:r>
              <a:rPr lang="en-US" dirty="0" smtClean="0"/>
              <a:t>Anyone in the future can examine it and question you about it</a:t>
            </a:r>
          </a:p>
          <a:p>
            <a:r>
              <a:rPr lang="en-US" dirty="0" smtClean="0"/>
              <a:t>You will have to live with what you've written for the rest of your career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20614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Affidavit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Similar to a declaration</a:t>
            </a:r>
          </a:p>
          <a:p>
            <a:r>
              <a:rPr lang="en-US" dirty="0" smtClean="0"/>
              <a:t>Signed in the presence of a notary public</a:t>
            </a:r>
          </a:p>
          <a:p>
            <a:r>
              <a:rPr lang="en-US" dirty="0" smtClean="0"/>
              <a:t>Title should be "Affidavit of </a:t>
            </a:r>
            <a:r>
              <a:rPr lang="en-US" i="1" dirty="0" smtClean="0"/>
              <a:t>Your Name</a:t>
            </a:r>
            <a:r>
              <a:rPr lang="en-US" dirty="0" smtClean="0"/>
              <a:t>"</a:t>
            </a:r>
          </a:p>
          <a:p>
            <a:r>
              <a:rPr lang="en-US" dirty="0" smtClean="0"/>
              <a:t>Signature block shown below</a:t>
            </a:r>
            <a:endParaRPr lang="en-US" dirty="0"/>
          </a:p>
        </p:txBody>
      </p:sp>
      <p:pic>
        <p:nvPicPr>
          <p:cNvPr id="4" name="Picture 3" descr="Screen Shot 2014-05-07 at 11.51.00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0503" y="4257168"/>
            <a:ext cx="6184900" cy="2235200"/>
          </a:xfrm>
          <a:prstGeom prst="rect">
            <a:avLst/>
          </a:prstGeom>
          <a:ln>
            <a:solidFill>
              <a:srgbClr val="4F81BD"/>
            </a:solidFill>
          </a:ln>
        </p:spPr>
      </p:pic>
    </p:spTree>
    <p:extLst>
      <p:ext uri="{BB962C8B-B14F-4D97-AF65-F5344CB8AC3E}">
        <p14:creationId xmlns:p14="http://schemas.microsoft.com/office/powerpoint/2010/main" val="22729011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Fred Zain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88884"/>
            <a:ext cx="8229600" cy="407702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Hired by W Va. police in 1977 based on falsified credentials</a:t>
            </a:r>
          </a:p>
          <a:p>
            <a:r>
              <a:rPr lang="en-US" dirty="0" smtClean="0"/>
              <a:t>Flunked or barely passed chemistry</a:t>
            </a:r>
          </a:p>
          <a:p>
            <a:r>
              <a:rPr lang="en-US" dirty="0" smtClean="0"/>
              <a:t>Gained a reputation for being able to solve extremely difficult cases</a:t>
            </a:r>
          </a:p>
          <a:p>
            <a:r>
              <a:rPr lang="en-US" dirty="0" smtClean="0"/>
              <a:t>Looked on as a "god" by W Va. district attorneys</a:t>
            </a:r>
          </a:p>
          <a:p>
            <a:pPr lvl="1"/>
            <a:r>
              <a:rPr lang="en-US" dirty="0"/>
              <a:t>Image from herald-dispatch.com</a:t>
            </a:r>
          </a:p>
        </p:txBody>
      </p:sp>
      <p:pic>
        <p:nvPicPr>
          <p:cNvPr id="4" name="Picture 3" descr="g320320000000000000b85fa6d30fa4abbd08590595d5280f6fcf0fa904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8686" y="32086"/>
            <a:ext cx="2645314" cy="2114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41083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Warning Signs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1985, an FBI agent told state police Zain had failed basic forensic courses</a:t>
            </a:r>
          </a:p>
          <a:p>
            <a:r>
              <a:rPr lang="en-US" dirty="0" smtClean="0"/>
              <a:t>Two workers claimed to have seen Zain record results from blank plates</a:t>
            </a:r>
          </a:p>
          <a:p>
            <a:r>
              <a:rPr lang="en-US" dirty="0" smtClean="0"/>
              <a:t>These complaints were ignored</a:t>
            </a:r>
          </a:p>
          <a:p>
            <a:r>
              <a:rPr lang="en-US" dirty="0" smtClean="0"/>
              <a:t>Zain gained a reputation for being "pro-prosecution"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32689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DNA Evidence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1997, Zain's examination of semen and his testimony led to the conviction of Glen Woodall</a:t>
            </a:r>
          </a:p>
          <a:p>
            <a:r>
              <a:rPr lang="en-US" dirty="0" smtClean="0"/>
              <a:t>Sentenced to 335 years in prison</a:t>
            </a:r>
          </a:p>
          <a:p>
            <a:r>
              <a:rPr lang="en-US" dirty="0" smtClean="0"/>
              <a:t>In 1998, DNA testing proved Woodall was innocent</a:t>
            </a:r>
          </a:p>
          <a:p>
            <a:r>
              <a:rPr lang="en-US" dirty="0" smtClean="0"/>
              <a:t>Woodall's defense team found serious errors in Zain's work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293475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404" y="274638"/>
            <a:ext cx="8773622" cy="1143000"/>
          </a:xfrm>
        </p:spPr>
        <p:txBody>
          <a:bodyPr>
            <a:noAutofit/>
          </a:bodyPr>
          <a:lstStyle/>
          <a:p>
            <a:r>
              <a:rPr lang="en-US" sz="3600" dirty="0" smtClean="0"/>
              <a:t>1993 Report from Supreme Court of W Va.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Zain had</a:t>
            </a:r>
          </a:p>
          <a:p>
            <a:pPr lvl="1"/>
            <a:r>
              <a:rPr lang="en-US" dirty="0" smtClean="0"/>
              <a:t>Misstated evidence</a:t>
            </a:r>
          </a:p>
          <a:p>
            <a:pPr lvl="1"/>
            <a:r>
              <a:rPr lang="en-US" dirty="0" smtClean="0"/>
              <a:t>Falsified lab results</a:t>
            </a:r>
          </a:p>
          <a:p>
            <a:pPr lvl="1"/>
            <a:r>
              <a:rPr lang="en-US" dirty="0" smtClean="0"/>
              <a:t>Reported scientifically implausible results</a:t>
            </a:r>
          </a:p>
          <a:p>
            <a:r>
              <a:rPr lang="en-US" dirty="0" smtClean="0"/>
              <a:t>Resulted in as many as 134 wrongful convictions in Virginia</a:t>
            </a:r>
          </a:p>
          <a:p>
            <a:r>
              <a:rPr lang="en-US" dirty="0" smtClean="0"/>
              <a:t>A Texas investigation found at least 180 more such cases in Texas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335745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Zain's Trial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Charged with fraud</a:t>
            </a:r>
          </a:p>
          <a:p>
            <a:r>
              <a:rPr lang="en-US" dirty="0" smtClean="0"/>
              <a:t>Trial put on hold after he was diagnosed with liver cancer</a:t>
            </a:r>
          </a:p>
          <a:p>
            <a:r>
              <a:rPr lang="en-US" dirty="0" smtClean="0"/>
              <a:t>He died in 2002 while awaiting his second trial for obtaining money under false pretenses</a:t>
            </a:r>
          </a:p>
          <a:p>
            <a:pPr lvl="1"/>
            <a:r>
              <a:rPr lang="en-US" dirty="0" smtClean="0"/>
              <a:t>Links Ch 16a, b, 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917585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126163"/>
            <a:ext cx="8229600" cy="533293"/>
          </a:xfrm>
        </p:spPr>
        <p:txBody>
          <a:bodyPr/>
          <a:lstStyle/>
          <a:p>
            <a:r>
              <a:rPr lang="en-US" dirty="0" smtClean="0"/>
              <a:t>From 2015, link Ch 16d</a:t>
            </a:r>
            <a:endParaRPr lang="en-US" dirty="0"/>
          </a:p>
        </p:txBody>
      </p:sp>
      <p:pic>
        <p:nvPicPr>
          <p:cNvPr id="4" name="Picture 3" descr="Screen Shot 2015-05-11 at 9.09.59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1" y="365181"/>
            <a:ext cx="8229600" cy="1083252"/>
          </a:xfrm>
          <a:prstGeom prst="rect">
            <a:avLst/>
          </a:prstGeom>
          <a:ln>
            <a:solidFill>
              <a:srgbClr val="4F81BD"/>
            </a:solidFill>
          </a:ln>
        </p:spPr>
      </p:pic>
      <p:pic>
        <p:nvPicPr>
          <p:cNvPr id="5" name="Picture 4" descr="Screen Shot 2015-05-11 at 9.10.15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4234" y="1600200"/>
            <a:ext cx="6963039" cy="4157786"/>
          </a:xfrm>
          <a:prstGeom prst="rect">
            <a:avLst/>
          </a:prstGeom>
          <a:ln>
            <a:solidFill>
              <a:srgbClr val="4F81BD"/>
            </a:solidFill>
          </a:ln>
        </p:spPr>
      </p:pic>
    </p:spTree>
    <p:extLst>
      <p:ext uri="{BB962C8B-B14F-4D97-AF65-F5344CB8AC3E}">
        <p14:creationId xmlns:p14="http://schemas.microsoft.com/office/powerpoint/2010/main" val="104120649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Explaining Your Work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78580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Documenting Your Findings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947460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Define Technical Terms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Such as </a:t>
            </a:r>
            <a:r>
              <a:rPr lang="en-US" i="1" dirty="0" smtClean="0"/>
              <a:t>forensic image</a:t>
            </a:r>
            <a:r>
              <a:rPr lang="en-US" dirty="0" smtClean="0"/>
              <a:t>, </a:t>
            </a:r>
            <a:r>
              <a:rPr lang="en-US" i="1" dirty="0" smtClean="0"/>
              <a:t>unallocated space</a:t>
            </a:r>
            <a:r>
              <a:rPr lang="en-US" dirty="0" smtClean="0"/>
              <a:t>, </a:t>
            </a:r>
            <a:r>
              <a:rPr lang="en-US" i="1" dirty="0" smtClean="0"/>
              <a:t>carved file</a:t>
            </a:r>
            <a:r>
              <a:rPr lang="en-US" dirty="0" smtClean="0"/>
              <a:t>, </a:t>
            </a:r>
            <a:r>
              <a:rPr lang="en-US" i="1" dirty="0" smtClean="0"/>
              <a:t>slack space</a:t>
            </a:r>
            <a:r>
              <a:rPr lang="en-US" dirty="0" smtClean="0"/>
              <a:t>, </a:t>
            </a:r>
            <a:r>
              <a:rPr lang="en-US" i="1" dirty="0" smtClean="0"/>
              <a:t>file fragment</a:t>
            </a:r>
            <a:endParaRPr lang="en-US" dirty="0" smtClean="0"/>
          </a:p>
          <a:p>
            <a:pPr lvl="1"/>
            <a:r>
              <a:rPr lang="en-US" dirty="0" smtClean="0"/>
              <a:t>Definition may be in a footnote, or after a sentence using the term</a:t>
            </a:r>
          </a:p>
          <a:p>
            <a:pPr lvl="0"/>
            <a:r>
              <a:rPr lang="en-US" dirty="0" smtClean="0"/>
              <a:t>Provide Examples in Layperson Terms</a:t>
            </a:r>
          </a:p>
          <a:p>
            <a:pPr lvl="1"/>
            <a:r>
              <a:rPr lang="en-US" dirty="0" smtClean="0"/>
              <a:t>Example: </a:t>
            </a:r>
            <a:r>
              <a:rPr lang="en-US" i="1" dirty="0" smtClean="0"/>
              <a:t>slack space </a:t>
            </a:r>
            <a:r>
              <a:rPr lang="en-US" dirty="0" smtClean="0"/>
              <a:t>is like leftover old programs on a VHS tape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523274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Explain Artifacts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Screen Shot 2014-05-07 at 11.57.53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037" y="1600200"/>
            <a:ext cx="8547100" cy="5003800"/>
          </a:xfrm>
          <a:prstGeom prst="rect">
            <a:avLst/>
          </a:prstGeom>
          <a:ln>
            <a:solidFill>
              <a:srgbClr val="4F81BD"/>
            </a:solidFill>
          </a:ln>
        </p:spPr>
      </p:pic>
    </p:spTree>
    <p:extLst>
      <p:ext uri="{BB962C8B-B14F-4D97-AF65-F5344CB8AC3E}">
        <p14:creationId xmlns:p14="http://schemas.microsoft.com/office/powerpoint/2010/main" val="76604996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Computer Forensics</a:t>
            </a:r>
            <a:br>
              <a:rPr lang="en-US" dirty="0" smtClean="0"/>
            </a:br>
            <a:r>
              <a:rPr lang="en-US" sz="3200" dirty="0" smtClean="0"/>
              <a:t>Infosec Pro Guide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Ch 17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Litigation and Reports for Court and Exhibits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567560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Legal Terms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Litigation </a:t>
            </a:r>
            <a:r>
              <a:rPr lang="en-US" dirty="0" smtClean="0"/>
              <a:t>– the judicial process</a:t>
            </a:r>
          </a:p>
          <a:p>
            <a:r>
              <a:rPr lang="en-US" b="1" dirty="0" smtClean="0"/>
              <a:t>Plaintiff </a:t>
            </a:r>
            <a:r>
              <a:rPr lang="en-US" dirty="0" smtClean="0"/>
              <a:t>– the person or company that initiated the lawsuit (in civil cases)</a:t>
            </a:r>
          </a:p>
          <a:p>
            <a:r>
              <a:rPr lang="en-US" b="1" dirty="0" smtClean="0"/>
              <a:t>Defendant </a:t>
            </a:r>
            <a:r>
              <a:rPr lang="en-US" dirty="0" smtClean="0"/>
              <a:t>– the person or company being sued (in civil cases)</a:t>
            </a:r>
          </a:p>
          <a:p>
            <a:r>
              <a:rPr lang="en-US" dirty="0" smtClean="0"/>
              <a:t>In criminal cases, the plaintiff is always the government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243549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Legal Terms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Outside counsel </a:t>
            </a:r>
            <a:r>
              <a:rPr lang="en-US" dirty="0" smtClean="0"/>
              <a:t>– the law firm a company hires to represent it in court</a:t>
            </a:r>
          </a:p>
          <a:p>
            <a:r>
              <a:rPr lang="en-US" b="1" dirty="0" smtClean="0"/>
              <a:t>Discovery</a:t>
            </a:r>
            <a:r>
              <a:rPr lang="en-US" dirty="0" smtClean="0"/>
              <a:t> – plaintiffs and defendants ask each other for documents</a:t>
            </a:r>
          </a:p>
          <a:p>
            <a:pPr lvl="1"/>
            <a:r>
              <a:rPr lang="en-US" b="1" dirty="0" smtClean="0"/>
              <a:t>eDiscovery</a:t>
            </a:r>
            <a:r>
              <a:rPr lang="en-US" dirty="0" smtClean="0"/>
              <a:t> – Electronic discovery</a:t>
            </a:r>
          </a:p>
          <a:p>
            <a:r>
              <a:rPr lang="en-US" b="1" dirty="0" smtClean="0"/>
              <a:t>Responsive document </a:t>
            </a:r>
            <a:r>
              <a:rPr lang="en-US" dirty="0" smtClean="0"/>
              <a:t>– relevant to the request</a:t>
            </a: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127288208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Legal Terms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Admissibility </a:t>
            </a:r>
            <a:r>
              <a:rPr lang="en-US" dirty="0" smtClean="0"/>
              <a:t>– Determination whether a piece of evidence or statement should be entered into court record</a:t>
            </a:r>
          </a:p>
          <a:p>
            <a:pPr lvl="1"/>
            <a:r>
              <a:rPr lang="en-US" dirty="0" smtClean="0"/>
              <a:t>Evidence is inadmissible if it is:</a:t>
            </a:r>
          </a:p>
          <a:p>
            <a:pPr lvl="2"/>
            <a:r>
              <a:rPr lang="en-US" sz="2800" dirty="0" smtClean="0"/>
              <a:t>Privileged communication</a:t>
            </a:r>
          </a:p>
          <a:p>
            <a:pPr lvl="2"/>
            <a:r>
              <a:rPr lang="en-US" sz="2800" dirty="0" smtClean="0"/>
              <a:t>Attorney-client work product</a:t>
            </a:r>
          </a:p>
          <a:p>
            <a:pPr lvl="2"/>
            <a:r>
              <a:rPr lang="en-US" sz="2800" dirty="0" smtClean="0"/>
              <a:t>Irrelevant to the proceeding</a:t>
            </a:r>
          </a:p>
          <a:p>
            <a:pPr lvl="2"/>
            <a:r>
              <a:rPr lang="en-US" sz="2800" dirty="0" smtClean="0"/>
              <a:t>Hearsay</a:t>
            </a:r>
          </a:p>
          <a:p>
            <a:pPr lvl="2"/>
            <a:r>
              <a:rPr lang="en-US" sz="2800" dirty="0" smtClean="0"/>
              <a:t>Unable to be authenticated</a:t>
            </a:r>
          </a:p>
        </p:txBody>
      </p:sp>
    </p:spTree>
    <p:extLst>
      <p:ext uri="{BB962C8B-B14F-4D97-AF65-F5344CB8AC3E}">
        <p14:creationId xmlns:p14="http://schemas.microsoft.com/office/powerpoint/2010/main" val="117253755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Legal Terms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Attorney-client privilege </a:t>
            </a:r>
            <a:r>
              <a:rPr lang="en-US" dirty="0" smtClean="0"/>
              <a:t>– Email sent between an attorney and a client is exempt from discovery unless a judge rules otherwise</a:t>
            </a:r>
          </a:p>
          <a:p>
            <a:r>
              <a:rPr lang="en-US" sz="2800" b="1" dirty="0" smtClean="0"/>
              <a:t>Work product</a:t>
            </a:r>
            <a:r>
              <a:rPr lang="en-US" sz="2800" dirty="0" smtClean="0"/>
              <a:t> – drafts and materials used in support of a lawyer's work on a lawsuit</a:t>
            </a:r>
          </a:p>
          <a:p>
            <a:r>
              <a:rPr lang="en-US" sz="2800" dirty="0" smtClean="0"/>
              <a:t>Remember, this is all up to a judge</a:t>
            </a:r>
          </a:p>
          <a:p>
            <a:r>
              <a:rPr lang="en-US" sz="2800" dirty="0" smtClean="0"/>
              <a:t>Items you regard as privileged or responsive may be ruled otherwise by a judge</a:t>
            </a:r>
          </a:p>
        </p:txBody>
      </p:sp>
    </p:spTree>
    <p:extLst>
      <p:ext uri="{BB962C8B-B14F-4D97-AF65-F5344CB8AC3E}">
        <p14:creationId xmlns:p14="http://schemas.microsoft.com/office/powerpoint/2010/main" val="307176900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What Type of Witness Are You?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962788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Witness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Someone called upon to testify in a court of law or a deposition</a:t>
            </a:r>
          </a:p>
          <a:p>
            <a:r>
              <a:rPr lang="en-US" dirty="0" smtClean="0"/>
              <a:t>Must have first-hand knowledge of event</a:t>
            </a:r>
          </a:p>
          <a:p>
            <a:pPr lvl="1"/>
            <a:r>
              <a:rPr lang="en-US" dirty="0" smtClean="0"/>
              <a:t>You personally witnessed the event you are testifying about</a:t>
            </a:r>
          </a:p>
          <a:p>
            <a:r>
              <a:rPr lang="en-US" dirty="0" smtClean="0"/>
              <a:t>If you heard the information from someone else, it's </a:t>
            </a:r>
            <a:r>
              <a:rPr lang="en-US" b="1" dirty="0" smtClean="0"/>
              <a:t>hearsay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7888040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First-Hand Knowledge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 a forensic examiner, you personally reviewed an image or tested an artifact to prove its meaning</a:t>
            </a:r>
          </a:p>
          <a:p>
            <a:r>
              <a:rPr lang="en-US" dirty="0" smtClean="0"/>
              <a:t>An </a:t>
            </a:r>
            <a:r>
              <a:rPr lang="en-US" b="1" dirty="0" smtClean="0"/>
              <a:t>expert witness </a:t>
            </a:r>
            <a:r>
              <a:rPr lang="en-US" dirty="0" smtClean="0"/>
              <a:t>is allowed to rely on other people's statements, which otherwise would be considered hearsay evidence</a:t>
            </a:r>
          </a:p>
          <a:p>
            <a:pPr lvl="1"/>
            <a:r>
              <a:rPr lang="en-US" dirty="0" smtClean="0"/>
              <a:t>That is the only exception to the first-party knowledge rule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99213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Areas to Cover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Who asked you to undertake the investigation</a:t>
            </a:r>
          </a:p>
          <a:p>
            <a:r>
              <a:rPr lang="en-US" dirty="0" smtClean="0"/>
              <a:t>What you were asked to do</a:t>
            </a:r>
          </a:p>
          <a:p>
            <a:r>
              <a:rPr lang="en-US" dirty="0" smtClean="0"/>
              <a:t>What you reviewed</a:t>
            </a:r>
          </a:p>
          <a:p>
            <a:r>
              <a:rPr lang="en-US" dirty="0" smtClean="0"/>
              <a:t>What you found</a:t>
            </a:r>
          </a:p>
          <a:p>
            <a:r>
              <a:rPr lang="en-US" dirty="0" smtClean="0"/>
              <a:t>What your findings mean</a:t>
            </a:r>
          </a:p>
        </p:txBody>
      </p:sp>
    </p:spTree>
    <p:extLst>
      <p:ext uri="{BB962C8B-B14F-4D97-AF65-F5344CB8AC3E}">
        <p14:creationId xmlns:p14="http://schemas.microsoft.com/office/powerpoint/2010/main" val="427240602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Fact Witness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most common role for a first-time computer forensic examiner</a:t>
            </a:r>
          </a:p>
          <a:p>
            <a:r>
              <a:rPr lang="en-US" dirty="0" smtClean="0"/>
              <a:t>Your job is to attest to facts about how you obtained evidence</a:t>
            </a:r>
          </a:p>
          <a:p>
            <a:r>
              <a:rPr lang="en-US" dirty="0" smtClean="0"/>
              <a:t>Plus anything you personally experienced that cannot be re-created from the forensic image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031466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Fact Witness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Your Role</a:t>
            </a:r>
          </a:p>
          <a:p>
            <a:pPr lvl="1"/>
            <a:r>
              <a:rPr lang="en-US" dirty="0" smtClean="0"/>
              <a:t>Bear witness to facts you personally know</a:t>
            </a:r>
          </a:p>
          <a:p>
            <a:pPr lvl="1"/>
            <a:r>
              <a:rPr lang="en-US" dirty="0" smtClean="0"/>
              <a:t>Your first-hand knowledge makes your forensic images admissible</a:t>
            </a:r>
          </a:p>
          <a:p>
            <a:r>
              <a:rPr lang="en-US" dirty="0" smtClean="0"/>
              <a:t>Limits of Testimony</a:t>
            </a:r>
          </a:p>
          <a:p>
            <a:pPr lvl="1"/>
            <a:r>
              <a:rPr lang="en-US" b="1" dirty="0" smtClean="0"/>
              <a:t>Qualifications</a:t>
            </a:r>
            <a:r>
              <a:rPr lang="en-US" dirty="0" smtClean="0"/>
              <a:t>: your education, certifications, and experience</a:t>
            </a:r>
          </a:p>
          <a:p>
            <a:pPr lvl="1"/>
            <a:r>
              <a:rPr lang="en-US" b="1" dirty="0" smtClean="0"/>
              <a:t>Events</a:t>
            </a:r>
            <a:r>
              <a:rPr lang="en-US" dirty="0" smtClean="0"/>
              <a:t> that occurred around the facts you are testifying about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333043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Fact Witness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4196"/>
          </a:xfrm>
        </p:spPr>
        <p:txBody>
          <a:bodyPr>
            <a:normAutofit/>
          </a:bodyPr>
          <a:lstStyle/>
          <a:p>
            <a:r>
              <a:rPr lang="en-US" dirty="0" smtClean="0"/>
              <a:t>Discovery and Admissibility</a:t>
            </a:r>
          </a:p>
          <a:p>
            <a:pPr lvl="1"/>
            <a:r>
              <a:rPr lang="en-US" dirty="0" smtClean="0"/>
              <a:t>Your correspondence with attorneys are not discoverable because of attorney-client privilege</a:t>
            </a:r>
          </a:p>
          <a:p>
            <a:pPr lvl="1"/>
            <a:r>
              <a:rPr lang="en-US" dirty="0" smtClean="0"/>
              <a:t>You can speak candidly in your emails with attorneys</a:t>
            </a:r>
          </a:p>
          <a:p>
            <a:pPr lvl="1"/>
            <a:r>
              <a:rPr lang="en-US" dirty="0" smtClean="0"/>
              <a:t>Notes of reports you made involving the investigation will be discoverable, if you make reference to them in your testimony</a:t>
            </a:r>
          </a:p>
          <a:p>
            <a:pPr lvl="1"/>
            <a:r>
              <a:rPr lang="en-US" dirty="0" smtClean="0"/>
              <a:t>You may be asked to provide chain-of-custody documents you created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316434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25"/>
            <a:ext cx="8229600" cy="956964"/>
          </a:xfrm>
        </p:spPr>
        <p:txBody>
          <a:bodyPr/>
          <a:lstStyle/>
          <a:p>
            <a:r>
              <a:rPr lang="en-US" dirty="0" smtClean="0"/>
              <a:t>Expert Consultant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2358"/>
            <a:ext cx="8229600" cy="5272794"/>
          </a:xfrm>
        </p:spPr>
        <p:txBody>
          <a:bodyPr>
            <a:normAutofit/>
          </a:bodyPr>
          <a:lstStyle/>
          <a:p>
            <a:r>
              <a:rPr lang="en-US" dirty="0" smtClean="0"/>
              <a:t>Advises outside attorneys on technical details</a:t>
            </a:r>
          </a:p>
          <a:p>
            <a:r>
              <a:rPr lang="en-US" dirty="0" smtClean="0"/>
              <a:t>You will not be called on to testify or to give a deposition</a:t>
            </a:r>
          </a:p>
          <a:p>
            <a:r>
              <a:rPr lang="en-US" dirty="0" smtClean="0"/>
              <a:t>Your Role</a:t>
            </a:r>
          </a:p>
          <a:p>
            <a:pPr lvl="1"/>
            <a:r>
              <a:rPr lang="en-US" dirty="0" smtClean="0"/>
              <a:t>An advisor.  You will have access to all materials generated in the lawsuit, even protected ones</a:t>
            </a:r>
          </a:p>
          <a:p>
            <a:pPr lvl="1"/>
            <a:r>
              <a:rPr lang="en-US" dirty="0" smtClean="0"/>
              <a:t>You can advise the legal team on technical issues</a:t>
            </a:r>
          </a:p>
          <a:p>
            <a:r>
              <a:rPr lang="en-US" dirty="0" smtClean="0"/>
              <a:t>Limits of Testimony</a:t>
            </a:r>
          </a:p>
          <a:p>
            <a:pPr lvl="1"/>
            <a:r>
              <a:rPr lang="en-US" dirty="0" smtClean="0"/>
              <a:t>You should not be called on to testify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520850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3707"/>
            <a:ext cx="8229600" cy="956964"/>
          </a:xfrm>
        </p:spPr>
        <p:txBody>
          <a:bodyPr/>
          <a:lstStyle/>
          <a:p>
            <a:r>
              <a:rPr lang="en-US" dirty="0" smtClean="0"/>
              <a:t>Expert Consultant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39502"/>
            <a:ext cx="8229600" cy="4945650"/>
          </a:xfrm>
        </p:spPr>
        <p:txBody>
          <a:bodyPr>
            <a:normAutofit/>
          </a:bodyPr>
          <a:lstStyle/>
          <a:p>
            <a:r>
              <a:rPr lang="en-US" dirty="0" smtClean="0"/>
              <a:t>Discoverability and Admissibility</a:t>
            </a:r>
          </a:p>
          <a:p>
            <a:pPr lvl="1"/>
            <a:r>
              <a:rPr lang="en-US" dirty="0" smtClean="0"/>
              <a:t>Expert consultants enjoy full privilege regarding emails and documents created while advising the legal team</a:t>
            </a:r>
          </a:p>
          <a:p>
            <a:pPr lvl="1"/>
            <a:r>
              <a:rPr lang="en-US" dirty="0" smtClean="0"/>
              <a:t>They are work products and thus inadmissible unless ruled otherwise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38439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Expert Witness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Review evidence, testimony, and facts of the case</a:t>
            </a:r>
          </a:p>
          <a:p>
            <a:r>
              <a:rPr lang="en-US" dirty="0" smtClean="0"/>
              <a:t>Form an opinion</a:t>
            </a:r>
          </a:p>
          <a:p>
            <a:r>
              <a:rPr lang="en-US" dirty="0" smtClean="0"/>
              <a:t>Deliver that opinion in a formal written report and through testimony</a:t>
            </a:r>
          </a:p>
          <a:p>
            <a:pPr lvl="1"/>
            <a:r>
              <a:rPr lang="en-US" dirty="0" smtClean="0"/>
              <a:t>Both in a deposition and at trial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389817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Deposition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Testimony recorded by a court recorder</a:t>
            </a:r>
          </a:p>
          <a:p>
            <a:r>
              <a:rPr lang="en-US" dirty="0" smtClean="0"/>
              <a:t>Lawyers from plaintiff and defense are present and take turns asking questions</a:t>
            </a:r>
          </a:p>
          <a:p>
            <a:r>
              <a:rPr lang="en-US" dirty="0" smtClean="0"/>
              <a:t>You cannot ask questions at a deposition</a:t>
            </a:r>
          </a:p>
          <a:p>
            <a:r>
              <a:rPr lang="en-US" dirty="0" smtClean="0"/>
              <a:t>During a break, you can advise your legal team of questions you think they should ask you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56636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Expert Witness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Your Role</a:t>
            </a:r>
          </a:p>
          <a:p>
            <a:pPr lvl="1"/>
            <a:r>
              <a:rPr lang="en-US" dirty="0" smtClean="0"/>
              <a:t>Designated  by your legal team</a:t>
            </a:r>
          </a:p>
          <a:p>
            <a:pPr lvl="1"/>
            <a:r>
              <a:rPr lang="en-US" dirty="0" smtClean="0"/>
              <a:t>They will formally designate you as an expert on a specific topic, such as "computer forensics"</a:t>
            </a:r>
          </a:p>
          <a:p>
            <a:pPr lvl="1"/>
            <a:r>
              <a:rPr lang="en-US" dirty="0" smtClean="0"/>
              <a:t>The opposing legal team will also know who you are</a:t>
            </a:r>
          </a:p>
          <a:p>
            <a:pPr lvl="1"/>
            <a:r>
              <a:rPr lang="en-US" dirty="0" smtClean="0"/>
              <a:t>You will form an opinion based on the evidence in the case, testimony, and facts in the case</a:t>
            </a:r>
          </a:p>
          <a:p>
            <a:pPr lvl="1"/>
            <a:r>
              <a:rPr lang="en-US" dirty="0" smtClean="0"/>
              <a:t>And defend that opinion when challenged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353909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Daubert Standard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8495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 US Federal standard for expert witnesses</a:t>
            </a:r>
          </a:p>
          <a:p>
            <a:pPr lvl="1"/>
            <a:r>
              <a:rPr lang="en-US" dirty="0" smtClean="0"/>
              <a:t>To qualify as an expert, you must show knowledge of the subject based on experience, education, or training</a:t>
            </a:r>
          </a:p>
          <a:p>
            <a:pPr lvl="1"/>
            <a:r>
              <a:rPr lang="en-US" b="1" dirty="0" smtClean="0"/>
              <a:t>Voir Dire </a:t>
            </a:r>
            <a:r>
              <a:rPr lang="en-US" dirty="0" smtClean="0"/>
              <a:t>– questioning an expert witness in court to qualify him or her</a:t>
            </a:r>
            <a:endParaRPr lang="en-US" b="1" dirty="0" smtClean="0"/>
          </a:p>
          <a:p>
            <a:r>
              <a:rPr lang="en-US" dirty="0" smtClean="0"/>
              <a:t>Used in most states</a:t>
            </a:r>
          </a:p>
          <a:p>
            <a:r>
              <a:rPr lang="en-US" dirty="0" smtClean="0"/>
              <a:t>California has been a special case, but apparently it now uses this standard, since 2013 (Links Ch 17a, 17b)</a:t>
            </a:r>
          </a:p>
        </p:txBody>
      </p:sp>
      <p:pic>
        <p:nvPicPr>
          <p:cNvPr id="4" name="Picture 3" descr="Screen Shot 2015-05-11 at 9.17.13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4811" y="397934"/>
            <a:ext cx="3511989" cy="929910"/>
          </a:xfrm>
          <a:prstGeom prst="rect">
            <a:avLst/>
          </a:prstGeom>
          <a:ln>
            <a:solidFill>
              <a:srgbClr val="4F81BD"/>
            </a:solidFill>
          </a:ln>
        </p:spPr>
      </p:pic>
    </p:spTree>
    <p:extLst>
      <p:ext uri="{BB962C8B-B14F-4D97-AF65-F5344CB8AC3E}">
        <p14:creationId xmlns:p14="http://schemas.microsoft.com/office/powerpoint/2010/main" val="165859047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Expert Witness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Limits of Testimony</a:t>
            </a:r>
          </a:p>
          <a:p>
            <a:pPr lvl="1"/>
            <a:r>
              <a:rPr lang="en-US" dirty="0" smtClean="0"/>
              <a:t>You can be questioned about your experience, education, training, past opinions, past testimony, current opinions, and anything else a judge deems relevant</a:t>
            </a:r>
          </a:p>
          <a:p>
            <a:pPr lvl="1"/>
            <a:r>
              <a:rPr lang="en-US" dirty="0" smtClean="0"/>
              <a:t>Also regarding discussions with attorneys and your client</a:t>
            </a:r>
          </a:p>
        </p:txBody>
      </p:sp>
    </p:spTree>
    <p:extLst>
      <p:ext uri="{BB962C8B-B14F-4D97-AF65-F5344CB8AC3E}">
        <p14:creationId xmlns:p14="http://schemas.microsoft.com/office/powerpoint/2010/main" val="32223437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 smtClean="0"/>
              <a:t>Who Asked You to Undertake the Investigation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24377"/>
            <a:ext cx="8229600" cy="4201786"/>
          </a:xfrm>
        </p:spPr>
        <p:txBody>
          <a:bodyPr>
            <a:normAutofit lnSpcReduction="10000"/>
          </a:bodyPr>
          <a:lstStyle/>
          <a:p>
            <a:r>
              <a:rPr lang="en-US" dirty="0"/>
              <a:t>You need this record for yourself, as well for your client</a:t>
            </a:r>
          </a:p>
          <a:p>
            <a:r>
              <a:rPr lang="en-US" dirty="0"/>
              <a:t>You may need to answer questions about this report years later</a:t>
            </a:r>
          </a:p>
          <a:p>
            <a:r>
              <a:rPr lang="en-US" dirty="0" smtClean="0"/>
              <a:t>Someone may try to bury the investigation later</a:t>
            </a:r>
          </a:p>
          <a:p>
            <a:r>
              <a:rPr lang="en-US" dirty="0" smtClean="0"/>
              <a:t>Questions may come up about whether you were properly authorized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883977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Expert Witness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Discoverability and Admissibility</a:t>
            </a:r>
          </a:p>
          <a:p>
            <a:pPr lvl="1"/>
            <a:r>
              <a:rPr lang="en-US" dirty="0" smtClean="0"/>
              <a:t>As of Dec. 2010, experts' emails and report drafts are no longer automatically discoverable in federal court</a:t>
            </a:r>
          </a:p>
          <a:p>
            <a:pPr lvl="1"/>
            <a:r>
              <a:rPr lang="en-US" dirty="0" smtClean="0"/>
              <a:t>But they may be discoverable in state courts</a:t>
            </a:r>
          </a:p>
          <a:p>
            <a:pPr lvl="1"/>
            <a:r>
              <a:rPr lang="en-US" dirty="0" smtClean="0"/>
              <a:t>Ask your legal team about the rules before sending emails or report drafts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455435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Expert Witness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873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Don't rush into being an expert witness</a:t>
            </a:r>
          </a:p>
          <a:p>
            <a:pPr lvl="1"/>
            <a:r>
              <a:rPr lang="en-US" dirty="0" smtClean="0"/>
              <a:t>All your prior testimony as an expert witness is admissible every time you testify (unless it is sealed)</a:t>
            </a:r>
          </a:p>
          <a:p>
            <a:pPr lvl="1"/>
            <a:r>
              <a:rPr lang="en-US" dirty="0" smtClean="0"/>
              <a:t>If you act as an expert witness before you are ready, you may contradict yourself and have a jury instructed to ignore your testimony</a:t>
            </a:r>
          </a:p>
          <a:p>
            <a:pPr lvl="1"/>
            <a:r>
              <a:rPr lang="en-US" dirty="0" smtClean="0"/>
              <a:t>That will follow you for the test of your career</a:t>
            </a:r>
          </a:p>
          <a:p>
            <a:r>
              <a:rPr lang="en-US" dirty="0" smtClean="0"/>
              <a:t>Acting as an expert witness is a common goal, but don't do it until you are ready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6592594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Special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Appointed by a judge to answer a question for the court</a:t>
            </a:r>
          </a:p>
          <a:p>
            <a:pPr lvl="1"/>
            <a:r>
              <a:rPr lang="en-US" dirty="0" smtClean="0"/>
              <a:t>When the parties in a lawsuit can't agree on a fundamental fact of the case</a:t>
            </a:r>
          </a:p>
          <a:p>
            <a:pPr lvl="1"/>
            <a:r>
              <a:rPr lang="en-US" dirty="0" smtClean="0"/>
              <a:t>Or can't answer a judge's question to his or her satisfaction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484597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Special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Your Role</a:t>
            </a:r>
          </a:p>
          <a:p>
            <a:pPr lvl="1"/>
            <a:r>
              <a:rPr lang="en-US" dirty="0" smtClean="0"/>
              <a:t>Agent of the court</a:t>
            </a:r>
          </a:p>
          <a:p>
            <a:pPr lvl="1"/>
            <a:r>
              <a:rPr lang="en-US" dirty="0" smtClean="0"/>
              <a:t>Judge gives special master the authority to</a:t>
            </a:r>
          </a:p>
          <a:p>
            <a:pPr lvl="2"/>
            <a:r>
              <a:rPr lang="en-US" sz="2800" dirty="0" smtClean="0"/>
              <a:t>Request evidence</a:t>
            </a:r>
          </a:p>
          <a:p>
            <a:pPr lvl="2"/>
            <a:r>
              <a:rPr lang="en-US" sz="2800" dirty="0" smtClean="0"/>
              <a:t>Request people to attend depositions</a:t>
            </a:r>
          </a:p>
          <a:p>
            <a:pPr lvl="2"/>
            <a:r>
              <a:rPr lang="en-US" sz="2800" dirty="0" smtClean="0"/>
              <a:t>Conduct on-site inspections to find the truth</a:t>
            </a:r>
          </a:p>
          <a:p>
            <a:r>
              <a:rPr lang="en-US" sz="3600" dirty="0" smtClean="0"/>
              <a:t>Report</a:t>
            </a:r>
          </a:p>
          <a:p>
            <a:pPr lvl="1"/>
            <a:r>
              <a:rPr lang="en-US" dirty="0" smtClean="0"/>
              <a:t>Role ends with a report to the judge</a:t>
            </a:r>
          </a:p>
          <a:p>
            <a:pPr lvl="1"/>
            <a:r>
              <a:rPr lang="en-US" dirty="0" smtClean="0"/>
              <a:t>Details findings and answers the court's question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313239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Special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Limits of Testimony</a:t>
            </a:r>
          </a:p>
          <a:p>
            <a:pPr lvl="1"/>
            <a:r>
              <a:rPr lang="en-US" dirty="0" smtClean="0"/>
              <a:t>Special masters are not deposed</a:t>
            </a:r>
          </a:p>
          <a:p>
            <a:pPr lvl="1"/>
            <a:r>
              <a:rPr lang="en-US" dirty="0" smtClean="0"/>
              <a:t>They deliver their reports directly to the judge</a:t>
            </a:r>
          </a:p>
          <a:p>
            <a:r>
              <a:rPr lang="en-US" dirty="0" smtClean="0"/>
              <a:t>Discovery and Admissibility</a:t>
            </a:r>
          </a:p>
          <a:p>
            <a:pPr lvl="1"/>
            <a:r>
              <a:rPr lang="en-US" dirty="0" smtClean="0"/>
              <a:t>The master's report is available for both parties to review</a:t>
            </a:r>
          </a:p>
          <a:p>
            <a:pPr lvl="1"/>
            <a:r>
              <a:rPr lang="en-US" dirty="0" smtClean="0"/>
              <a:t>The master's work product is typically only for the judge's review</a:t>
            </a:r>
          </a:p>
        </p:txBody>
      </p:sp>
    </p:spTree>
    <p:extLst>
      <p:ext uri="{BB962C8B-B14F-4D97-AF65-F5344CB8AC3E}">
        <p14:creationId xmlns:p14="http://schemas.microsoft.com/office/powerpoint/2010/main" val="2945051526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Neutral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third party who plaintiff and defendant agree to engage and review evidence</a:t>
            </a:r>
          </a:p>
          <a:p>
            <a:r>
              <a:rPr lang="en-US" dirty="0" smtClean="0"/>
              <a:t>Not selected by the judge</a:t>
            </a:r>
          </a:p>
          <a:p>
            <a:r>
              <a:rPr lang="en-US" dirty="0" smtClean="0"/>
              <a:t>No authority to demand production of any data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0023856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Neutral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Your Role</a:t>
            </a:r>
          </a:p>
          <a:p>
            <a:pPr lvl="1"/>
            <a:r>
              <a:rPr lang="en-US" dirty="0" smtClean="0"/>
              <a:t>Engaged when there's a contested piece of evidence</a:t>
            </a:r>
          </a:p>
          <a:p>
            <a:pPr lvl="1"/>
            <a:r>
              <a:rPr lang="en-US" dirty="0" smtClean="0"/>
              <a:t>One party wants to review it</a:t>
            </a:r>
          </a:p>
          <a:p>
            <a:pPr lvl="1"/>
            <a:r>
              <a:rPr lang="en-US" dirty="0" smtClean="0"/>
              <a:t>Does not trust the other party to disclose it fully</a:t>
            </a:r>
          </a:p>
          <a:p>
            <a:pPr lvl="1"/>
            <a:r>
              <a:rPr lang="en-US" dirty="0" smtClean="0"/>
              <a:t>Rather than giving a "hostile expert" full access to the evidence,</a:t>
            </a:r>
          </a:p>
          <a:p>
            <a:pPr lvl="1"/>
            <a:r>
              <a:rPr lang="en-US" dirty="0" smtClean="0"/>
              <a:t>Evidence given to a neutral expert</a:t>
            </a:r>
          </a:p>
          <a:p>
            <a:pPr lvl="1"/>
            <a:r>
              <a:rPr lang="en-US" dirty="0" smtClean="0"/>
              <a:t>Neutral expert reviews the data and reports findings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890467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Neutral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Limits of Testimony</a:t>
            </a:r>
          </a:p>
          <a:p>
            <a:pPr lvl="1"/>
            <a:r>
              <a:rPr lang="en-US" dirty="0" smtClean="0"/>
              <a:t>Neutrals typically do not give testimony</a:t>
            </a:r>
          </a:p>
          <a:p>
            <a:pPr lvl="1"/>
            <a:r>
              <a:rPr lang="en-US" dirty="0" smtClean="0"/>
              <a:t>Unless their work is questioned</a:t>
            </a:r>
          </a:p>
          <a:p>
            <a:r>
              <a:rPr lang="en-US" dirty="0" smtClean="0"/>
              <a:t>Discoverability and Admissibility</a:t>
            </a:r>
          </a:p>
          <a:p>
            <a:pPr lvl="1"/>
            <a:r>
              <a:rPr lang="en-US" dirty="0" smtClean="0"/>
              <a:t>Neutrals are not retained exclusively by either party</a:t>
            </a:r>
          </a:p>
          <a:p>
            <a:pPr lvl="1"/>
            <a:r>
              <a:rPr lang="en-US" dirty="0" smtClean="0"/>
              <a:t>No emails or documents created by the neutral should be considered privileged, unless otherwise agreed 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584251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Writing Reports for Court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9192125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Declarations in Support of Motions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Begins with name of lawsuit and what party you are working for</a:t>
            </a:r>
          </a:p>
          <a:p>
            <a:r>
              <a:rPr lang="en-US" dirty="0" smtClean="0"/>
              <a:t>Otherwise same as described in chapter 16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851639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What You Were Asked to 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Suspect may claim that they were unfairly targeted, with:</a:t>
            </a:r>
          </a:p>
          <a:p>
            <a:pPr lvl="1"/>
            <a:r>
              <a:rPr lang="en-US" dirty="0" smtClean="0"/>
              <a:t>Human resources review</a:t>
            </a:r>
          </a:p>
          <a:p>
            <a:pPr lvl="1"/>
            <a:r>
              <a:rPr lang="en-US" dirty="0" smtClean="0"/>
              <a:t>Improper termination lawsuit</a:t>
            </a:r>
          </a:p>
          <a:p>
            <a:pPr lvl="2"/>
            <a:r>
              <a:rPr lang="en-US" sz="2800" dirty="0" smtClean="0"/>
              <a:t>The most common type of lawsuit an internal forensic examiner may get involved with</a:t>
            </a:r>
          </a:p>
          <a:p>
            <a:pPr lvl="2"/>
            <a:r>
              <a:rPr lang="en-US" sz="2800" dirty="0" smtClean="0"/>
              <a:t>Union employees may have contractual restrictions on discipline/termination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519469484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0886" y="5099600"/>
            <a:ext cx="1500752" cy="10265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Links</a:t>
            </a:r>
            <a:br>
              <a:rPr lang="en-US" sz="2400" dirty="0" smtClean="0"/>
            </a:br>
            <a:r>
              <a:rPr lang="en-US" sz="2400" dirty="0" smtClean="0"/>
              <a:t>Ch 17c, Ch 17d</a:t>
            </a:r>
            <a:endParaRPr lang="en-US" sz="2400" dirty="0"/>
          </a:p>
        </p:txBody>
      </p:sp>
      <p:pic>
        <p:nvPicPr>
          <p:cNvPr id="4" name="Picture 3" descr="Screen Shot 2014-05-07 at 1.04.09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1637" y="451446"/>
            <a:ext cx="6373382" cy="6252603"/>
          </a:xfrm>
          <a:prstGeom prst="rect">
            <a:avLst/>
          </a:prstGeom>
          <a:ln>
            <a:solidFill>
              <a:srgbClr val="4F81BD"/>
            </a:solidFill>
          </a:ln>
        </p:spPr>
      </p:pic>
    </p:spTree>
    <p:extLst>
      <p:ext uri="{BB962C8B-B14F-4D97-AF65-F5344CB8AC3E}">
        <p14:creationId xmlns:p14="http://schemas.microsoft.com/office/powerpoint/2010/main" val="37224374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Expert Reports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Strict requirements; must state:</a:t>
            </a:r>
          </a:p>
          <a:p>
            <a:pPr lvl="1"/>
            <a:r>
              <a:rPr lang="en-US" dirty="0" smtClean="0"/>
              <a:t>Who retained you</a:t>
            </a:r>
          </a:p>
          <a:p>
            <a:pPr lvl="1"/>
            <a:r>
              <a:rPr lang="en-US" dirty="0" smtClean="0"/>
              <a:t>Your educational background</a:t>
            </a:r>
          </a:p>
          <a:p>
            <a:pPr lvl="1"/>
            <a:r>
              <a:rPr lang="en-US" dirty="0" smtClean="0"/>
              <a:t>Any training you have received</a:t>
            </a:r>
          </a:p>
          <a:p>
            <a:pPr lvl="1"/>
            <a:r>
              <a:rPr lang="en-US" dirty="0" smtClean="0"/>
              <a:t>Any certifications you hold</a:t>
            </a:r>
          </a:p>
          <a:p>
            <a:pPr lvl="1"/>
            <a:r>
              <a:rPr lang="en-US" dirty="0" smtClean="0"/>
              <a:t>What experience you have</a:t>
            </a:r>
          </a:p>
          <a:p>
            <a:pPr lvl="1"/>
            <a:r>
              <a:rPr lang="en-US" dirty="0" smtClean="0"/>
              <a:t>What other cases you've testified in as an expert witness</a:t>
            </a:r>
          </a:p>
          <a:p>
            <a:pPr lvl="1"/>
            <a:r>
              <a:rPr lang="en-US" dirty="0" smtClean="0"/>
              <a:t>What you are paid for your work as an expert witness</a:t>
            </a:r>
          </a:p>
          <a:p>
            <a:pPr lvl="1"/>
            <a:r>
              <a:rPr lang="en-US" dirty="0" smtClean="0"/>
              <a:t>What you have reviewed in forming your opinion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1446099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Exhibits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 smtClean="0"/>
              <a:t>Exhibits</a:t>
            </a:r>
            <a:r>
              <a:rPr lang="en-US" dirty="0" smtClean="0"/>
              <a:t> are supporting documents included with your report</a:t>
            </a:r>
          </a:p>
          <a:p>
            <a:r>
              <a:rPr lang="en-US" dirty="0" smtClean="0"/>
              <a:t>An alternative to trying to embed spreadsheets, images, or other artifacts within the report</a:t>
            </a:r>
          </a:p>
          <a:p>
            <a:r>
              <a:rPr lang="en-US" dirty="0" smtClean="0"/>
              <a:t>Exhibits can be printed out or stored on a CD, DVD, or other storage device and provided with the report</a:t>
            </a:r>
          </a:p>
          <a:p>
            <a:r>
              <a:rPr lang="en-US" dirty="0" smtClean="0"/>
              <a:t>May be included in report in PDF or TIFF format, or saved as a separate file in its </a:t>
            </a:r>
            <a:r>
              <a:rPr lang="en-US" b="1" dirty="0" smtClean="0"/>
              <a:t>native format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3550499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Working with Forensic Artifacts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exhibit is self-explanatory, it can be presented alone</a:t>
            </a:r>
          </a:p>
          <a:p>
            <a:r>
              <a:rPr lang="en-US" dirty="0" smtClean="0"/>
              <a:t>Otherwise, include a description within the exhibit itself</a:t>
            </a:r>
          </a:p>
          <a:p>
            <a:r>
              <a:rPr lang="en-US" dirty="0" smtClean="0"/>
              <a:t>Don't leave room for misunderstanding of the exhibit</a:t>
            </a:r>
          </a:p>
          <a:p>
            <a:r>
              <a:rPr lang="en-US" dirty="0" smtClean="0"/>
              <a:t>That can  be used against you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09623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What You Reviewed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Specify exactly what evidence you reviewed</a:t>
            </a:r>
          </a:p>
          <a:p>
            <a:r>
              <a:rPr lang="en-US" dirty="0" smtClean="0"/>
              <a:t>Example: a laptop</a:t>
            </a:r>
          </a:p>
          <a:p>
            <a:pPr lvl="1"/>
            <a:r>
              <a:rPr lang="en-US" dirty="0" smtClean="0"/>
              <a:t>Who used the laptop</a:t>
            </a:r>
          </a:p>
          <a:p>
            <a:pPr lvl="1"/>
            <a:r>
              <a:rPr lang="en-US" dirty="0" smtClean="0"/>
              <a:t>Network name</a:t>
            </a:r>
          </a:p>
          <a:p>
            <a:pPr lvl="1"/>
            <a:r>
              <a:rPr lang="en-US" dirty="0" smtClean="0"/>
              <a:t>Laptop make, model, serial #</a:t>
            </a:r>
          </a:p>
          <a:p>
            <a:pPr lvl="1"/>
            <a:r>
              <a:rPr lang="en-US" dirty="0" smtClean="0"/>
              <a:t>OS</a:t>
            </a:r>
          </a:p>
          <a:p>
            <a:r>
              <a:rPr lang="en-US" dirty="0" smtClean="0"/>
              <a:t>"Evidence in your possession" may refer to a forensic image, not the original device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63686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What You Found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Describe what you found </a:t>
            </a:r>
            <a:r>
              <a:rPr lang="en-US" b="1" dirty="0" smtClean="0"/>
              <a:t>in plain English</a:t>
            </a:r>
          </a:p>
          <a:p>
            <a:r>
              <a:rPr lang="en-US" dirty="0" smtClean="0"/>
              <a:t>Avoid technical jargon</a:t>
            </a:r>
          </a:p>
          <a:p>
            <a:r>
              <a:rPr lang="en-US" dirty="0" smtClean="0"/>
              <a:t>Your client needs to be able to understand it</a:t>
            </a:r>
          </a:p>
          <a:p>
            <a:r>
              <a:rPr lang="en-US" dirty="0" smtClean="0"/>
              <a:t>Your client is not an expert; it's your job to convert technical babble to clear, comprehensible conclusions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41465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Findings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The Internet history records were deleted the day before we forensically imaged the computer</a:t>
            </a:r>
          </a:p>
          <a:p>
            <a:r>
              <a:rPr lang="en-US" dirty="0"/>
              <a:t>The Internet history records </a:t>
            </a:r>
            <a:r>
              <a:rPr lang="en-US" dirty="0" smtClean="0"/>
              <a:t>were recovered from the deleted space on the disk</a:t>
            </a:r>
          </a:p>
          <a:p>
            <a:r>
              <a:rPr lang="en-US" dirty="0"/>
              <a:t>The Internet history records </a:t>
            </a:r>
            <a:r>
              <a:rPr lang="en-US" dirty="0" smtClean="0"/>
              <a:t>revealed regular access to adult web sites during work hours</a:t>
            </a:r>
          </a:p>
          <a:p>
            <a:r>
              <a:rPr lang="en-US" dirty="0" smtClean="0"/>
              <a:t>The login records show that Jim Smith was the only user logged into this computer during those times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8784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334</TotalTime>
  <Words>2365</Words>
  <Application>Microsoft Macintosh PowerPoint</Application>
  <PresentationFormat>On-screen Show (4:3)</PresentationFormat>
  <Paragraphs>303</Paragraphs>
  <Slides>63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63</vt:i4>
      </vt:variant>
    </vt:vector>
  </HeadingPairs>
  <TitlesOfParts>
    <vt:vector size="64" baseType="lpstr">
      <vt:lpstr>Office Theme</vt:lpstr>
      <vt:lpstr>Computer Forensics Infosec Pro Guide</vt:lpstr>
      <vt:lpstr>Forensic Tools</vt:lpstr>
      <vt:lpstr>Documenting Your Findings</vt:lpstr>
      <vt:lpstr>Areas to Cover</vt:lpstr>
      <vt:lpstr>Who Asked You to Undertake the Investigation</vt:lpstr>
      <vt:lpstr>What You Were Asked to Do</vt:lpstr>
      <vt:lpstr>What You Reviewed</vt:lpstr>
      <vt:lpstr>What You Found</vt:lpstr>
      <vt:lpstr>Example Findings</vt:lpstr>
      <vt:lpstr>Example Narrative</vt:lpstr>
      <vt:lpstr>What Your Findings Mean</vt:lpstr>
      <vt:lpstr>Example Conclusion</vt:lpstr>
      <vt:lpstr>Types of Reports</vt:lpstr>
      <vt:lpstr>Types of Reports</vt:lpstr>
      <vt:lpstr>Types of Reports</vt:lpstr>
      <vt:lpstr>Informal Report</vt:lpstr>
      <vt:lpstr>Example Informal Report</vt:lpstr>
      <vt:lpstr>Incident Reports</vt:lpstr>
      <vt:lpstr>Internal Reports</vt:lpstr>
      <vt:lpstr>Declaration</vt:lpstr>
      <vt:lpstr>Declaration is Public</vt:lpstr>
      <vt:lpstr>Affidavit</vt:lpstr>
      <vt:lpstr>Fred Zain</vt:lpstr>
      <vt:lpstr>Warning Signs</vt:lpstr>
      <vt:lpstr>DNA Evidence</vt:lpstr>
      <vt:lpstr>1993 Report from Supreme Court of W Va.</vt:lpstr>
      <vt:lpstr>Zain's Trial</vt:lpstr>
      <vt:lpstr>PowerPoint Presentation</vt:lpstr>
      <vt:lpstr>Explaining Your Work</vt:lpstr>
      <vt:lpstr>Define Technical Terms</vt:lpstr>
      <vt:lpstr>Explain Artifacts</vt:lpstr>
      <vt:lpstr>Computer Forensics Infosec Pro Guide</vt:lpstr>
      <vt:lpstr>Legal Terms</vt:lpstr>
      <vt:lpstr>Legal Terms</vt:lpstr>
      <vt:lpstr>Legal Terms</vt:lpstr>
      <vt:lpstr>Legal Terms</vt:lpstr>
      <vt:lpstr>What Type of Witness Are You?</vt:lpstr>
      <vt:lpstr>Witness</vt:lpstr>
      <vt:lpstr>First-Hand Knowledge</vt:lpstr>
      <vt:lpstr>Fact Witness</vt:lpstr>
      <vt:lpstr>Fact Witness</vt:lpstr>
      <vt:lpstr>Fact Witness</vt:lpstr>
      <vt:lpstr>Expert Consultant</vt:lpstr>
      <vt:lpstr>Expert Consultant</vt:lpstr>
      <vt:lpstr>Expert Witness</vt:lpstr>
      <vt:lpstr>Deposition</vt:lpstr>
      <vt:lpstr>Expert Witness</vt:lpstr>
      <vt:lpstr>Daubert Standard</vt:lpstr>
      <vt:lpstr>Expert Witness</vt:lpstr>
      <vt:lpstr>Expert Witness</vt:lpstr>
      <vt:lpstr>Expert Witness</vt:lpstr>
      <vt:lpstr>Special Master</vt:lpstr>
      <vt:lpstr>Special Master</vt:lpstr>
      <vt:lpstr>Special Master</vt:lpstr>
      <vt:lpstr>Neutral</vt:lpstr>
      <vt:lpstr>Neutral</vt:lpstr>
      <vt:lpstr>Neutral</vt:lpstr>
      <vt:lpstr>Writing Reports for Court</vt:lpstr>
      <vt:lpstr>Declarations in Support of Motions</vt:lpstr>
      <vt:lpstr>PowerPoint Presentation</vt:lpstr>
      <vt:lpstr>Expert Reports</vt:lpstr>
      <vt:lpstr>Creating Exhibits</vt:lpstr>
      <vt:lpstr>Working with Forensic Artifacts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Forensics Infosec Pro Guide</dc:title>
  <dc:creator>Sam Bowne</dc:creator>
  <cp:lastModifiedBy>Sam Bowne</cp:lastModifiedBy>
  <cp:revision>220</cp:revision>
  <dcterms:created xsi:type="dcterms:W3CDTF">2014-01-13T15:00:48Z</dcterms:created>
  <dcterms:modified xsi:type="dcterms:W3CDTF">2015-05-11T16:31:47Z</dcterms:modified>
</cp:coreProperties>
</file>