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73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1" r:id="rId19"/>
    <p:sldId id="278" r:id="rId20"/>
    <p:sldId id="279" r:id="rId21"/>
    <p:sldId id="280" r:id="rId22"/>
    <p:sldId id="282" r:id="rId23"/>
    <p:sldId id="284" r:id="rId24"/>
    <p:sldId id="281" r:id="rId25"/>
    <p:sldId id="285" r:id="rId26"/>
    <p:sldId id="283" r:id="rId27"/>
    <p:sldId id="274" r:id="rId28"/>
    <p:sldId id="275" r:id="rId29"/>
    <p:sldId id="286" r:id="rId30"/>
    <p:sldId id="287" r:id="rId31"/>
    <p:sldId id="288" r:id="rId32"/>
    <p:sldId id="276" r:id="rId33"/>
    <p:sldId id="289" r:id="rId34"/>
    <p:sldId id="277" r:id="rId35"/>
    <p:sldId id="290" r:id="rId36"/>
    <p:sldId id="291" r:id="rId3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6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486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notesMaster" Target="notesMasters/notesMaster1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B2E0B-6395-0B4C-B909-67DC717F4924}" type="datetimeFigureOut">
              <a:rPr lang="en-US" smtClean="0"/>
              <a:t>1/19/14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CBE037-5B62-9E49-8D18-FFC656FFE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351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360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12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344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771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593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1/19/14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762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1/19/14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276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1/19/14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0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1/19/14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800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1/19/14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952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1/19/14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11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A8C08-6D1D-B348-B3FD-76788409AB91}" type="datetimeFigureOut">
              <a:rPr lang="en-US" smtClean="0"/>
              <a:t>1/19/14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40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Computer Forensics</a:t>
            </a:r>
            <a:br>
              <a:rPr lang="en-US" dirty="0" smtClean="0"/>
            </a:br>
            <a:r>
              <a:rPr lang="en-US" sz="3200" dirty="0" err="1" smtClean="0"/>
              <a:t>Infosec</a:t>
            </a:r>
            <a:r>
              <a:rPr lang="en-US" sz="3200" dirty="0" smtClean="0"/>
              <a:t> Pro Guide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Ch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Creating a Lab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414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MD5 is the most common </a:t>
            </a:r>
          </a:p>
          <a:p>
            <a:pPr lvl="1"/>
            <a:r>
              <a:rPr lang="en-US" dirty="0" smtClean="0"/>
              <a:t>Old and not 100% reliable</a:t>
            </a:r>
          </a:p>
          <a:p>
            <a:pPr lvl="1"/>
            <a:r>
              <a:rPr lang="en-US" dirty="0" smtClean="0"/>
              <a:t>128 bits long</a:t>
            </a:r>
          </a:p>
          <a:p>
            <a:r>
              <a:rPr lang="en-US" dirty="0" smtClean="0"/>
              <a:t>SHA-1 is newer and better</a:t>
            </a:r>
          </a:p>
          <a:p>
            <a:pPr lvl="1"/>
            <a:r>
              <a:rPr lang="en-US" dirty="0" smtClean="0"/>
              <a:t>160 bits long</a:t>
            </a:r>
          </a:p>
          <a:p>
            <a:r>
              <a:rPr lang="en-US" dirty="0" smtClean="0"/>
              <a:t>In practice, both are fine for forensic image verification, because you are only trying to detect copy errors, not malicious forgery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6511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Access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 guard, lock, proximity card sensor, etc.</a:t>
            </a:r>
          </a:p>
          <a:p>
            <a:r>
              <a:rPr lang="en-US" dirty="0" smtClean="0"/>
              <a:t>Do not let cleaning crew or facilities people have access to forensic lab</a:t>
            </a:r>
          </a:p>
          <a:p>
            <a:r>
              <a:rPr lang="en-US" dirty="0" smtClean="0"/>
              <a:t>Logging every entry and exit is desirable</a:t>
            </a:r>
          </a:p>
          <a:p>
            <a:r>
              <a:rPr lang="en-US" dirty="0" smtClean="0"/>
              <a:t>You need to testify in court that you made sure no one tampered with the evidence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249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Access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must make sure no one can tamper with your images over the network</a:t>
            </a:r>
          </a:p>
          <a:p>
            <a:r>
              <a:rPr lang="en-US" dirty="0" smtClean="0"/>
              <a:t>One good procedure</a:t>
            </a:r>
          </a:p>
          <a:p>
            <a:pPr lvl="1"/>
            <a:r>
              <a:rPr lang="en-US" b="1" dirty="0" smtClean="0"/>
              <a:t>Work in isolation (also called Air Gap)</a:t>
            </a:r>
          </a:p>
          <a:p>
            <a:pPr lvl="1"/>
            <a:r>
              <a:rPr lang="en-US" dirty="0" smtClean="0"/>
              <a:t>No Internet connection on any of your forensic devices</a:t>
            </a:r>
          </a:p>
          <a:p>
            <a:pPr lvl="1"/>
            <a:r>
              <a:rPr lang="en-US" dirty="0" smtClean="0"/>
              <a:t>Move files in and out on portable USB devices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5762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Requirements for a Networked Forensic Workstation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You need administrator privileges on your workstation</a:t>
            </a:r>
          </a:p>
          <a:p>
            <a:r>
              <a:rPr lang="en-US" dirty="0" smtClean="0"/>
              <a:t>You need to deny other IT personnel access to your workstation</a:t>
            </a:r>
          </a:p>
          <a:p>
            <a:r>
              <a:rPr lang="en-US" dirty="0" smtClean="0"/>
              <a:t>Your workstation needs to be on a separate domain, and you need to control domain policies that get pushed to it</a:t>
            </a:r>
          </a:p>
          <a:p>
            <a:r>
              <a:rPr lang="en-US" dirty="0" smtClean="0"/>
              <a:t>You need to install and maintain your own firewall and antivirus software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91291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Electrical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lab grows. more power is required</a:t>
            </a:r>
          </a:p>
          <a:p>
            <a:r>
              <a:rPr lang="en-US" dirty="0" smtClean="0"/>
              <a:t>UPS (Uninterruptible Power Supply) protects your systems from brief power outages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3375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Air Conditioning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more devices, the more heat they generate</a:t>
            </a:r>
          </a:p>
          <a:p>
            <a:r>
              <a:rPr lang="en-US" dirty="0" smtClean="0"/>
              <a:t>Lab must be kept cool all times machines are 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675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99467" cy="4525963"/>
          </a:xfrm>
        </p:spPr>
        <p:txBody>
          <a:bodyPr/>
          <a:lstStyle/>
          <a:p>
            <a:r>
              <a:rPr lang="en-US" dirty="0" smtClean="0"/>
              <a:t>You will be viewing materials that are sensitive and often offensive</a:t>
            </a:r>
          </a:p>
          <a:p>
            <a:r>
              <a:rPr lang="en-US" dirty="0" smtClean="0"/>
              <a:t>You need a real door, and you  need to work with it closed</a:t>
            </a:r>
          </a:p>
          <a:p>
            <a:pPr lvl="1"/>
            <a:r>
              <a:rPr lang="en-US" dirty="0" smtClean="0"/>
              <a:t>Image from link Ch 3b</a:t>
            </a:r>
            <a:endParaRPr lang="en-US" dirty="0"/>
          </a:p>
        </p:txBody>
      </p:sp>
      <p:pic>
        <p:nvPicPr>
          <p:cNvPr id="4" name="Picture 3" descr="cannot_be_unsee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4166" y="1600200"/>
            <a:ext cx="3894667" cy="3115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22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Tools of the Trade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755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Write Blocker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Hardware device that permits reading from a drive without writing to it</a:t>
            </a:r>
          </a:p>
          <a:p>
            <a:r>
              <a:rPr lang="en-US" dirty="0" smtClean="0"/>
              <a:t>Expensive ($1000 or so)</a:t>
            </a:r>
          </a:p>
          <a:p>
            <a:r>
              <a:rPr lang="en-US" dirty="0" smtClean="0"/>
              <a:t>Not always available for all hardware, such as cell phones</a:t>
            </a:r>
          </a:p>
        </p:txBody>
      </p:sp>
    </p:spTree>
    <p:extLst>
      <p:ext uri="{BB962C8B-B14F-4D97-AF65-F5344CB8AC3E}">
        <p14:creationId xmlns:p14="http://schemas.microsoft.com/office/powerpoint/2010/main" val="22828946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4-01-16 at 4.01.2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227667"/>
            <a:ext cx="8153400" cy="5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726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to put your lab</a:t>
            </a:r>
          </a:p>
          <a:p>
            <a:r>
              <a:rPr lang="en-US" dirty="0" smtClean="0"/>
              <a:t>Tools of the trade</a:t>
            </a:r>
          </a:p>
          <a:p>
            <a:r>
              <a:rPr lang="en-US" dirty="0" smtClean="0"/>
              <a:t>Forensic software</a:t>
            </a:r>
          </a:p>
          <a:p>
            <a:r>
              <a:rPr lang="en-US" dirty="0" smtClean="0"/>
              <a:t>Storing evidence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6812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Original 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actual real device that was seized at the crime scene</a:t>
            </a:r>
          </a:p>
          <a:p>
            <a:pPr lvl="1"/>
            <a:r>
              <a:rPr lang="en-US" dirty="0" smtClean="0"/>
              <a:t>Laptop computer</a:t>
            </a:r>
          </a:p>
          <a:p>
            <a:pPr lvl="1"/>
            <a:r>
              <a:rPr lang="en-US" dirty="0" smtClean="0"/>
              <a:t>Hard drive</a:t>
            </a:r>
          </a:p>
          <a:p>
            <a:pPr lvl="1"/>
            <a:r>
              <a:rPr lang="en-US" dirty="0" smtClean="0"/>
              <a:t>Phone</a:t>
            </a:r>
          </a:p>
          <a:p>
            <a:pPr lvl="1"/>
            <a:r>
              <a:rPr lang="en-US" dirty="0" smtClean="0"/>
              <a:t>CD, DVD, thumb drive, etc.</a:t>
            </a:r>
          </a:p>
          <a:p>
            <a:r>
              <a:rPr lang="en-US" dirty="0" smtClean="0"/>
              <a:t>A copy is much less useful in court, because it is not </a:t>
            </a:r>
            <a:r>
              <a:rPr lang="en-US" b="1" dirty="0" smtClean="0"/>
              <a:t>original evidence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4095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Destroying 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mix up source and destination, you can erase the original drive instead of copying it</a:t>
            </a:r>
          </a:p>
          <a:p>
            <a:r>
              <a:rPr lang="en-US" dirty="0" smtClean="0"/>
              <a:t>Pros use expensive write-blockers to avoid this</a:t>
            </a:r>
          </a:p>
          <a:p>
            <a:r>
              <a:rPr lang="en-US" dirty="0" smtClean="0"/>
              <a:t>You can buy very expensive disk duplicators with write-blockers built in, and that are very fast</a:t>
            </a:r>
          </a:p>
        </p:txBody>
      </p:sp>
    </p:spTree>
    <p:extLst>
      <p:ext uri="{BB962C8B-B14F-4D97-AF65-F5344CB8AC3E}">
        <p14:creationId xmlns:p14="http://schemas.microsoft.com/office/powerpoint/2010/main" val="22843728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Write Blocker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34251" cy="4525963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We'll use software write-blocking</a:t>
            </a:r>
          </a:p>
          <a:p>
            <a:pPr lvl="1"/>
            <a:r>
              <a:rPr lang="en-US" sz="2400" dirty="0" smtClean="0"/>
              <a:t>A common feature of Linux-based Forensic </a:t>
            </a:r>
            <a:r>
              <a:rPr lang="en-US" sz="2400" dirty="0" err="1" smtClean="0"/>
              <a:t>LiveCDs</a:t>
            </a:r>
            <a:r>
              <a:rPr lang="en-US" sz="2400" dirty="0" smtClean="0"/>
              <a:t> such as DEFT</a:t>
            </a:r>
          </a:p>
          <a:p>
            <a:pPr lvl="1"/>
            <a:r>
              <a:rPr lang="en-US" sz="2400" dirty="0" smtClean="0"/>
              <a:t>Windows registry can block writes to USB drives </a:t>
            </a:r>
          </a:p>
          <a:p>
            <a:pPr lvl="2"/>
            <a:r>
              <a:rPr lang="en-US" sz="2000" dirty="0" smtClean="0"/>
              <a:t>Project 5</a:t>
            </a:r>
          </a:p>
          <a:p>
            <a:r>
              <a:rPr lang="en-US" b="1" dirty="0" smtClean="0"/>
              <a:t>Drive kit </a:t>
            </a:r>
            <a:r>
              <a:rPr lang="en-US" dirty="0" smtClean="0"/>
              <a:t>allows you to connect SATA drives through USB 3</a:t>
            </a:r>
            <a:endParaRPr lang="en-US" dirty="0"/>
          </a:p>
        </p:txBody>
      </p:sp>
      <p:pic>
        <p:nvPicPr>
          <p:cNvPr id="4" name="Picture 3" descr="Screen Shot 2014-01-16 at 4.26.5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8566" y="2587444"/>
            <a:ext cx="3885434" cy="3178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8312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Your Equipment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676122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Try to write to a scratch drive to test write-blocker</a:t>
            </a:r>
          </a:p>
          <a:p>
            <a:r>
              <a:rPr lang="en-US" dirty="0" smtClean="0"/>
              <a:t>Make sure devices work before going to client site</a:t>
            </a:r>
          </a:p>
          <a:p>
            <a:r>
              <a:rPr lang="en-US" dirty="0" smtClean="0"/>
              <a:t>External drive dock</a:t>
            </a:r>
          </a:p>
          <a:p>
            <a:pPr lvl="1"/>
            <a:r>
              <a:rPr lang="en-US" dirty="0" smtClean="0"/>
              <a:t>More permanent alternative to a drive kit</a:t>
            </a:r>
          </a:p>
          <a:p>
            <a:endParaRPr lang="en-US" dirty="0"/>
          </a:p>
        </p:txBody>
      </p:sp>
      <p:pic>
        <p:nvPicPr>
          <p:cNvPr id="4" name="Picture 3" descr="Screen Shot 2014-01-16 at 4.29.1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2840" y="1919627"/>
            <a:ext cx="4163960" cy="4206536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33533129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19689"/>
            <a:ext cx="8229600" cy="2806473"/>
          </a:xfrm>
        </p:spPr>
        <p:txBody>
          <a:bodyPr/>
          <a:lstStyle/>
          <a:p>
            <a:r>
              <a:rPr lang="en-US" dirty="0" smtClean="0"/>
              <a:t>Windows FE, a special version of Windows, can be used to make a forensically sound boot disk</a:t>
            </a:r>
          </a:p>
          <a:p>
            <a:pPr lvl="1"/>
            <a:r>
              <a:rPr lang="en-US" dirty="0" smtClean="0"/>
              <a:t>Link Ch 3c</a:t>
            </a:r>
            <a:endParaRPr lang="en-US" dirty="0"/>
          </a:p>
        </p:txBody>
      </p:sp>
      <p:pic>
        <p:nvPicPr>
          <p:cNvPr id="4" name="Picture 3" descr="Screen Shot 2014-01-16 at 4.20.2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831633"/>
            <a:ext cx="8001000" cy="1723869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42699967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511699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Fast connection is very handy</a:t>
            </a:r>
          </a:p>
          <a:p>
            <a:r>
              <a:rPr lang="en-US" dirty="0" smtClean="0"/>
              <a:t>USB 3, </a:t>
            </a:r>
            <a:r>
              <a:rPr lang="en-US" dirty="0" err="1" smtClean="0"/>
              <a:t>eSATA</a:t>
            </a:r>
            <a:r>
              <a:rPr lang="en-US" dirty="0" smtClean="0"/>
              <a:t>, Thunderbolt</a:t>
            </a:r>
          </a:p>
          <a:p>
            <a:r>
              <a:rPr lang="en-US" dirty="0" smtClean="0"/>
              <a:t>Good heat dissipation</a:t>
            </a:r>
          </a:p>
          <a:p>
            <a:pPr lvl="1"/>
            <a:r>
              <a:rPr lang="en-US" dirty="0" smtClean="0"/>
              <a:t>Drive can overheat and crash</a:t>
            </a:r>
          </a:p>
          <a:p>
            <a:pPr lvl="1"/>
            <a:r>
              <a:rPr lang="en-US" dirty="0" smtClean="0"/>
              <a:t>Image from </a:t>
            </a:r>
            <a:r>
              <a:rPr lang="en-US" dirty="0" err="1" smtClean="0"/>
              <a:t>amazon.com</a:t>
            </a:r>
            <a:endParaRPr lang="en-US" dirty="0"/>
          </a:p>
        </p:txBody>
      </p:sp>
      <p:pic>
        <p:nvPicPr>
          <p:cNvPr id="5" name="Picture 4" descr="Screen Shot 2014-01-16 at 4.32.4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8899" y="2517617"/>
            <a:ext cx="4175101" cy="3198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3808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Jeweler's Screwdrivers, including </a:t>
            </a:r>
            <a:r>
              <a:rPr lang="en-US" dirty="0" err="1" smtClean="0"/>
              <a:t>Torx</a:t>
            </a:r>
            <a:r>
              <a:rPr lang="en-US" dirty="0" smtClean="0"/>
              <a:t> and star heads</a:t>
            </a:r>
          </a:p>
          <a:p>
            <a:r>
              <a:rPr lang="en-US" dirty="0" smtClean="0"/>
              <a:t>Antistatic bags</a:t>
            </a:r>
          </a:p>
          <a:p>
            <a:r>
              <a:rPr lang="en-US" dirty="0" smtClean="0"/>
              <a:t>Adaptors</a:t>
            </a:r>
          </a:p>
          <a:p>
            <a:endParaRPr lang="en-US" dirty="0"/>
          </a:p>
        </p:txBody>
      </p:sp>
      <p:pic>
        <p:nvPicPr>
          <p:cNvPr id="4" name="Picture 3" descr="Screen Shot 2014-01-19 at 11.39.0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7366" y="2814176"/>
            <a:ext cx="5009433" cy="3674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8908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Forensic Software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1301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Forensic Workstation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good PC works</a:t>
            </a:r>
          </a:p>
          <a:p>
            <a:r>
              <a:rPr lang="en-US" dirty="0" smtClean="0"/>
              <a:t>Lots of processing power, RAM, and storage</a:t>
            </a:r>
          </a:p>
          <a:p>
            <a:r>
              <a:rPr lang="en-US" dirty="0" smtClean="0"/>
              <a:t>Larger cases require larger servers</a:t>
            </a:r>
          </a:p>
          <a:p>
            <a:r>
              <a:rPr lang="en-US" dirty="0" smtClean="0"/>
              <a:t>Processing a case on a laptop can take overnight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53067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Forensic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SIFT (SANS Investigative Forensics Toolkit)</a:t>
            </a:r>
          </a:p>
          <a:p>
            <a:pPr lvl="1"/>
            <a:r>
              <a:rPr lang="en-US" dirty="0" smtClean="0"/>
              <a:t>Open source and free, Linux-based</a:t>
            </a:r>
          </a:p>
          <a:p>
            <a:r>
              <a:rPr lang="en-US" dirty="0" err="1"/>
              <a:t>EnCase</a:t>
            </a:r>
            <a:r>
              <a:rPr lang="en-US" dirty="0"/>
              <a:t> Forensic</a:t>
            </a:r>
          </a:p>
          <a:p>
            <a:pPr lvl="1"/>
            <a:r>
              <a:rPr lang="en-US" dirty="0"/>
              <a:t>Expensive, proprietary, on Windows</a:t>
            </a:r>
          </a:p>
          <a:p>
            <a:r>
              <a:rPr lang="en-US" dirty="0" smtClean="0"/>
              <a:t>FTK</a:t>
            </a:r>
            <a:endParaRPr lang="en-US" dirty="0"/>
          </a:p>
          <a:p>
            <a:pPr lvl="1"/>
            <a:r>
              <a:rPr lang="en-US" dirty="0"/>
              <a:t>Expensive, proprietary, on </a:t>
            </a:r>
            <a:r>
              <a:rPr lang="en-US" dirty="0" smtClean="0"/>
              <a:t>Windows</a:t>
            </a:r>
          </a:p>
          <a:p>
            <a:r>
              <a:rPr lang="en-US" dirty="0" smtClean="0"/>
              <a:t>USE  MULTIPLE TOOLS, NEVER TRUST JUST ONE</a:t>
            </a:r>
            <a:endParaRPr lang="en-US" dirty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726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Where to Put your Lab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1725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SIFT and DEFT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SIFT is from SANS, under constant vigorous development, and used in their classes</a:t>
            </a:r>
          </a:p>
          <a:p>
            <a:pPr lvl="1"/>
            <a:r>
              <a:rPr lang="en-US" dirty="0" smtClean="0"/>
              <a:t>Download at link Ch 3d</a:t>
            </a:r>
          </a:p>
          <a:p>
            <a:r>
              <a:rPr lang="en-US" dirty="0" smtClean="0"/>
              <a:t>DEFT is an Italian forensic live CD I used in this course previously</a:t>
            </a:r>
          </a:p>
          <a:p>
            <a:pPr lvl="1"/>
            <a:r>
              <a:rPr lang="en-US" dirty="0" smtClean="0"/>
              <a:t>Can image the MacBook Air</a:t>
            </a:r>
          </a:p>
          <a:p>
            <a:pPr lvl="1"/>
            <a:r>
              <a:rPr lang="en-US" dirty="0" smtClean="0"/>
              <a:t>Download at link Ch 3e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9779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ProDiscover</a:t>
            </a:r>
            <a:r>
              <a:rPr lang="en-US" dirty="0" smtClean="0"/>
              <a:t> – has a free version, runs on Windows</a:t>
            </a:r>
          </a:p>
          <a:p>
            <a:r>
              <a:rPr lang="en-US" dirty="0" smtClean="0"/>
              <a:t>SMART Forensics</a:t>
            </a:r>
          </a:p>
          <a:p>
            <a:r>
              <a:rPr lang="en-US" dirty="0" smtClean="0"/>
              <a:t>X-Ways</a:t>
            </a:r>
          </a:p>
          <a:p>
            <a:r>
              <a:rPr lang="en-US" dirty="0" smtClean="0"/>
              <a:t>There are many others, but they all should end up finding the same evidence if  used competently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7322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Storing Evidence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13019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Securing Your 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Locking file cabinet, safe, evidence room</a:t>
            </a:r>
          </a:p>
          <a:p>
            <a:pPr lvl="1"/>
            <a:r>
              <a:rPr lang="en-US" dirty="0" smtClean="0"/>
              <a:t>All that matters is "who has access?"</a:t>
            </a:r>
          </a:p>
          <a:p>
            <a:pPr lvl="1"/>
            <a:r>
              <a:rPr lang="en-US" dirty="0" smtClean="0"/>
              <a:t>If file cabinet has a generic master key, you need to add a secondary lock to it</a:t>
            </a:r>
          </a:p>
          <a:p>
            <a:pPr lvl="1"/>
            <a:r>
              <a:rPr lang="en-US" dirty="0" smtClean="0"/>
              <a:t>File cabinets are notoriously easy to pick</a:t>
            </a:r>
          </a:p>
          <a:p>
            <a:r>
              <a:rPr lang="en-US" dirty="0" smtClean="0"/>
              <a:t>Safe is better, but can fill up fast</a:t>
            </a:r>
          </a:p>
        </p:txBody>
      </p:sp>
    </p:spTree>
    <p:extLst>
      <p:ext uri="{BB962C8B-B14F-4D97-AF65-F5344CB8AC3E}">
        <p14:creationId xmlns:p14="http://schemas.microsoft.com/office/powerpoint/2010/main" val="40865630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Evidence </a:t>
            </a:r>
            <a:r>
              <a:rPr lang="en-US" dirty="0" smtClean="0"/>
              <a:t>Room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Walls </a:t>
            </a:r>
            <a:r>
              <a:rPr lang="en-US" dirty="0"/>
              <a:t>must </a:t>
            </a:r>
            <a:r>
              <a:rPr lang="en-US" dirty="0" smtClean="0"/>
              <a:t>go to the ceiling</a:t>
            </a:r>
          </a:p>
          <a:p>
            <a:pPr lvl="1"/>
            <a:r>
              <a:rPr lang="en-US" dirty="0" smtClean="0"/>
              <a:t>No way to climb over</a:t>
            </a:r>
          </a:p>
          <a:p>
            <a:pPr lvl="1"/>
            <a:r>
              <a:rPr lang="en-US" dirty="0" smtClean="0"/>
              <a:t>Watch our for drop-down ceiling</a:t>
            </a:r>
          </a:p>
          <a:p>
            <a:r>
              <a:rPr lang="en-US" dirty="0" smtClean="0"/>
              <a:t>Controlled access to room</a:t>
            </a:r>
          </a:p>
          <a:p>
            <a:pPr lvl="1"/>
            <a:r>
              <a:rPr lang="en-US" dirty="0" smtClean="0"/>
              <a:t>Preferably a digital lock</a:t>
            </a:r>
          </a:p>
          <a:p>
            <a:r>
              <a:rPr lang="en-US" dirty="0" smtClean="0"/>
              <a:t>No unsupervised access by cleaning crew, etc.</a:t>
            </a:r>
          </a:p>
          <a:p>
            <a:r>
              <a:rPr lang="en-US" dirty="0" smtClean="0"/>
              <a:t>Fire suppression must be "dry pipe" to avoid damaging evidence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5306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Organizing Your 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sure you can find it</a:t>
            </a:r>
          </a:p>
          <a:p>
            <a:r>
              <a:rPr lang="en-US" dirty="0" smtClean="0"/>
              <a:t>Create standards for labeling evidence and drives</a:t>
            </a:r>
          </a:p>
          <a:p>
            <a:r>
              <a:rPr lang="en-US" dirty="0" smtClean="0"/>
              <a:t>Track evidence with a spreadsheet</a:t>
            </a:r>
          </a:p>
          <a:p>
            <a:pPr lvl="1"/>
            <a:r>
              <a:rPr lang="en-US" dirty="0" smtClean="0"/>
              <a:t>Or a shared Google document, etc.</a:t>
            </a:r>
          </a:p>
          <a:p>
            <a:pPr lvl="1"/>
            <a:r>
              <a:rPr lang="en-US" dirty="0" smtClean="0"/>
              <a:t>Record make, model #, serial # of drives</a:t>
            </a:r>
          </a:p>
          <a:p>
            <a:pPr lvl="1"/>
            <a:r>
              <a:rPr lang="en-US" dirty="0" smtClean="0"/>
              <a:t>Exact </a:t>
            </a:r>
            <a:r>
              <a:rPr lang="en-US" dirty="0" err="1" smtClean="0"/>
              <a:t>locationm</a:t>
            </a:r>
            <a:r>
              <a:rPr lang="en-US" dirty="0" smtClean="0"/>
              <a:t> shelf #,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612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Disposing of Old Evidence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Ask client before destroying anything</a:t>
            </a:r>
          </a:p>
          <a:p>
            <a:r>
              <a:rPr lang="en-US" dirty="0" smtClean="0"/>
              <a:t>Keep email or other document saying you can destroy it</a:t>
            </a:r>
          </a:p>
          <a:p>
            <a:r>
              <a:rPr lang="en-US" dirty="0" smtClean="0"/>
              <a:t>You can wipe and re-use the drives (!)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476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Criminal v. Civil Investigations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Only law enforcement officers can perform criminal investigations</a:t>
            </a:r>
          </a:p>
          <a:p>
            <a:pPr lvl="1"/>
            <a:r>
              <a:rPr lang="en-US" dirty="0" smtClean="0"/>
              <a:t>And those they contact</a:t>
            </a:r>
          </a:p>
          <a:p>
            <a:r>
              <a:rPr lang="en-US" dirty="0" smtClean="0"/>
              <a:t>You can do forensic investigations for your employer</a:t>
            </a:r>
          </a:p>
          <a:p>
            <a:pPr lvl="1"/>
            <a:r>
              <a:rPr lang="en-US" dirty="0" smtClean="0"/>
              <a:t>Employee misconduct</a:t>
            </a:r>
          </a:p>
          <a:p>
            <a:r>
              <a:rPr lang="en-US" dirty="0" smtClean="0"/>
              <a:t>Or for customers you represent in civil court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312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to Put Your 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Access controls</a:t>
            </a:r>
          </a:p>
          <a:p>
            <a:pPr lvl="1"/>
            <a:r>
              <a:rPr lang="en-US" dirty="0" smtClean="0"/>
              <a:t>Physical and network</a:t>
            </a:r>
          </a:p>
          <a:p>
            <a:r>
              <a:rPr lang="en-US" dirty="0" smtClean="0"/>
              <a:t>Electric power</a:t>
            </a:r>
          </a:p>
          <a:p>
            <a:r>
              <a:rPr lang="en-US" dirty="0" smtClean="0"/>
              <a:t>Air Conditioning</a:t>
            </a:r>
          </a:p>
          <a:p>
            <a:r>
              <a:rPr lang="en-US" dirty="0" smtClean="0"/>
              <a:t>Privacy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427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need to maintain </a:t>
            </a:r>
            <a:r>
              <a:rPr lang="en-US" b="1" dirty="0" smtClean="0"/>
              <a:t>chain of custody</a:t>
            </a:r>
          </a:p>
          <a:p>
            <a:pPr lvl="1"/>
            <a:r>
              <a:rPr lang="en-US" dirty="0" smtClean="0"/>
              <a:t>A document stating who had possession of the evidence and where it was stored</a:t>
            </a:r>
          </a:p>
          <a:p>
            <a:pPr lvl="1"/>
            <a:r>
              <a:rPr lang="en-US" dirty="0" smtClean="0"/>
              <a:t>It must be securely stored at all times from collection to court, or it will lose its value as evidence</a:t>
            </a:r>
          </a:p>
          <a:p>
            <a:pPr lvl="1"/>
            <a:r>
              <a:rPr lang="en-US" dirty="0" smtClean="0"/>
              <a:t>Sample form at link Ch 3a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591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Screen Shot 2014-01-16 at 3.37.5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9020" y="0"/>
            <a:ext cx="5628146" cy="6858000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3951901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4-01-16 at 3.36.5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733" y="0"/>
            <a:ext cx="5478100" cy="6858000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42143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Information to Record About a Forensic Image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68500"/>
            <a:ext cx="8229600" cy="41576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Information about the system the evidence was acquired from</a:t>
            </a:r>
          </a:p>
          <a:p>
            <a:pPr lvl="1"/>
            <a:r>
              <a:rPr lang="en-US" dirty="0" smtClean="0"/>
              <a:t>PC, laptop, DVD, thumb drive, phone, etc.</a:t>
            </a:r>
          </a:p>
          <a:p>
            <a:pPr lvl="1"/>
            <a:r>
              <a:rPr lang="en-US" dirty="0" smtClean="0"/>
              <a:t>Make, model. serial number</a:t>
            </a:r>
          </a:p>
          <a:p>
            <a:r>
              <a:rPr lang="en-US" dirty="0" smtClean="0"/>
              <a:t>Where the forensic image is stored</a:t>
            </a:r>
          </a:p>
          <a:p>
            <a:pPr lvl="1"/>
            <a:r>
              <a:rPr lang="en-US" dirty="0" smtClean="0"/>
              <a:t>Make, model, serial # of drive</a:t>
            </a:r>
          </a:p>
          <a:p>
            <a:r>
              <a:rPr lang="en-US" dirty="0" smtClean="0"/>
              <a:t>The forensic image itself</a:t>
            </a:r>
          </a:p>
          <a:p>
            <a:pPr lvl="1"/>
            <a:r>
              <a:rPr lang="en-US" dirty="0" smtClean="0"/>
              <a:t>With a hash value to verify integrity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162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1062</Words>
  <Application>Microsoft Macintosh PowerPoint</Application>
  <PresentationFormat>On-screen Show (4:3)</PresentationFormat>
  <Paragraphs>157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Computer Forensics Infosec Pro Guide</vt:lpstr>
      <vt:lpstr>Topics</vt:lpstr>
      <vt:lpstr>Where to Put your Lab</vt:lpstr>
      <vt:lpstr>Criminal v. Civil Investigations</vt:lpstr>
      <vt:lpstr>Where to Put Your Lab</vt:lpstr>
      <vt:lpstr>Access Controls</vt:lpstr>
      <vt:lpstr>PowerPoint Presentation</vt:lpstr>
      <vt:lpstr>PowerPoint Presentation</vt:lpstr>
      <vt:lpstr>Information to Record About a Forensic Image</vt:lpstr>
      <vt:lpstr>Hash Algorithms</vt:lpstr>
      <vt:lpstr>Physical Access Controls</vt:lpstr>
      <vt:lpstr>Network Access Controls</vt:lpstr>
      <vt:lpstr>Requirements for a Networked Forensic Workstation</vt:lpstr>
      <vt:lpstr>Electrical Power</vt:lpstr>
      <vt:lpstr>Air Conditioning</vt:lpstr>
      <vt:lpstr>Privacy</vt:lpstr>
      <vt:lpstr>Tools of the Trade</vt:lpstr>
      <vt:lpstr>Hardware Write Blocker</vt:lpstr>
      <vt:lpstr>PowerPoint Presentation</vt:lpstr>
      <vt:lpstr>Original Evidence</vt:lpstr>
      <vt:lpstr>Destroying Evidence</vt:lpstr>
      <vt:lpstr>Software Write Blocker</vt:lpstr>
      <vt:lpstr>Test Your Equipment</vt:lpstr>
      <vt:lpstr>PowerPoint Presentation</vt:lpstr>
      <vt:lpstr>External Storage</vt:lpstr>
      <vt:lpstr>Tools</vt:lpstr>
      <vt:lpstr>Forensic Software</vt:lpstr>
      <vt:lpstr>Forensic Workstation</vt:lpstr>
      <vt:lpstr>Forensic Software</vt:lpstr>
      <vt:lpstr>SIFT and DEFT</vt:lpstr>
      <vt:lpstr>Other Tools</vt:lpstr>
      <vt:lpstr>Storing Evidence</vt:lpstr>
      <vt:lpstr>Securing Your Evidence</vt:lpstr>
      <vt:lpstr>Evidence Room </vt:lpstr>
      <vt:lpstr>Organizing Your Evidence</vt:lpstr>
      <vt:lpstr>Disposing of Old Evidence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Forensics Infosec Pro Guide</dc:title>
  <dc:creator>Sam Bowne</dc:creator>
  <cp:lastModifiedBy>Sam Bowne</cp:lastModifiedBy>
  <cp:revision>147</cp:revision>
  <dcterms:created xsi:type="dcterms:W3CDTF">2014-01-13T15:00:48Z</dcterms:created>
  <dcterms:modified xsi:type="dcterms:W3CDTF">2014-01-19T20:54:17Z</dcterms:modified>
</cp:coreProperties>
</file>