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52"/>
  </p:notesMasterIdLst>
  <p:sldIdLst>
    <p:sldId id="256" r:id="rId3"/>
    <p:sldId id="257" r:id="rId4"/>
    <p:sldId id="263" r:id="rId5"/>
    <p:sldId id="264" r:id="rId6"/>
    <p:sldId id="265" r:id="rId7"/>
    <p:sldId id="267" r:id="rId8"/>
    <p:sldId id="266" r:id="rId9"/>
    <p:sldId id="268" r:id="rId10"/>
    <p:sldId id="270" r:id="rId11"/>
    <p:sldId id="269" r:id="rId12"/>
    <p:sldId id="271" r:id="rId13"/>
    <p:sldId id="272" r:id="rId14"/>
    <p:sldId id="293" r:id="rId15"/>
    <p:sldId id="294" r:id="rId16"/>
    <p:sldId id="295" r:id="rId17"/>
    <p:sldId id="296" r:id="rId18"/>
    <p:sldId id="297" r:id="rId19"/>
    <p:sldId id="298" r:id="rId20"/>
    <p:sldId id="299" r:id="rId21"/>
    <p:sldId id="273" r:id="rId22"/>
    <p:sldId id="279" r:id="rId23"/>
    <p:sldId id="278" r:id="rId24"/>
    <p:sldId id="277" r:id="rId25"/>
    <p:sldId id="280" r:id="rId26"/>
    <p:sldId id="281" r:id="rId27"/>
    <p:sldId id="276" r:id="rId28"/>
    <p:sldId id="282" r:id="rId29"/>
    <p:sldId id="283" r:id="rId30"/>
    <p:sldId id="284" r:id="rId31"/>
    <p:sldId id="291" r:id="rId32"/>
    <p:sldId id="300" r:id="rId33"/>
    <p:sldId id="301" r:id="rId34"/>
    <p:sldId id="285" r:id="rId35"/>
    <p:sldId id="275" r:id="rId36"/>
    <p:sldId id="260" r:id="rId37"/>
    <p:sldId id="258" r:id="rId38"/>
    <p:sldId id="286" r:id="rId39"/>
    <p:sldId id="287" r:id="rId40"/>
    <p:sldId id="288" r:id="rId41"/>
    <p:sldId id="292" r:id="rId42"/>
    <p:sldId id="289" r:id="rId43"/>
    <p:sldId id="290" r:id="rId44"/>
    <p:sldId id="302" r:id="rId45"/>
    <p:sldId id="303" r:id="rId46"/>
    <p:sldId id="304" r:id="rId47"/>
    <p:sldId id="305" r:id="rId48"/>
    <p:sldId id="306" r:id="rId49"/>
    <p:sldId id="307" r:id="rId50"/>
    <p:sldId id="308" r:id="rId5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4" autoAdjust="0"/>
    <p:restoredTop sz="94667" autoAdjust="0"/>
  </p:normalViewPr>
  <p:slideViewPr>
    <p:cSldViewPr snapToGrid="0" snapToObjects="1">
      <p:cViewPr varScale="1">
        <p:scale>
          <a:sx n="71" d="100"/>
          <a:sy n="71" d="100"/>
        </p:scale>
        <p:origin x="-280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01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17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50" Type="http://schemas.openxmlformats.org/officeDocument/2006/relationships/slide" Target="slides/slide48.xml"/><Relationship Id="rId51" Type="http://schemas.openxmlformats.org/officeDocument/2006/relationships/slide" Target="slides/slide49.xml"/><Relationship Id="rId52" Type="http://schemas.openxmlformats.org/officeDocument/2006/relationships/notesMaster" Target="notesMasters/notesMaster1.xml"/><Relationship Id="rId53" Type="http://schemas.openxmlformats.org/officeDocument/2006/relationships/printerSettings" Target="printerSettings/printerSettings1.bin"/><Relationship Id="rId54" Type="http://schemas.openxmlformats.org/officeDocument/2006/relationships/presProps" Target="presProps.xml"/><Relationship Id="rId55" Type="http://schemas.openxmlformats.org/officeDocument/2006/relationships/viewProps" Target="viewProps.xml"/><Relationship Id="rId56" Type="http://schemas.openxmlformats.org/officeDocument/2006/relationships/theme" Target="theme/theme1.xml"/><Relationship Id="rId57" Type="http://schemas.openxmlformats.org/officeDocument/2006/relationships/tableStyles" Target="tableStyles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slide" Target="slides/slide41.xml"/><Relationship Id="rId44" Type="http://schemas.openxmlformats.org/officeDocument/2006/relationships/slide" Target="slides/slide42.xml"/><Relationship Id="rId45" Type="http://schemas.openxmlformats.org/officeDocument/2006/relationships/slide" Target="slides/slide43.xml"/><Relationship Id="rId46" Type="http://schemas.openxmlformats.org/officeDocument/2006/relationships/slide" Target="slides/slide44.xml"/><Relationship Id="rId47" Type="http://schemas.openxmlformats.org/officeDocument/2006/relationships/slide" Target="slides/slide45.xml"/><Relationship Id="rId48" Type="http://schemas.openxmlformats.org/officeDocument/2006/relationships/slide" Target="slides/slide46.xml"/><Relationship Id="rId49" Type="http://schemas.openxmlformats.org/officeDocument/2006/relationships/slide" Target="slides/slide4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B2E0B-6395-0B4C-B909-67DC717F4924}" type="datetimeFigureOut">
              <a:rPr lang="en-US" smtClean="0"/>
              <a:t>2/2/15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0CBE037-5B62-9E49-8D18-FFC656FFED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7351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rgbClr val="0000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3608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612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3447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0738" y="4155141"/>
            <a:ext cx="7542212" cy="1013012"/>
          </a:xfrm>
        </p:spPr>
        <p:txBody>
          <a:bodyPr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0738" y="5230906"/>
            <a:ext cx="7542212" cy="1030942"/>
          </a:xfrm>
        </p:spPr>
        <p:txBody>
          <a:bodyPr/>
          <a:lstStyle>
            <a:lvl1pPr marL="0" indent="0" algn="ctr">
              <a:spcBef>
                <a:spcPct val="30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MoleculeTrace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74019" y="224679"/>
            <a:ext cx="5795963" cy="394337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0737" y="1219013"/>
            <a:ext cx="7542213" cy="19589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52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0737" y="3224213"/>
            <a:ext cx="7542213" cy="1500187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FontTx/>
              <a:buNone/>
              <a:defRPr sz="2400" b="1" kern="12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3763" y="1892301"/>
            <a:ext cx="3657600" cy="39751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800"/>
            </a:lvl6pPr>
            <a:lvl7pPr marL="2173288" indent="-344488">
              <a:defRPr sz="1800"/>
            </a:lvl7pPr>
            <a:lvl8pPr marL="2173288" indent="-344488">
              <a:defRPr sz="1800"/>
            </a:lvl8pPr>
            <a:lvl9pPr marL="2173288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2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3763" y="1761565"/>
            <a:ext cx="3657600" cy="515469"/>
          </a:xfrm>
        </p:spPr>
        <p:txBody>
          <a:bodyPr anchor="b">
            <a:normAutofit/>
          </a:bodyPr>
          <a:lstStyle>
            <a:lvl1pPr marL="0" indent="0" algn="ctr">
              <a:spcBef>
                <a:spcPct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3763" y="2393575"/>
            <a:ext cx="3657600" cy="347382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sz="1600"/>
            </a:lvl6pPr>
            <a:lvl7pPr marL="2173288" indent="-344488">
              <a:defRPr sz="1600"/>
            </a:lvl7pPr>
            <a:lvl8pPr marL="2173288" indent="-344488">
              <a:defRPr sz="1600"/>
            </a:lvl8pPr>
            <a:lvl9pPr marL="2173288" indent="-344488"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929" y="457201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2393" y="457201"/>
            <a:ext cx="3566160" cy="5410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6pPr>
            <a:lvl7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7pPr>
            <a:lvl8pPr marL="2173288" indent="-344488">
              <a:defRPr lang="en-US" sz="1800" b="1" kern="1200" dirty="0" smtClean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8pPr>
            <a:lvl9pPr marL="2173288" indent="-344488">
              <a:defRPr sz="1800" b="1" kern="1200" dirty="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929" y="1828801"/>
            <a:ext cx="3566160" cy="3657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20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77101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457200"/>
            <a:ext cx="3566160" cy="1371600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66765" y="1676400"/>
            <a:ext cx="2975610" cy="2975610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1828800"/>
            <a:ext cx="3566160" cy="3657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7240" y="3962399"/>
            <a:ext cx="7585710" cy="672353"/>
          </a:xfrm>
        </p:spPr>
        <p:txBody>
          <a:bodyPr anchor="b">
            <a:normAutofit/>
          </a:bodyPr>
          <a:lstStyle>
            <a:lvl1pPr algn="ctr">
              <a:defRPr sz="36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01957" y="457200"/>
            <a:ext cx="2940087" cy="2940087"/>
          </a:xfrm>
          <a:prstGeom prst="ellipse">
            <a:avLst/>
          </a:prstGeom>
          <a:solidFill>
            <a:schemeClr val="tx1">
              <a:lumMod val="75000"/>
            </a:schemeClr>
          </a:solidFill>
          <a:ln w="63500">
            <a:solidFill>
              <a:schemeClr val="tx1"/>
            </a:solidFill>
          </a:ln>
          <a:effectLst>
            <a:outerShdw blurRad="254000" dist="152400" dir="5400000" sx="90000" sy="-19000" rotWithShape="0">
              <a:prstClr val="black">
                <a:alpha val="2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FontTx/>
              <a:buNone/>
              <a:defRPr sz="24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7240" y="4639235"/>
            <a:ext cx="7585710" cy="1371600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2000" b="1" kern="1200">
                <a:solidFill>
                  <a:schemeClr val="tx1"/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9365" y="416859"/>
            <a:ext cx="1940859" cy="5607424"/>
          </a:xfrm>
        </p:spPr>
        <p:txBody>
          <a:bodyPr vert="eaVert"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20737" y="414015"/>
            <a:ext cx="6144839" cy="5610268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593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9762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276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0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8001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295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211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theme" Target="../theme/theme2.xml"/><Relationship Id="rId14" Type="http://schemas.openxmlformats.org/officeDocument/2006/relationships/image" Target="../media/image2.png"/><Relationship Id="rId15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81400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GridOverlay.png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lumMod val="60000"/>
              <a:lumOff val="40000"/>
              <a:alpha val="10000"/>
            </a:schemeClr>
          </a:solidFill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2" y="107577"/>
            <a:ext cx="7581901" cy="165398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2" y="1882588"/>
            <a:ext cx="7581901" cy="39534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97DA8C08-6D1D-B348-B3FD-76788409AB91}" type="datetimeFigureOut">
              <a:rPr lang="en-US" smtClean="0"/>
              <a:t>2/2/15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06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191000" y="635635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  <a:effectLst>
                  <a:outerShdw blurRad="101600" dist="63500" dir="2700000" algn="tl" rotWithShape="0">
                    <a:prstClr val="black">
                      <a:alpha val="75000"/>
                    </a:prstClr>
                  </a:outerShdw>
                </a:effectLst>
              </a:defRPr>
            </a:lvl1pPr>
          </a:lstStyle>
          <a:p>
            <a:fld id="{B6295915-DF9B-6D46-8178-8E55E4635D39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56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403225" indent="-403225" algn="l" defTabSz="914400" rtl="0" eaLnBrk="1" latinLnBrk="0" hangingPunct="1">
        <a:spcBef>
          <a:spcPts val="2000"/>
        </a:spcBef>
        <a:buFontTx/>
        <a:buBlip>
          <a:blip r:embed="rId15"/>
        </a:buBlip>
        <a:defRPr sz="24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1pPr>
      <a:lvl2pPr marL="806450" indent="-403225" algn="l" defTabSz="914400" rtl="0" eaLnBrk="1" latinLnBrk="0" hangingPunct="1">
        <a:spcBef>
          <a:spcPts val="600"/>
        </a:spcBef>
        <a:buFontTx/>
        <a:buBlip>
          <a:blip r:embed="rId15"/>
        </a:buBlip>
        <a:defRPr sz="22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2pPr>
      <a:lvl3pPr marL="11430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20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3pPr>
      <a:lvl4pPr marL="1492250" indent="-3492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4pPr>
      <a:lvl5pPr marL="1828800" indent="-336550" algn="l" defTabSz="914400" rtl="0" eaLnBrk="1" latinLnBrk="0" hangingPunct="1">
        <a:spcBef>
          <a:spcPts val="600"/>
        </a:spcBef>
        <a:buFontTx/>
        <a:buBlip>
          <a:blip r:embed="rId15"/>
        </a:buBlip>
        <a:defRPr sz="1800" b="1" kern="120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5pPr>
      <a:lvl6pPr marL="21732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6pPr>
      <a:lvl7pPr marL="2516188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7pPr>
      <a:lvl8pPr marL="2860675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 smtClean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8pPr>
      <a:lvl9pPr marL="3205163" indent="-344488" algn="l" defTabSz="914400" rtl="0" eaLnBrk="1" latinLnBrk="0" hangingPunct="1">
        <a:spcBef>
          <a:spcPct val="20000"/>
        </a:spcBef>
        <a:buFontTx/>
        <a:buBlip>
          <a:blip r:embed="rId15"/>
        </a:buBlip>
        <a:defRPr lang="en-US" sz="1800" b="1" kern="1200" dirty="0">
          <a:solidFill>
            <a:schemeClr val="tx1"/>
          </a:solidFill>
          <a:effectLst>
            <a:outerShdw blurRad="101600" dist="63500" dir="2700000" algn="tl" rotWithShape="0">
              <a:prstClr val="black">
                <a:alpha val="75000"/>
              </a:prstClr>
            </a:outerShdw>
          </a:effectLst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1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Computer Forensics</a:t>
            </a:r>
            <a:br>
              <a:rPr lang="en-US" dirty="0" smtClean="0"/>
            </a:br>
            <a:r>
              <a:rPr lang="en-US" sz="3200" dirty="0" err="1" smtClean="0"/>
              <a:t>Infosec</a:t>
            </a:r>
            <a:r>
              <a:rPr lang="en-US" sz="3200" dirty="0" smtClean="0"/>
              <a:t> Pro Guide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Ch 4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How to Approach a Computer Forensics Investigation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915349" y="5974756"/>
            <a:ext cx="35592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Revised 2-2-15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044144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Testing Your Hypothesis:</a:t>
            </a:r>
            <a:br>
              <a:rPr lang="en-US" dirty="0" smtClean="0"/>
            </a:br>
            <a:r>
              <a:rPr lang="en-US" dirty="0" smtClean="0"/>
              <a:t>Scientific Method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Characterization</a:t>
            </a:r>
            <a:r>
              <a:rPr lang="en-US" dirty="0"/>
              <a:t> of artifacts</a:t>
            </a:r>
          </a:p>
          <a:p>
            <a:pPr marL="914400" lvl="1" indent="-514350"/>
            <a:r>
              <a:rPr lang="en-US" dirty="0"/>
              <a:t>Ex: </a:t>
            </a:r>
            <a:r>
              <a:rPr lang="en-US" dirty="0" err="1"/>
              <a:t>Index.dat</a:t>
            </a:r>
            <a:r>
              <a:rPr lang="en-US" dirty="0"/>
              <a:t> file (IE History) shows forbidden URLs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Hypothesis</a:t>
            </a:r>
            <a:endParaRPr lang="en-US" dirty="0"/>
          </a:p>
          <a:p>
            <a:pPr marL="914400" lvl="1" indent="-514350"/>
            <a:r>
              <a:rPr lang="en-US" dirty="0" smtClean="0"/>
              <a:t>These represent actual Web browsing, not random pop-ups, because they were found in </a:t>
            </a:r>
            <a:r>
              <a:rPr lang="en-US" dirty="0" err="1" smtClean="0"/>
              <a:t>TypedURLs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Predictions</a:t>
            </a:r>
            <a:endParaRPr lang="en-US" dirty="0" smtClean="0"/>
          </a:p>
          <a:p>
            <a:pPr marL="914400" lvl="1" indent="-514350"/>
            <a:r>
              <a:rPr lang="en-US" dirty="0" smtClean="0"/>
              <a:t>If I use a test machine and type a URL into the IE address bar, it goes into </a:t>
            </a:r>
            <a:r>
              <a:rPr lang="en-US" dirty="0" err="1" smtClean="0"/>
              <a:t>TypedURLs</a:t>
            </a:r>
            <a:r>
              <a:rPr lang="en-US" dirty="0" smtClean="0"/>
              <a:t>, but if I just click on a link, it doesn't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 smtClean="0"/>
              <a:t>Experiments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77394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a clean virtual machine</a:t>
            </a:r>
          </a:p>
          <a:p>
            <a:r>
              <a:rPr lang="en-US" dirty="0" smtClean="0"/>
              <a:t>Get the same version of software the suspect used</a:t>
            </a:r>
          </a:p>
          <a:p>
            <a:r>
              <a:rPr lang="en-US" dirty="0" smtClean="0"/>
              <a:t>Document your testing</a:t>
            </a:r>
          </a:p>
        </p:txBody>
      </p:sp>
    </p:spTree>
    <p:extLst>
      <p:ext uri="{BB962C8B-B14F-4D97-AF65-F5344CB8AC3E}">
        <p14:creationId xmlns:p14="http://schemas.microsoft.com/office/powerpoint/2010/main" val="728871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Computer Forensic Tool Testing Project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94894"/>
            <a:ext cx="8229600" cy="2031269"/>
          </a:xfrm>
        </p:spPr>
        <p:txBody>
          <a:bodyPr/>
          <a:lstStyle/>
          <a:p>
            <a:r>
              <a:rPr lang="en-US" dirty="0" smtClean="0"/>
              <a:t>Link Ch 4c</a:t>
            </a:r>
            <a:endParaRPr lang="en-US" dirty="0"/>
          </a:p>
        </p:txBody>
      </p:sp>
      <p:pic>
        <p:nvPicPr>
          <p:cNvPr id="4" name="Picture 3" descr="color-logo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509" y="2073925"/>
            <a:ext cx="4058958" cy="4052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54226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iClickers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67015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If you type text into Notepad, and have not yet saved it yet, where can that data be found on the hard disk</a:t>
            </a:r>
            <a:r>
              <a:rPr lang="en-US" sz="3600" dirty="0" smtClean="0"/>
              <a:t>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  <p:pic>
        <p:nvPicPr>
          <p:cNvPr id="4" name="Picture 3" descr="Screen Shot 2015-02-02 at 2.09.31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4945" y="2050029"/>
            <a:ext cx="4533900" cy="1968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7847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If you save a Notepad </a:t>
            </a:r>
            <a:r>
              <a:rPr lang="en-US" sz="3600" dirty="0" smtClean="0"/>
              <a:t>file on disk, </a:t>
            </a:r>
            <a:r>
              <a:rPr lang="en-US" sz="3600" dirty="0"/>
              <a:t>where can that data be found on </a:t>
            </a:r>
            <a:r>
              <a:rPr lang="en-US" sz="3600" dirty="0" smtClean="0"/>
              <a:t>that </a:t>
            </a:r>
            <a:r>
              <a:rPr lang="en-US" sz="3600" dirty="0"/>
              <a:t>hard disk?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0253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  <p:pic>
        <p:nvPicPr>
          <p:cNvPr id="5" name="Picture 4" descr="Screen Shot 2015-02-02 at 2.11.07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1204" y="2167312"/>
            <a:ext cx="4648200" cy="2146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073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If you </a:t>
            </a:r>
            <a:r>
              <a:rPr lang="en-US" sz="3600" dirty="0" smtClean="0"/>
              <a:t>move a file into </a:t>
            </a:r>
            <a:r>
              <a:rPr lang="en-US" sz="3600" dirty="0"/>
              <a:t>the Recycle Bin, where can that data be found on the hard </a:t>
            </a:r>
            <a:r>
              <a:rPr lang="en-US" sz="3600" dirty="0" smtClean="0"/>
              <a:t>disk?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400734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2273979"/>
          </a:xfrm>
        </p:spPr>
        <p:txBody>
          <a:bodyPr/>
          <a:lstStyle/>
          <a:p>
            <a:r>
              <a:rPr lang="en-US" sz="3600" dirty="0"/>
              <a:t>If you </a:t>
            </a:r>
            <a:r>
              <a:rPr lang="en-US" sz="3600" dirty="0" smtClean="0"/>
              <a:t>move a file into </a:t>
            </a:r>
            <a:r>
              <a:rPr lang="en-US" sz="3600" dirty="0"/>
              <a:t>the Recycle Bin, </a:t>
            </a:r>
            <a:r>
              <a:rPr lang="en-US" sz="3600" dirty="0" smtClean="0"/>
              <a:t>and then empty the Recycle Bin, where </a:t>
            </a:r>
            <a:r>
              <a:rPr lang="en-US" sz="3600" dirty="0"/>
              <a:t>can that data be found on the hard </a:t>
            </a:r>
            <a:r>
              <a:rPr lang="en-US" sz="3600" dirty="0" smtClean="0"/>
              <a:t>disk?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981356"/>
            <a:ext cx="7581901" cy="285466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971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If you reformat your hard disk, where can that </a:t>
            </a:r>
            <a:r>
              <a:rPr lang="en-US" sz="3600" dirty="0" smtClean="0"/>
              <a:t>Notepad data </a:t>
            </a:r>
            <a:r>
              <a:rPr lang="en-US" sz="3600" dirty="0"/>
              <a:t>be found on the hard disk?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971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What type of data requires file carving to collect?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Latent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Active data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Both of the above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None of the </a:t>
            </a:r>
            <a:r>
              <a:rPr lang="en-US" sz="3200" dirty="0" smtClean="0"/>
              <a:t>above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5197187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Investigative process</a:t>
            </a:r>
          </a:p>
          <a:p>
            <a:r>
              <a:rPr lang="en-US" dirty="0" smtClean="0"/>
              <a:t>Testing your hypothesis</a:t>
            </a:r>
          </a:p>
          <a:p>
            <a:r>
              <a:rPr lang="en-US" dirty="0" smtClean="0"/>
              <a:t>Assessing the forensic data landscape</a:t>
            </a:r>
          </a:p>
          <a:p>
            <a:r>
              <a:rPr lang="en-US" dirty="0" smtClean="0"/>
              <a:t>How to determine what you have authority to access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36812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Forensic Data Landscape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Active data</a:t>
            </a:r>
          </a:p>
          <a:p>
            <a:r>
              <a:rPr lang="en-US" dirty="0" smtClean="0"/>
              <a:t>Unallocated space</a:t>
            </a:r>
          </a:p>
          <a:p>
            <a:r>
              <a:rPr lang="en-US" dirty="0" smtClean="0"/>
              <a:t>Slack space</a:t>
            </a:r>
          </a:p>
          <a:p>
            <a:r>
              <a:rPr lang="en-US" dirty="0" smtClean="0"/>
              <a:t>Mobile devices</a:t>
            </a:r>
          </a:p>
          <a:p>
            <a:r>
              <a:rPr lang="en-US" dirty="0" smtClean="0"/>
              <a:t>External storage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86009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smtClean="0"/>
              <a:t>Active data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</a:t>
            </a:r>
            <a:r>
              <a:rPr lang="en-US" dirty="0" err="1" smtClean="0"/>
              <a:t>nondeleted</a:t>
            </a:r>
            <a:r>
              <a:rPr lang="en-US" dirty="0" smtClean="0"/>
              <a:t> files or data</a:t>
            </a:r>
          </a:p>
          <a:p>
            <a:r>
              <a:rPr lang="en-US" dirty="0" smtClean="0"/>
              <a:t>All files and folders</a:t>
            </a:r>
          </a:p>
          <a:p>
            <a:r>
              <a:rPr lang="en-US" dirty="0" smtClean="0"/>
              <a:t>Logs, registry, email archives</a:t>
            </a:r>
          </a:p>
          <a:p>
            <a:r>
              <a:rPr lang="en-US" dirty="0" smtClean="0"/>
              <a:t>File system objects such as $MFT</a:t>
            </a:r>
          </a:p>
          <a:p>
            <a:pPr lvl="1"/>
            <a:r>
              <a:rPr lang="en-US" dirty="0" smtClean="0"/>
              <a:t>Master File Table, used to store the directory on NTFS volumes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81505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Unallocated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Parts of the disk that are not currently allocated to active data</a:t>
            </a:r>
          </a:p>
          <a:p>
            <a:r>
              <a:rPr lang="en-US" dirty="0" smtClean="0"/>
              <a:t>Chunks of old data scattered randomly on the disk</a:t>
            </a:r>
          </a:p>
          <a:p>
            <a:r>
              <a:rPr lang="en-US" dirty="0" smtClean="0"/>
              <a:t>Can be reconstructed into files with </a:t>
            </a:r>
            <a:r>
              <a:rPr lang="en-US" b="1" dirty="0" smtClean="0"/>
              <a:t>carving</a:t>
            </a:r>
          </a:p>
          <a:p>
            <a:pPr lvl="1"/>
            <a:r>
              <a:rPr lang="en-US" dirty="0" smtClean="0"/>
              <a:t>But only if the </a:t>
            </a:r>
            <a:r>
              <a:rPr lang="en-US" b="1" dirty="0" smtClean="0"/>
              <a:t>file signature </a:t>
            </a:r>
            <a:r>
              <a:rPr lang="en-US" dirty="0" smtClean="0"/>
              <a:t>is intact</a:t>
            </a:r>
          </a:p>
          <a:p>
            <a:r>
              <a:rPr lang="en-US" dirty="0" smtClean="0"/>
              <a:t>Can be searched for </a:t>
            </a:r>
            <a:r>
              <a:rPr lang="en-US" b="1" dirty="0" smtClean="0"/>
              <a:t>keywords </a:t>
            </a:r>
          </a:p>
          <a:p>
            <a:pPr lvl="1"/>
            <a:r>
              <a:rPr lang="en-US" dirty="0" smtClean="0"/>
              <a:t>Even if the file cannot be reconstructed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28907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Slack space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Portions of a cluster that are not used by the current active file</a:t>
            </a:r>
          </a:p>
          <a:p>
            <a:r>
              <a:rPr lang="en-US" dirty="0" smtClean="0"/>
              <a:t>Left over at the end of many files</a:t>
            </a:r>
          </a:p>
          <a:p>
            <a:r>
              <a:rPr lang="en-US" dirty="0" smtClean="0"/>
              <a:t>Almost always incomplete</a:t>
            </a:r>
          </a:p>
          <a:p>
            <a:r>
              <a:rPr lang="en-US" dirty="0" smtClean="0"/>
              <a:t>Keywords are more effective than file carving for this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34652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NTFS Volume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4 KB clusters</a:t>
            </a:r>
          </a:p>
          <a:p>
            <a:r>
              <a:rPr lang="en-US" dirty="0" smtClean="0"/>
              <a:t>512 Byte Sectors</a:t>
            </a:r>
          </a:p>
          <a:p>
            <a:r>
              <a:rPr lang="en-US" dirty="0" smtClean="0"/>
              <a:t>8 sectors per cluster</a:t>
            </a:r>
          </a:p>
          <a:p>
            <a:r>
              <a:rPr lang="en-US" dirty="0" smtClean="0"/>
              <a:t>The drive controller will only allow a read or write operation to a whole sector</a:t>
            </a:r>
          </a:p>
          <a:p>
            <a:r>
              <a:rPr lang="en-US" dirty="0" smtClean="0"/>
              <a:t>The Master File Table will only assign complete clusters to a filename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59709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6115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Example of Slack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2948"/>
            <a:ext cx="8229600" cy="5003216"/>
          </a:xfrm>
        </p:spPr>
        <p:txBody>
          <a:bodyPr/>
          <a:lstStyle/>
          <a:p>
            <a:r>
              <a:rPr lang="en-US" dirty="0" smtClean="0"/>
              <a:t>Save a 10,000 byte file containing "SPAM"</a:t>
            </a:r>
          </a:p>
          <a:p>
            <a:pPr lvl="1"/>
            <a:r>
              <a:rPr lang="en-US" dirty="0" smtClean="0"/>
              <a:t>Uses 3 clusters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Delete, save many 1,000 byte files containing EGGS – usable slack space data is </a:t>
            </a:r>
            <a:r>
              <a:rPr lang="en-US" b="1" dirty="0" smtClean="0"/>
              <a:t>bold</a:t>
            </a:r>
            <a:endParaRPr lang="en-US" dirty="0"/>
          </a:p>
        </p:txBody>
      </p:sp>
      <p:grpSp>
        <p:nvGrpSpPr>
          <p:cNvPr id="40" name="Group 39"/>
          <p:cNvGrpSpPr/>
          <p:nvPr/>
        </p:nvGrpSpPr>
        <p:grpSpPr>
          <a:xfrm>
            <a:off x="777204" y="2360118"/>
            <a:ext cx="7279184" cy="1498025"/>
            <a:chOff x="777204" y="2360118"/>
            <a:chExt cx="7279184" cy="1498025"/>
          </a:xfrm>
        </p:grpSpPr>
        <p:grpSp>
          <p:nvGrpSpPr>
            <p:cNvPr id="12" name="Group 11"/>
            <p:cNvGrpSpPr/>
            <p:nvPr/>
          </p:nvGrpSpPr>
          <p:grpSpPr>
            <a:xfrm>
              <a:off x="777204" y="2360118"/>
              <a:ext cx="7279184" cy="378944"/>
              <a:chOff x="777204" y="2360118"/>
              <a:chExt cx="7279184" cy="378944"/>
            </a:xfrm>
          </p:grpSpPr>
          <p:sp>
            <p:nvSpPr>
              <p:cNvPr id="4" name="TextBox 3"/>
              <p:cNvSpPr txBox="1"/>
              <p:nvPr/>
            </p:nvSpPr>
            <p:spPr>
              <a:xfrm>
                <a:off x="777204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5" name="TextBox 4"/>
              <p:cNvSpPr txBox="1"/>
              <p:nvPr/>
            </p:nvSpPr>
            <p:spPr>
              <a:xfrm>
                <a:off x="1687102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2597000" y="236587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3506898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8" name="TextBox 7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11" name="TextBox 10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777204" y="2903295"/>
              <a:ext cx="7279184" cy="378944"/>
              <a:chOff x="777204" y="2360118"/>
              <a:chExt cx="7279184" cy="378944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777204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1687102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2597000" y="236587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>
                <a:off x="3506898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8" name="TextBox 27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</p:grpSp>
        <p:grpSp>
          <p:nvGrpSpPr>
            <p:cNvPr id="31" name="Group 30"/>
            <p:cNvGrpSpPr/>
            <p:nvPr/>
          </p:nvGrpSpPr>
          <p:grpSpPr>
            <a:xfrm>
              <a:off x="777204" y="3441305"/>
              <a:ext cx="7279184" cy="416838"/>
              <a:chOff x="777204" y="2360118"/>
              <a:chExt cx="7279184" cy="378944"/>
            </a:xfrm>
          </p:grpSpPr>
          <p:sp>
            <p:nvSpPr>
              <p:cNvPr id="32" name="TextBox 31"/>
              <p:cNvSpPr txBox="1"/>
              <p:nvPr/>
            </p:nvSpPr>
            <p:spPr>
              <a:xfrm>
                <a:off x="777204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1687102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597000" y="236587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SPAM</a:t>
                </a:r>
                <a:endParaRPr lang="en-US" dirty="0"/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3506898" y="2364924"/>
                <a:ext cx="909898" cy="33855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SPAM+0</a:t>
                </a:r>
                <a:endParaRPr lang="en-US" sz="1600" dirty="0"/>
              </a:p>
            </p:txBody>
          </p:sp>
          <p:sp>
            <p:nvSpPr>
              <p:cNvPr id="36" name="TextBox 35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38" name="TextBox 37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</p:grpSp>
      <p:grpSp>
        <p:nvGrpSpPr>
          <p:cNvPr id="41" name="Group 40"/>
          <p:cNvGrpSpPr/>
          <p:nvPr/>
        </p:nvGrpSpPr>
        <p:grpSpPr>
          <a:xfrm>
            <a:off x="777204" y="5125089"/>
            <a:ext cx="7279184" cy="1492735"/>
            <a:chOff x="777204" y="2360118"/>
            <a:chExt cx="7279184" cy="1492735"/>
          </a:xfrm>
        </p:grpSpPr>
        <p:grpSp>
          <p:nvGrpSpPr>
            <p:cNvPr id="42" name="Group 41"/>
            <p:cNvGrpSpPr/>
            <p:nvPr/>
          </p:nvGrpSpPr>
          <p:grpSpPr>
            <a:xfrm>
              <a:off x="777204" y="2360118"/>
              <a:ext cx="7279184" cy="378944"/>
              <a:chOff x="777204" y="2360118"/>
              <a:chExt cx="7279184" cy="378944"/>
            </a:xfrm>
          </p:grpSpPr>
          <p:sp>
            <p:nvSpPr>
              <p:cNvPr id="61" name="TextBox 60"/>
              <p:cNvSpPr txBox="1"/>
              <p:nvPr/>
            </p:nvSpPr>
            <p:spPr>
              <a:xfrm>
                <a:off x="777204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EGGS</a:t>
                </a:r>
                <a:endParaRPr lang="en-US" dirty="0"/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1687102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EGGS</a:t>
                </a:r>
                <a:endParaRPr lang="en-US" dirty="0"/>
              </a:p>
            </p:txBody>
          </p:sp>
          <p:sp>
            <p:nvSpPr>
              <p:cNvPr id="63" name="TextBox 62"/>
              <p:cNvSpPr txBox="1"/>
              <p:nvPr/>
            </p:nvSpPr>
            <p:spPr>
              <a:xfrm>
                <a:off x="2597000" y="2365870"/>
                <a:ext cx="909898" cy="33855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 smtClean="0"/>
                  <a:t>EGGS+0</a:t>
                </a:r>
                <a:endParaRPr lang="en-US" sz="1600" dirty="0"/>
              </a:p>
            </p:txBody>
          </p:sp>
          <p:sp>
            <p:nvSpPr>
              <p:cNvPr id="64" name="TextBox 63"/>
              <p:cNvSpPr txBox="1"/>
              <p:nvPr/>
            </p:nvSpPr>
            <p:spPr>
              <a:xfrm>
                <a:off x="3506898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65" name="TextBox 64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66" name="TextBox 65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68" name="TextBox 67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</p:grpSp>
        <p:grpSp>
          <p:nvGrpSpPr>
            <p:cNvPr id="43" name="Group 42"/>
            <p:cNvGrpSpPr/>
            <p:nvPr/>
          </p:nvGrpSpPr>
          <p:grpSpPr>
            <a:xfrm>
              <a:off x="777204" y="2903295"/>
              <a:ext cx="7279184" cy="378944"/>
              <a:chOff x="777204" y="2360118"/>
              <a:chExt cx="7279184" cy="378944"/>
            </a:xfrm>
          </p:grpSpPr>
          <p:sp>
            <p:nvSpPr>
              <p:cNvPr id="53" name="TextBox 52"/>
              <p:cNvSpPr txBox="1"/>
              <p:nvPr/>
            </p:nvSpPr>
            <p:spPr>
              <a:xfrm>
                <a:off x="777204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EGGS</a:t>
                </a: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687102" y="2369730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EGGS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2597000" y="2365870"/>
                <a:ext cx="909898" cy="338554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EGGS+</a:t>
                </a:r>
                <a:r>
                  <a:rPr lang="en-US" sz="1600" dirty="0" smtClean="0"/>
                  <a:t>0</a:t>
                </a:r>
                <a:endParaRPr lang="en-US" sz="1600" dirty="0"/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506898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59" name="TextBox 58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  <p:sp>
            <p:nvSpPr>
              <p:cNvPr id="60" name="TextBox 59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/>
                  <a:t>SPAM</a:t>
                </a:r>
                <a:endParaRPr lang="en-US" b="1" dirty="0"/>
              </a:p>
            </p:txBody>
          </p:sp>
        </p:grpSp>
        <p:grpSp>
          <p:nvGrpSpPr>
            <p:cNvPr id="44" name="Group 43"/>
            <p:cNvGrpSpPr/>
            <p:nvPr/>
          </p:nvGrpSpPr>
          <p:grpSpPr>
            <a:xfrm>
              <a:off x="777204" y="3441302"/>
              <a:ext cx="7279184" cy="411551"/>
              <a:chOff x="777204" y="2360118"/>
              <a:chExt cx="7279184" cy="374138"/>
            </a:xfrm>
          </p:grpSpPr>
          <p:sp>
            <p:nvSpPr>
              <p:cNvPr id="45" name="TextBox 44"/>
              <p:cNvSpPr txBox="1"/>
              <p:nvPr/>
            </p:nvSpPr>
            <p:spPr>
              <a:xfrm>
                <a:off x="777204" y="2369730"/>
                <a:ext cx="909898" cy="33575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EGGS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687102" y="2369730"/>
                <a:ext cx="909898" cy="33575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/>
                  <a:t>EGGS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2597000" y="2365870"/>
                <a:ext cx="909898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dirty="0"/>
                  <a:t>EGGS+</a:t>
                </a:r>
                <a:r>
                  <a:rPr lang="en-US" sz="1600" dirty="0" smtClean="0"/>
                  <a:t>0</a:t>
                </a:r>
                <a:endParaRPr lang="en-US" sz="1600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3506898" y="2364924"/>
                <a:ext cx="909898" cy="30777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/>
                  <a:t>SPAM+0</a:t>
                </a:r>
                <a:endParaRPr lang="en-US" sz="1600" b="1" dirty="0"/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4416796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5326694" y="236492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236592" y="2361064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  <p:sp>
            <p:nvSpPr>
              <p:cNvPr id="52" name="TextBox 51"/>
              <p:cNvSpPr txBox="1"/>
              <p:nvPr/>
            </p:nvSpPr>
            <p:spPr>
              <a:xfrm>
                <a:off x="7146490" y="2360118"/>
                <a:ext cx="90989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dirty="0" smtClean="0"/>
                  <a:t>0</a:t>
                </a:r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47623723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FTK &amp; </a:t>
            </a:r>
            <a:r>
              <a:rPr lang="en-US" dirty="0" err="1" smtClean="0"/>
              <a:t>EnCase</a:t>
            </a:r>
            <a:r>
              <a:rPr lang="en-US" dirty="0" smtClean="0"/>
              <a:t> can acquire contents</a:t>
            </a:r>
          </a:p>
          <a:p>
            <a:r>
              <a:rPr lang="en-US" dirty="0" smtClean="0"/>
              <a:t>Standard Cell Phones</a:t>
            </a:r>
          </a:p>
          <a:p>
            <a:pPr lvl="1"/>
            <a:r>
              <a:rPr lang="en-US" dirty="0" smtClean="0"/>
              <a:t>Text messages &amp; images &amp; call records</a:t>
            </a:r>
          </a:p>
          <a:p>
            <a:pPr lvl="1"/>
            <a:r>
              <a:rPr lang="en-US" dirty="0" smtClean="0"/>
              <a:t>SIM card reader can gather a forensic image of the SIM card</a:t>
            </a:r>
          </a:p>
          <a:p>
            <a:r>
              <a:rPr lang="en-US" dirty="0" smtClean="0"/>
              <a:t>PDAs and Media Players</a:t>
            </a:r>
          </a:p>
          <a:p>
            <a:pPr lvl="1"/>
            <a:r>
              <a:rPr lang="en-US" dirty="0" smtClean="0"/>
              <a:t>iPods, MP3 players, PDAs</a:t>
            </a:r>
          </a:p>
          <a:p>
            <a:pPr lvl="1"/>
            <a:r>
              <a:rPr lang="en-US" dirty="0" smtClean="0"/>
              <a:t>Flash </a:t>
            </a:r>
            <a:r>
              <a:rPr lang="en-US" dirty="0" smtClean="0"/>
              <a:t>storage with recoverable deleted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51531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Mobile devices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Smart Phones</a:t>
            </a:r>
          </a:p>
          <a:p>
            <a:pPr lvl="1"/>
            <a:r>
              <a:rPr lang="en-US" dirty="0" smtClean="0"/>
              <a:t>iPhone, Android, Windows Phone, Symbian?</a:t>
            </a:r>
          </a:p>
          <a:p>
            <a:pPr lvl="1"/>
            <a:r>
              <a:rPr lang="en-US" dirty="0" smtClean="0"/>
              <a:t>Have flash storage and recoverable deleted data</a:t>
            </a:r>
          </a:p>
          <a:p>
            <a:pPr lvl="1"/>
            <a:r>
              <a:rPr lang="en-US" dirty="0" smtClean="0"/>
              <a:t>Text messages &amp; images </a:t>
            </a:r>
            <a:r>
              <a:rPr lang="en-US" dirty="0"/>
              <a:t>&amp; call records</a:t>
            </a:r>
            <a:endParaRPr lang="en-US" dirty="0" smtClean="0"/>
          </a:p>
          <a:p>
            <a:pPr lvl="1"/>
            <a:r>
              <a:rPr lang="en-US" dirty="0" smtClean="0"/>
              <a:t>Also emails, documents, Internet activity</a:t>
            </a:r>
          </a:p>
        </p:txBody>
      </p:sp>
    </p:spTree>
    <p:extLst>
      <p:ext uri="{BB962C8B-B14F-4D97-AF65-F5344CB8AC3E}">
        <p14:creationId xmlns:p14="http://schemas.microsoft.com/office/powerpoint/2010/main" val="163594386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Mobile Device Specialized 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Paraben</a:t>
            </a:r>
            <a:r>
              <a:rPr lang="en-US" dirty="0" smtClean="0"/>
              <a:t> Device Seizure</a:t>
            </a:r>
          </a:p>
          <a:p>
            <a:r>
              <a:rPr lang="en-US" dirty="0" smtClean="0"/>
              <a:t>Oxygen Forensic Suite</a:t>
            </a:r>
          </a:p>
          <a:p>
            <a:r>
              <a:rPr lang="en-US" dirty="0" err="1" smtClean="0"/>
              <a:t>Elcomsoft's</a:t>
            </a:r>
            <a:r>
              <a:rPr lang="en-US" dirty="0" smtClean="0"/>
              <a:t> </a:t>
            </a:r>
            <a:r>
              <a:rPr lang="en-US" dirty="0" err="1" smtClean="0"/>
              <a:t>iOS</a:t>
            </a:r>
            <a:r>
              <a:rPr lang="en-US" dirty="0" smtClean="0"/>
              <a:t> Toolkit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6367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Password Protection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Blackberries will wipe themselves if too many wrong passwords are entered</a:t>
            </a:r>
          </a:p>
          <a:p>
            <a:r>
              <a:rPr lang="en-US" dirty="0" smtClean="0"/>
              <a:t>Some devices have password bypass vulnerabilities</a:t>
            </a:r>
          </a:p>
          <a:p>
            <a:r>
              <a:rPr lang="en-US" dirty="0" smtClean="0"/>
              <a:t>You may be able to get the password from the suspect or a corporate administrator</a:t>
            </a:r>
          </a:p>
        </p:txBody>
      </p:sp>
    </p:spTree>
    <p:extLst>
      <p:ext uri="{BB962C8B-B14F-4D97-AF65-F5344CB8AC3E}">
        <p14:creationId xmlns:p14="http://schemas.microsoft.com/office/powerpoint/2010/main" val="40916110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lvl="0"/>
            <a:r>
              <a:rPr lang="en-US" smtClean="0"/>
              <a:t>Investigative process</a:t>
            </a:r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0997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80912"/>
            <a:ext cx="8229600" cy="1535971"/>
          </a:xfrm>
        </p:spPr>
        <p:txBody>
          <a:bodyPr>
            <a:normAutofit lnSpcReduction="10000"/>
          </a:bodyPr>
          <a:lstStyle/>
          <a:p>
            <a:pPr lvl="1"/>
            <a:r>
              <a:rPr lang="en-US" dirty="0" smtClean="0"/>
              <a:t>Link Ch 4d</a:t>
            </a:r>
          </a:p>
          <a:p>
            <a:r>
              <a:rPr lang="en-US" dirty="0" smtClean="0"/>
              <a:t>Can also get iTunes data from a computer synced to the phone (link Ch 4e)</a:t>
            </a:r>
            <a:endParaRPr lang="en-US" dirty="0"/>
          </a:p>
        </p:txBody>
      </p:sp>
      <p:pic>
        <p:nvPicPr>
          <p:cNvPr id="4" name="Picture 3" descr="Screen Shot 2014-01-28 at 2.17.03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89692"/>
            <a:ext cx="8191500" cy="40005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206460985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4615"/>
            <a:ext cx="8229600" cy="3781548"/>
          </a:xfrm>
        </p:spPr>
        <p:txBody>
          <a:bodyPr/>
          <a:lstStyle/>
          <a:p>
            <a:r>
              <a:rPr lang="en-US" dirty="0" smtClean="0"/>
              <a:t>iPhone 6 data is encrypted with a key based on the user's PIN</a:t>
            </a:r>
          </a:p>
          <a:p>
            <a:r>
              <a:rPr lang="en-US" dirty="0" smtClean="0"/>
              <a:t>So Apple can't decrypt it, even in response to a court order</a:t>
            </a:r>
          </a:p>
          <a:p>
            <a:pPr lvl="1"/>
            <a:r>
              <a:rPr lang="en-US" dirty="0" smtClean="0"/>
              <a:t>CNIT 128, Link </a:t>
            </a:r>
            <a:r>
              <a:rPr lang="en-US" dirty="0" smtClean="0"/>
              <a:t>Ch 3z10</a:t>
            </a:r>
            <a:endParaRPr lang="en-US" dirty="0"/>
          </a:p>
        </p:txBody>
      </p:sp>
      <p:pic>
        <p:nvPicPr>
          <p:cNvPr id="4" name="Picture 3" descr="Screen Shot 2014-12-29 at 6.49.50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2366"/>
            <a:ext cx="8229600" cy="1579112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56518984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76769"/>
            <a:ext cx="8229600" cy="3449394"/>
          </a:xfrm>
        </p:spPr>
        <p:txBody>
          <a:bodyPr/>
          <a:lstStyle/>
          <a:p>
            <a:r>
              <a:rPr lang="en-US" dirty="0" smtClean="0"/>
              <a:t>BUT Apple still has the keys to </a:t>
            </a:r>
            <a:r>
              <a:rPr lang="en-US" dirty="0" err="1" smtClean="0"/>
              <a:t>iCloud</a:t>
            </a:r>
            <a:endParaRPr lang="en-US" dirty="0" smtClean="0"/>
          </a:p>
          <a:p>
            <a:pPr lvl="1"/>
            <a:r>
              <a:rPr lang="en-US" dirty="0" smtClean="0"/>
              <a:t>CNIT 128, Link </a:t>
            </a:r>
            <a:r>
              <a:rPr lang="en-US" dirty="0" smtClean="0"/>
              <a:t>Ch 3z11</a:t>
            </a:r>
            <a:endParaRPr lang="en-US" dirty="0"/>
          </a:p>
        </p:txBody>
      </p:sp>
      <p:pic>
        <p:nvPicPr>
          <p:cNvPr id="4" name="Picture 3" descr="Screen Shot 2014-12-29 at 6.52.13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362561"/>
            <a:ext cx="8178891" cy="2110154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306743928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Tablets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iPad</a:t>
            </a:r>
            <a:r>
              <a:rPr lang="en-US" dirty="0" smtClean="0"/>
              <a:t>, Android tablets, Microsoft Surface</a:t>
            </a:r>
          </a:p>
          <a:p>
            <a:r>
              <a:rPr lang="en-US" dirty="0" smtClean="0"/>
              <a:t>Similar information as a smart phone</a:t>
            </a:r>
          </a:p>
          <a:p>
            <a:pPr lvl="1"/>
            <a:r>
              <a:rPr lang="en-US" dirty="0" smtClean="0"/>
              <a:t>But no call records or SMS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5060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External Storage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USB thumb drives</a:t>
            </a:r>
          </a:p>
          <a:p>
            <a:r>
              <a:rPr lang="en-US" dirty="0" smtClean="0"/>
              <a:t>USB hard disks</a:t>
            </a:r>
          </a:p>
          <a:p>
            <a:r>
              <a:rPr lang="en-US" dirty="0" smtClean="0"/>
              <a:t>CDs and DVDs</a:t>
            </a:r>
          </a:p>
          <a:p>
            <a:r>
              <a:rPr lang="en-US" dirty="0" smtClean="0"/>
              <a:t>All appear to be hard drives to OS, so hard disk imaging products work</a:t>
            </a:r>
          </a:p>
        </p:txBody>
      </p:sp>
    </p:spTree>
    <p:extLst>
      <p:ext uri="{BB962C8B-B14F-4D97-AF65-F5344CB8AC3E}">
        <p14:creationId xmlns:p14="http://schemas.microsoft.com/office/powerpoint/2010/main" val="220231058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How to Determine What You Have Authority to Access</a:t>
            </a:r>
            <a:endParaRPr lang="en-US" dirty="0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89887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Law enforcement authority is defined in search warrant</a:t>
            </a:r>
          </a:p>
          <a:p>
            <a:r>
              <a:rPr lang="en-US" dirty="0" smtClean="0"/>
              <a:t>Private investigators get authority from company that hires them</a:t>
            </a:r>
          </a:p>
          <a:p>
            <a:r>
              <a:rPr lang="en-US" dirty="0" smtClean="0"/>
              <a:t>Who Hosts the Data?</a:t>
            </a:r>
          </a:p>
          <a:p>
            <a:pPr lvl="1"/>
            <a:r>
              <a:rPr lang="en-US" dirty="0" smtClean="0"/>
              <a:t>If company owns the server, no problem</a:t>
            </a:r>
          </a:p>
          <a:p>
            <a:pPr lvl="1"/>
            <a:r>
              <a:rPr lang="en-US" dirty="0" smtClean="0"/>
              <a:t>Cloud resources may not grant the company the right to search the data, or may not grant administrator access to the machines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2149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Imaging Cloud Servers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672172"/>
            <a:ext cx="8229600" cy="1769075"/>
          </a:xfrm>
        </p:spPr>
        <p:txBody>
          <a:bodyPr>
            <a:normAutofit/>
          </a:bodyPr>
          <a:lstStyle/>
          <a:p>
            <a:r>
              <a:rPr lang="en-US" dirty="0" smtClean="0"/>
              <a:t>FTK and </a:t>
            </a:r>
            <a:r>
              <a:rPr lang="en-US" dirty="0" err="1" smtClean="0"/>
              <a:t>EnCase</a:t>
            </a:r>
            <a:r>
              <a:rPr lang="en-US" dirty="0" smtClean="0"/>
              <a:t> can do it, but there are many complications</a:t>
            </a:r>
          </a:p>
          <a:p>
            <a:pPr lvl="1"/>
            <a:r>
              <a:rPr lang="en-US" dirty="0" smtClean="0"/>
              <a:t>Links Ch 4f, 4g</a:t>
            </a:r>
            <a:endParaRPr lang="en-US" dirty="0"/>
          </a:p>
        </p:txBody>
      </p:sp>
      <p:pic>
        <p:nvPicPr>
          <p:cNvPr id="4" name="Picture 3" descr="Screen Shot 2014-01-28 at 2.24.26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9094" y="1679692"/>
            <a:ext cx="5588000" cy="2819400"/>
          </a:xfrm>
          <a:prstGeom prst="rect">
            <a:avLst/>
          </a:prstGeom>
          <a:ln>
            <a:solidFill>
              <a:srgbClr val="4F81BD"/>
            </a:solidFill>
          </a:ln>
        </p:spPr>
      </p:pic>
    </p:spTree>
    <p:extLst>
      <p:ext uri="{BB962C8B-B14F-4D97-AF65-F5344CB8AC3E}">
        <p14:creationId xmlns:p14="http://schemas.microsoft.com/office/powerpoint/2010/main" val="13022699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Owns the Device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Company-owned is simple: company can authorize a search</a:t>
            </a:r>
          </a:p>
          <a:p>
            <a:r>
              <a:rPr lang="en-US" dirty="0" smtClean="0"/>
              <a:t>BYOD (Bring Your Own Device)</a:t>
            </a:r>
          </a:p>
          <a:p>
            <a:pPr lvl="1"/>
            <a:r>
              <a:rPr lang="en-US" dirty="0" smtClean="0"/>
              <a:t>Personal device used for company business</a:t>
            </a:r>
          </a:p>
          <a:p>
            <a:pPr lvl="1"/>
            <a:r>
              <a:rPr lang="en-US" dirty="0" smtClean="0"/>
              <a:t>Unclear what rights the company has to search the data on it</a:t>
            </a:r>
          </a:p>
          <a:p>
            <a:pPr lvl="1"/>
            <a:r>
              <a:rPr lang="en-US" dirty="0" smtClean="0"/>
              <a:t>Need legal advice</a:t>
            </a:r>
          </a:p>
          <a:p>
            <a:r>
              <a:rPr lang="en-US" dirty="0" smtClean="0"/>
              <a:t>BUT: if the suspect consents to a search, it's OK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75082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Expectation of Privacy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Need legal advice: if company has not warned employees that there is no expectation of privacy, evidence may be inadmissible in court</a:t>
            </a:r>
          </a:p>
          <a:p>
            <a:r>
              <a:rPr lang="en-US" dirty="0" smtClean="0"/>
              <a:t>Commonly part of a logon banner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9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Target of investigation is a </a:t>
            </a:r>
            <a:r>
              <a:rPr lang="en-US" b="1" dirty="0" smtClean="0"/>
              <a:t>suspect</a:t>
            </a:r>
            <a:endParaRPr lang="en-US" dirty="0" smtClean="0"/>
          </a:p>
          <a:p>
            <a:r>
              <a:rPr lang="en-US" dirty="0" smtClean="0"/>
              <a:t>Know what you are being asked to find </a:t>
            </a:r>
            <a:r>
              <a:rPr lang="en-US" dirty="0" err="1" smtClean="0"/>
              <a:t>ou</a:t>
            </a:r>
            <a:endParaRPr lang="en-US" dirty="0" smtClean="0"/>
          </a:p>
          <a:p>
            <a:r>
              <a:rPr lang="en-US" dirty="0" smtClean="0"/>
              <a:t>You need authorization to perform an investigation</a:t>
            </a:r>
          </a:p>
          <a:p>
            <a:r>
              <a:rPr lang="en-US" b="1" dirty="0" smtClean="0"/>
              <a:t>Honey pot </a:t>
            </a:r>
            <a:r>
              <a:rPr lang="en-US" dirty="0" smtClean="0"/>
              <a:t>is a system designed to attract attackers, so their activities can be monitored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82063457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Logon Banner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08255"/>
            <a:ext cx="8229600" cy="1317908"/>
          </a:xfrm>
        </p:spPr>
        <p:txBody>
          <a:bodyPr>
            <a:noAutofit/>
          </a:bodyPr>
          <a:lstStyle/>
          <a:p>
            <a:r>
              <a:rPr lang="en-US" sz="2800" dirty="0"/>
              <a:t>From "Guide to Computer Forensics </a:t>
            </a:r>
            <a:br>
              <a:rPr lang="en-US" sz="2800" dirty="0"/>
            </a:br>
            <a:r>
              <a:rPr lang="en-US" sz="2800" dirty="0"/>
              <a:t>and Investigations </a:t>
            </a:r>
            <a:r>
              <a:rPr lang="en-US" sz="2800" dirty="0" smtClean="0"/>
              <a:t>, Fourth Edition", by Nelson, Phillips, </a:t>
            </a:r>
            <a:r>
              <a:rPr lang="en-US" sz="2800" dirty="0" err="1" smtClean="0"/>
              <a:t>Steuart</a:t>
            </a:r>
            <a:endParaRPr lang="en-US" sz="2800" dirty="0"/>
          </a:p>
        </p:txBody>
      </p:sp>
      <p:pic>
        <p:nvPicPr>
          <p:cNvPr id="4" name="Picture 5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121"/>
          <a:stretch/>
        </p:blipFill>
        <p:spPr bwMode="auto">
          <a:xfrm>
            <a:off x="1520825" y="1600200"/>
            <a:ext cx="6099175" cy="3208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870829009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Privileged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18366"/>
          </a:xfrm>
        </p:spPr>
        <p:txBody>
          <a:bodyPr>
            <a:normAutofit/>
          </a:bodyPr>
          <a:lstStyle/>
          <a:p>
            <a:r>
              <a:rPr lang="en-US" dirty="0" smtClean="0"/>
              <a:t>Attorney-client communications are not admissible in court</a:t>
            </a:r>
          </a:p>
          <a:p>
            <a:pPr lvl="1"/>
            <a:r>
              <a:rPr lang="en-US" dirty="0"/>
              <a:t>"This email communication may contain CONFIDENTIAL INFORMATION WHICH ALSO MAY BE LEGALLY PRIVILEGED and is intended only for the use of the intended recipients identified </a:t>
            </a:r>
            <a:r>
              <a:rPr lang="en-US" dirty="0" smtClean="0"/>
              <a:t>above..."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1455363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Personal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protected in US unless there is a reasonable expectation of privacy</a:t>
            </a:r>
          </a:p>
          <a:p>
            <a:r>
              <a:rPr lang="en-US" dirty="0" smtClean="0"/>
              <a:t>In Europe, data privacy laws require written consent from the suspect to make a forensic image of any system on which he or she may have stored private data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0312067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iClickers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824492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is usually 4096 bytes in size?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Sector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Cluster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$MFT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FAT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Slack</a:t>
            </a:r>
          </a:p>
        </p:txBody>
      </p:sp>
    </p:spTree>
    <p:extLst>
      <p:ext uri="{BB962C8B-B14F-4D97-AF65-F5344CB8AC3E}">
        <p14:creationId xmlns:p14="http://schemas.microsoft.com/office/powerpoint/2010/main" val="1225062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/>
              <a:t>Which item records the names of files in Windows 7?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Sector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Cluster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$MFT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FAT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Slack</a:t>
            </a:r>
          </a:p>
        </p:txBody>
      </p:sp>
    </p:spTree>
    <p:extLst>
      <p:ext uri="{BB962C8B-B14F-4D97-AF65-F5344CB8AC3E}">
        <p14:creationId xmlns:p14="http://schemas.microsoft.com/office/powerpoint/2010/main" val="193565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2397467"/>
          </a:xfrm>
        </p:spPr>
        <p:txBody>
          <a:bodyPr/>
          <a:lstStyle/>
          <a:p>
            <a:r>
              <a:rPr lang="en-US" sz="3600" dirty="0"/>
              <a:t>A suspect had all these devices, but smashed them all to tiny bits with a hammer.  Which device's data is most likely to be recoverable?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CD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Hard disk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RAM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iPhone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USB flash memory stick</a:t>
            </a:r>
          </a:p>
        </p:txBody>
      </p:sp>
    </p:spTree>
    <p:extLst>
      <p:ext uri="{BB962C8B-B14F-4D97-AF65-F5344CB8AC3E}">
        <p14:creationId xmlns:p14="http://schemas.microsoft.com/office/powerpoint/2010/main" val="1935654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2397467"/>
          </a:xfrm>
        </p:spPr>
        <p:txBody>
          <a:bodyPr/>
          <a:lstStyle/>
          <a:p>
            <a:r>
              <a:rPr lang="en-US" sz="3600" dirty="0"/>
              <a:t>Which item removes the expectation of privacy?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BYOD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Honeypot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Child </a:t>
            </a:r>
            <a:r>
              <a:rPr lang="en-US" sz="3200" dirty="0" err="1"/>
              <a:t>pormography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Logon banner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Attorney-client privilege</a:t>
            </a:r>
          </a:p>
        </p:txBody>
      </p:sp>
    </p:spTree>
    <p:extLst>
      <p:ext uri="{BB962C8B-B14F-4D97-AF65-F5344CB8AC3E}">
        <p14:creationId xmlns:p14="http://schemas.microsoft.com/office/powerpoint/2010/main" val="2771371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2397467"/>
          </a:xfrm>
        </p:spPr>
        <p:txBody>
          <a:bodyPr/>
          <a:lstStyle/>
          <a:p>
            <a:r>
              <a:rPr lang="en-US" sz="3600" dirty="0"/>
              <a:t>Which item is intended to attract attacks?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BYOD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Honeypot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Child </a:t>
            </a:r>
            <a:r>
              <a:rPr lang="en-US" sz="3200" dirty="0" err="1"/>
              <a:t>pormography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Logon banner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Attorney-client privilege</a:t>
            </a:r>
          </a:p>
        </p:txBody>
      </p:sp>
    </p:spTree>
    <p:extLst>
      <p:ext uri="{BB962C8B-B14F-4D97-AF65-F5344CB8AC3E}">
        <p14:creationId xmlns:p14="http://schemas.microsoft.com/office/powerpoint/2010/main" val="376816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2" y="107576"/>
            <a:ext cx="7581901" cy="2397467"/>
          </a:xfrm>
        </p:spPr>
        <p:txBody>
          <a:bodyPr/>
          <a:lstStyle/>
          <a:p>
            <a:r>
              <a:rPr lang="en-US" sz="3600" dirty="0"/>
              <a:t>Which item removes the burden of discovery?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79462" y="2505044"/>
            <a:ext cx="7581901" cy="333098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lphaUcPeriod"/>
            </a:pPr>
            <a:r>
              <a:rPr lang="en-US" sz="3200" dirty="0"/>
              <a:t>BYOD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Honeypot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Child </a:t>
            </a:r>
            <a:r>
              <a:rPr lang="en-US" sz="3200" dirty="0" err="1"/>
              <a:t>pormography</a:t>
            </a:r>
            <a:endParaRPr lang="en-US" sz="3200" dirty="0"/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Logon banner</a:t>
            </a:r>
          </a:p>
          <a:p>
            <a:pPr marL="514350" indent="-514350">
              <a:buFont typeface="+mj-lt"/>
              <a:buAutoNum type="alphaUcPeriod"/>
            </a:pPr>
            <a:r>
              <a:rPr lang="en-US" sz="3200" dirty="0"/>
              <a:t>Attorney-client privilege</a:t>
            </a:r>
          </a:p>
        </p:txBody>
      </p:sp>
    </p:spTree>
    <p:extLst>
      <p:ext uri="{BB962C8B-B14F-4D97-AF65-F5344CB8AC3E}">
        <p14:creationId xmlns:p14="http://schemas.microsoft.com/office/powerpoint/2010/main" val="37681686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Would the Data Exist?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Ex: viewing indecent images at work</a:t>
            </a:r>
          </a:p>
          <a:p>
            <a:pPr lvl="1"/>
            <a:r>
              <a:rPr lang="en-US" dirty="0" smtClean="0"/>
              <a:t>Outbound proxy or web-filtering log</a:t>
            </a:r>
          </a:p>
          <a:p>
            <a:pPr lvl="1"/>
            <a:r>
              <a:rPr lang="en-US" dirty="0" smtClean="0"/>
              <a:t>Computer used for viewing the images</a:t>
            </a:r>
          </a:p>
          <a:p>
            <a:pPr lvl="1"/>
            <a:r>
              <a:rPr lang="en-US" dirty="0" smtClean="0"/>
              <a:t>Firewalls logging outbound access</a:t>
            </a:r>
          </a:p>
          <a:p>
            <a:r>
              <a:rPr lang="en-US" dirty="0" smtClean="0"/>
              <a:t>What applications might have been used to create the data?</a:t>
            </a:r>
          </a:p>
          <a:p>
            <a:pPr lvl="1"/>
            <a:r>
              <a:rPr lang="en-US" dirty="0" smtClean="0"/>
              <a:t>Often a Web browser; Chrome, IE, Safari, etc.</a:t>
            </a:r>
          </a:p>
          <a:p>
            <a:r>
              <a:rPr lang="en-US" dirty="0" smtClean="0"/>
              <a:t>Should you request to go beyond the scope of an investigation?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6972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Reconstructing files from unallocated blocks of data</a:t>
            </a:r>
          </a:p>
          <a:p>
            <a:pPr lvl="1"/>
            <a:r>
              <a:rPr lang="en-US" dirty="0" smtClean="0"/>
              <a:t>Also called </a:t>
            </a:r>
            <a:r>
              <a:rPr lang="en-US" b="1" dirty="0" smtClean="0"/>
              <a:t>latent data</a:t>
            </a:r>
          </a:p>
          <a:p>
            <a:pPr lvl="1"/>
            <a:r>
              <a:rPr lang="en-US" dirty="0" smtClean="0"/>
              <a:t>Uses file headers and footers, also called </a:t>
            </a:r>
            <a:r>
              <a:rPr lang="en-US" b="1" dirty="0" smtClean="0"/>
              <a:t>file signatures</a:t>
            </a:r>
            <a:endParaRPr lang="en-US" dirty="0" smtClean="0"/>
          </a:p>
          <a:p>
            <a:r>
              <a:rPr lang="en-US" b="1" dirty="0" smtClean="0"/>
              <a:t>Active data</a:t>
            </a:r>
          </a:p>
          <a:p>
            <a:pPr lvl="1"/>
            <a:r>
              <a:rPr lang="en-US" dirty="0" smtClean="0"/>
              <a:t>Files and folders that are in the directory</a:t>
            </a:r>
            <a:endParaRPr lang="en-US" dirty="0"/>
          </a:p>
          <a:p>
            <a:pPr lvl="1"/>
            <a:r>
              <a:rPr lang="en-US" dirty="0" smtClean="0"/>
              <a:t>No carving needed to reconstruct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9324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Should You Request to Go Beyond the Scope of an Investigation?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52658"/>
            <a:ext cx="8229600" cy="4173505"/>
          </a:xfrm>
        </p:spPr>
        <p:txBody>
          <a:bodyPr/>
          <a:lstStyle/>
          <a:p>
            <a:r>
              <a:rPr lang="en-US" dirty="0" smtClean="0"/>
              <a:t>Child Pornography: STOP THE INVESTIGATION</a:t>
            </a:r>
          </a:p>
          <a:p>
            <a:pPr lvl="1"/>
            <a:r>
              <a:rPr lang="en-US" dirty="0" smtClean="0"/>
              <a:t>You are legally required to notify the National Center for Missing and Exploited Children</a:t>
            </a:r>
          </a:p>
          <a:p>
            <a:pPr lvl="1"/>
            <a:r>
              <a:rPr lang="en-US" dirty="0" err="1" smtClean="0"/>
              <a:t>missingkids.com</a:t>
            </a:r>
            <a:endParaRPr lang="en-US" dirty="0" smtClean="0"/>
          </a:p>
          <a:p>
            <a:pPr lvl="1"/>
            <a:r>
              <a:rPr lang="en-US" dirty="0" smtClean="0"/>
              <a:t>Also notify your client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84335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Ask the Person Requesting the Examination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"If I find an indication of something other than the original action as requested, would you like me to go forward in examining that issue?"</a:t>
            </a:r>
          </a:p>
          <a:p>
            <a:r>
              <a:rPr lang="en-US" dirty="0" smtClean="0"/>
              <a:t>Don't assume you are allowed to investigate without approval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0804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Index.dat</a:t>
            </a:r>
            <a:r>
              <a:rPr lang="en-US" dirty="0" smtClean="0"/>
              <a:t> and </a:t>
            </a:r>
            <a:r>
              <a:rPr lang="en-US" dirty="0" err="1" smtClean="0"/>
              <a:t>TypedURLs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Index.dat</a:t>
            </a:r>
            <a:r>
              <a:rPr lang="en-US" dirty="0" smtClean="0"/>
              <a:t> file contains Internet Explorer history</a:t>
            </a:r>
          </a:p>
          <a:p>
            <a:pPr lvl="1"/>
            <a:r>
              <a:rPr lang="en-US" dirty="0" smtClean="0"/>
              <a:t>Link Ch 4a</a:t>
            </a:r>
          </a:p>
          <a:p>
            <a:r>
              <a:rPr lang="en-US" dirty="0" err="1" smtClean="0"/>
              <a:t>TypedURLs</a:t>
            </a:r>
            <a:r>
              <a:rPr lang="en-US" dirty="0" smtClean="0"/>
              <a:t> is a registry key</a:t>
            </a:r>
          </a:p>
          <a:p>
            <a:pPr lvl="1"/>
            <a:r>
              <a:rPr lang="en-US" dirty="0" smtClean="0"/>
              <a:t>Contains the last 25 addresses typed into Internet Explorer</a:t>
            </a:r>
          </a:p>
          <a:p>
            <a:pPr lvl="1"/>
            <a:r>
              <a:rPr lang="en-US" dirty="0" smtClean="0"/>
              <a:t>Link Ch 4b</a:t>
            </a:r>
          </a:p>
          <a:p>
            <a:r>
              <a:rPr lang="en-US" dirty="0" smtClean="0"/>
              <a:t>Textbook confuses these two at location 1537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4803372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rbit">
  <a:themeElements>
    <a:clrScheme name="Orbit">
      <a:dk1>
        <a:srgbClr val="000000"/>
      </a:dk1>
      <a:lt1>
        <a:srgbClr val="FFFFFF"/>
      </a:lt1>
      <a:dk2>
        <a:srgbClr val="7C9BA5"/>
      </a:dk2>
      <a:lt2>
        <a:srgbClr val="C1D0CA"/>
      </a:lt2>
      <a:accent1>
        <a:srgbClr val="F2D908"/>
      </a:accent1>
      <a:accent2>
        <a:srgbClr val="9DE61E"/>
      </a:accent2>
      <a:accent3>
        <a:srgbClr val="0D8BE6"/>
      </a:accent3>
      <a:accent4>
        <a:srgbClr val="C61B1B"/>
      </a:accent4>
      <a:accent5>
        <a:srgbClr val="E26F08"/>
      </a:accent5>
      <a:accent6>
        <a:srgbClr val="8D35D1"/>
      </a:accent6>
      <a:hlink>
        <a:srgbClr val="ECBF0B"/>
      </a:hlink>
      <a:folHlink>
        <a:srgbClr val="F4E5A8"/>
      </a:folHlink>
    </a:clrScheme>
    <a:fontScheme name="Orbit">
      <a:maj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Orbit">
      <a:fillStyleLst>
        <a:solidFill>
          <a:schemeClr val="phClr"/>
        </a:solidFill>
        <a:solidFill>
          <a:schemeClr val="phClr">
            <a:shade val="80000"/>
          </a:schemeClr>
        </a:solidFill>
        <a:gradFill rotWithShape="1">
          <a:gsLst>
            <a:gs pos="0">
              <a:schemeClr val="phClr">
                <a:shade val="30000"/>
                <a:satMod val="100000"/>
              </a:schemeClr>
            </a:gs>
            <a:gs pos="80000">
              <a:schemeClr val="phClr">
                <a:shade val="90000"/>
                <a:satMod val="100000"/>
              </a:schemeClr>
            </a:gs>
            <a:gs pos="100000">
              <a:schemeClr val="phClr">
                <a:tint val="9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>
              <a:shade val="90000"/>
            </a:schemeClr>
          </a:solidFill>
          <a:prstDash val="solid"/>
        </a:ln>
        <a:ln w="762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228600" dist="38100" dir="5400000" sx="104000" sy="104000" algn="ctr" rotWithShape="0">
              <a:srgbClr val="000000">
                <a:alpha val="80000"/>
              </a:srgbClr>
            </a:outerShdw>
          </a:effectLst>
        </a:effectStyle>
        <a:effectStyle>
          <a:effectLst>
            <a:outerShdw blurRad="317500" dist="381000" dir="5400000" sx="90000" sy="2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etal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1000"/>
                <a:lumMod val="80000"/>
              </a:schemeClr>
              <a:schemeClr val="phClr">
                <a:satMod val="360000"/>
                <a:lumMod val="14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413</TotalTime>
  <Words>1485</Words>
  <Application>Microsoft Macintosh PowerPoint</Application>
  <PresentationFormat>On-screen Show (4:3)</PresentationFormat>
  <Paragraphs>278</Paragraphs>
  <Slides>49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Office Theme</vt:lpstr>
      <vt:lpstr>Orbit</vt:lpstr>
      <vt:lpstr>Computer Forensics Infosec Pro Guide</vt:lpstr>
      <vt:lpstr>Topics</vt:lpstr>
      <vt:lpstr>Investigative process</vt:lpstr>
      <vt:lpstr>Basics</vt:lpstr>
      <vt:lpstr>Where Would the Data Exist?</vt:lpstr>
      <vt:lpstr>Data Carving</vt:lpstr>
      <vt:lpstr>Should You Request to Go Beyond the Scope of an Investigation?</vt:lpstr>
      <vt:lpstr>Ask the Person Requesting the Examination</vt:lpstr>
      <vt:lpstr>Index.dat and TypedURLs</vt:lpstr>
      <vt:lpstr>Testing Your Hypothesis: Scientific Method</vt:lpstr>
      <vt:lpstr>Testing</vt:lpstr>
      <vt:lpstr>Computer Forensic Tool Testing Project</vt:lpstr>
      <vt:lpstr>iClickers</vt:lpstr>
      <vt:lpstr>If you type text into Notepad, and have not yet saved it yet, where can that data be found on the hard disk?</vt:lpstr>
      <vt:lpstr>If you save a Notepad file on disk, where can that data be found on that hard disk?</vt:lpstr>
      <vt:lpstr>If you move a file into the Recycle Bin, where can that data be found on the hard disk?</vt:lpstr>
      <vt:lpstr>If you move a file into the Recycle Bin, and then empty the Recycle Bin, where can that data be found on the hard disk?</vt:lpstr>
      <vt:lpstr>If you reformat your hard disk, where can that Notepad data be found on the hard disk?</vt:lpstr>
      <vt:lpstr>What type of data requires file carving to collect?</vt:lpstr>
      <vt:lpstr>Forensic Data Landscape</vt:lpstr>
      <vt:lpstr>Active data</vt:lpstr>
      <vt:lpstr>Unallocated space</vt:lpstr>
      <vt:lpstr>Slack space</vt:lpstr>
      <vt:lpstr>NTFS Volume</vt:lpstr>
      <vt:lpstr>Example of Slack</vt:lpstr>
      <vt:lpstr>Mobile devices</vt:lpstr>
      <vt:lpstr>Mobile devices</vt:lpstr>
      <vt:lpstr>Mobile Device Specialized Tools</vt:lpstr>
      <vt:lpstr>Password Protection</vt:lpstr>
      <vt:lpstr>PowerPoint Presentation</vt:lpstr>
      <vt:lpstr>PowerPoint Presentation</vt:lpstr>
      <vt:lpstr>PowerPoint Presentation</vt:lpstr>
      <vt:lpstr>Tablets</vt:lpstr>
      <vt:lpstr>External Storage</vt:lpstr>
      <vt:lpstr>How to Determine What You Have Authority to Access</vt:lpstr>
      <vt:lpstr>Authority</vt:lpstr>
      <vt:lpstr>Imaging Cloud Servers</vt:lpstr>
      <vt:lpstr>Who Owns the Device</vt:lpstr>
      <vt:lpstr>Expectation of Privacy</vt:lpstr>
      <vt:lpstr>Logon Banner</vt:lpstr>
      <vt:lpstr>Privileged Communications</vt:lpstr>
      <vt:lpstr>Personal Communications</vt:lpstr>
      <vt:lpstr>iClickers</vt:lpstr>
      <vt:lpstr>Which item is usually 4096 bytes in size?</vt:lpstr>
      <vt:lpstr>Which item records the names of files in Windows 7?</vt:lpstr>
      <vt:lpstr>A suspect had all these devices, but smashed them all to tiny bits with a hammer.  Which device's data is most likely to be recoverable?</vt:lpstr>
      <vt:lpstr>Which item removes the expectation of privacy?</vt:lpstr>
      <vt:lpstr>Which item is intended to attract attacks?</vt:lpstr>
      <vt:lpstr>Which item removes the burden of discovery?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Computer Forensics Infosec Pro Guide</dc:title>
  <dc:creator>Sam Bowne</dc:creator>
  <cp:lastModifiedBy>Sam Bowne</cp:lastModifiedBy>
  <cp:revision>239</cp:revision>
  <dcterms:created xsi:type="dcterms:W3CDTF">2014-01-13T15:00:48Z</dcterms:created>
  <dcterms:modified xsi:type="dcterms:W3CDTF">2015-02-02T22:32:39Z</dcterms:modified>
</cp:coreProperties>
</file>