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6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8C08-6D1D-B348-B3FD-76788409AB91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5915-DF9B-6D46-8178-8E55E463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Forensics</a:t>
            </a:r>
            <a:br>
              <a:rPr lang="en-US" dirty="0" smtClean="0"/>
            </a:br>
            <a:r>
              <a:rPr lang="en-US" sz="3200" dirty="0" err="1" smtClean="0"/>
              <a:t>Infosec</a:t>
            </a:r>
            <a:r>
              <a:rPr lang="en-US" sz="3200" dirty="0" smtClean="0"/>
              <a:t> Pro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Testing Your Tools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SmartMount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ASR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850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Mount </a:t>
            </a:r>
            <a:r>
              <a:rPr lang="en-US" dirty="0"/>
              <a:t>forensic images in VMware and run </a:t>
            </a:r>
            <a:r>
              <a:rPr lang="en-US" dirty="0" smtClean="0"/>
              <a:t>them (link Ch 6c)</a:t>
            </a:r>
          </a:p>
          <a:p>
            <a:r>
              <a:rPr lang="en-US" dirty="0" smtClean="0"/>
              <a:t>Changes are store in an "overlay" file, so they never affect the forensic image itself</a:t>
            </a:r>
            <a:endParaRPr lang="en-US" dirty="0"/>
          </a:p>
        </p:txBody>
      </p:sp>
      <p:pic>
        <p:nvPicPr>
          <p:cNvPr id="4" name="Picture 3" descr="Screen Shot 2014-02-09 at 6.50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7"/>
          <a:stretch/>
        </p:blipFill>
        <p:spPr>
          <a:xfrm>
            <a:off x="4245775" y="2301397"/>
            <a:ext cx="4151417" cy="329186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852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Free, Java-based tool</a:t>
            </a:r>
          </a:p>
          <a:p>
            <a:r>
              <a:rPr lang="en-US" dirty="0" smtClean="0"/>
              <a:t>Converts </a:t>
            </a:r>
            <a:r>
              <a:rPr lang="en-US" dirty="0" err="1" smtClean="0"/>
              <a:t>dd</a:t>
            </a:r>
            <a:r>
              <a:rPr lang="en-US" dirty="0" smtClean="0"/>
              <a:t> images to VMware virtual machines</a:t>
            </a:r>
          </a:p>
          <a:p>
            <a:r>
              <a:rPr lang="en-US" dirty="0" smtClean="0"/>
              <a:t>All changes to VM are written to a separate file, to make it easy to return to the original state</a:t>
            </a:r>
          </a:p>
          <a:p>
            <a:pPr lvl="1"/>
            <a:r>
              <a:rPr lang="en-US" dirty="0" smtClean="0"/>
              <a:t>Link Ch 6d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5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Forensic 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LearnForensics</a:t>
            </a:r>
            <a:r>
              <a:rPr lang="en-US" dirty="0" smtClean="0"/>
              <a:t> YouTube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6384"/>
            <a:ext cx="8229600" cy="881983"/>
          </a:xfrm>
        </p:spPr>
        <p:txBody>
          <a:bodyPr/>
          <a:lstStyle/>
          <a:p>
            <a:r>
              <a:rPr lang="en-US" dirty="0" smtClean="0"/>
              <a:t>Link Ch 6f</a:t>
            </a:r>
            <a:endParaRPr lang="en-US" dirty="0"/>
          </a:p>
        </p:txBody>
      </p:sp>
      <p:pic>
        <p:nvPicPr>
          <p:cNvPr id="4" name="Picture 3" descr="Screen Shot 2014-02-09 at 6.57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55242" cy="344810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6926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Honeynet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Ch 6g</a:t>
            </a:r>
            <a:endParaRPr lang="en-US" dirty="0"/>
          </a:p>
        </p:txBody>
      </p:sp>
      <p:pic>
        <p:nvPicPr>
          <p:cNvPr id="4" name="Picture 3" descr="Screen Shot 2014-02-09 at 6.5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87" y="2730266"/>
            <a:ext cx="6616700" cy="2946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0091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015"/>
          </a:xfrm>
        </p:spPr>
        <p:txBody>
          <a:bodyPr/>
          <a:lstStyle/>
          <a:p>
            <a:r>
              <a:rPr lang="en-US" dirty="0" smtClean="0"/>
              <a:t>DC3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2654"/>
            <a:ext cx="8229600" cy="23639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US </a:t>
            </a:r>
            <a:r>
              <a:rPr lang="en-US" dirty="0" err="1" smtClean="0"/>
              <a:t>DoD</a:t>
            </a:r>
            <a:endParaRPr lang="en-US" dirty="0" smtClean="0"/>
          </a:p>
          <a:p>
            <a:r>
              <a:rPr lang="en-US" dirty="0" smtClean="0"/>
              <a:t>A year long</a:t>
            </a:r>
          </a:p>
          <a:p>
            <a:r>
              <a:rPr lang="en-US" dirty="0" smtClean="0"/>
              <a:t>Includes unanswered questions that require you to develop new tools</a:t>
            </a:r>
          </a:p>
          <a:p>
            <a:pPr lvl="1"/>
            <a:r>
              <a:rPr lang="en-US" dirty="0" smtClean="0"/>
              <a:t>Ch 6h</a:t>
            </a:r>
            <a:endParaRPr lang="en-US" dirty="0"/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67" y="1264386"/>
            <a:ext cx="5531284" cy="26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2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DFRWS Challenge</a:t>
            </a:r>
            <a:br>
              <a:rPr lang="en-US" dirty="0" smtClean="0"/>
            </a:br>
            <a:r>
              <a:rPr lang="en-US" dirty="0" smtClean="0"/>
              <a:t>(Digital Forensics Research Workshop)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124"/>
            <a:ext cx="4885239" cy="4309039"/>
          </a:xfrm>
        </p:spPr>
        <p:txBody>
          <a:bodyPr/>
          <a:lstStyle/>
          <a:p>
            <a:r>
              <a:rPr lang="en-US" dirty="0" smtClean="0"/>
              <a:t>Smartphone evidence re: an arms dealer</a:t>
            </a:r>
            <a:endParaRPr lang="en-US" dirty="0"/>
          </a:p>
          <a:p>
            <a:pPr lvl="1"/>
            <a:r>
              <a:rPr lang="en-US" dirty="0" smtClean="0"/>
              <a:t>Link Ch 6i</a:t>
            </a:r>
          </a:p>
          <a:p>
            <a:pPr lvl="1"/>
            <a:r>
              <a:rPr lang="en-US" dirty="0" smtClean="0"/>
              <a:t>image from Wikipedia</a:t>
            </a:r>
            <a:endParaRPr lang="en-US" dirty="0"/>
          </a:p>
        </p:txBody>
      </p:sp>
      <p:pic>
        <p:nvPicPr>
          <p:cNvPr id="4" name="Picture 3" descr="330px-K800i-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95" y="2038380"/>
            <a:ext cx="2425958" cy="36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8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SANS Forensic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9478"/>
            <a:ext cx="8229600" cy="696685"/>
          </a:xfrm>
        </p:spPr>
        <p:txBody>
          <a:bodyPr/>
          <a:lstStyle/>
          <a:p>
            <a:r>
              <a:rPr lang="en-US" dirty="0" smtClean="0"/>
              <a:t>Link Ch 6j</a:t>
            </a:r>
            <a:endParaRPr lang="en-US" dirty="0"/>
          </a:p>
        </p:txBody>
      </p:sp>
      <p:pic>
        <p:nvPicPr>
          <p:cNvPr id="4" name="Picture 3" descr="Screen Shot 2014-02-09 at 7.1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3" y="1766304"/>
            <a:ext cx="7917867" cy="271289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5542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Forensic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1660"/>
            <a:ext cx="8229600" cy="740470"/>
          </a:xfrm>
        </p:spPr>
        <p:txBody>
          <a:bodyPr/>
          <a:lstStyle/>
          <a:p>
            <a:r>
              <a:rPr lang="en-US" dirty="0" smtClean="0"/>
              <a:t>Link Ch 6k</a:t>
            </a:r>
            <a:endParaRPr lang="en-US" dirty="0"/>
          </a:p>
        </p:txBody>
      </p:sp>
      <p:pic>
        <p:nvPicPr>
          <p:cNvPr id="5" name="Picture 4" descr="Screen Shot 2014-02-09 at 7.1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7" y="1439467"/>
            <a:ext cx="7795796" cy="41651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495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Forensics Puzzle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0259"/>
            <a:ext cx="8229600" cy="12659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2-09 at 7.1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61" y="1600200"/>
            <a:ext cx="6231909" cy="30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and when to test your tools</a:t>
            </a:r>
          </a:p>
          <a:p>
            <a:r>
              <a:rPr lang="en-US" dirty="0" smtClean="0"/>
              <a:t>Where to get test evidence</a:t>
            </a:r>
          </a:p>
          <a:p>
            <a:r>
              <a:rPr lang="en-US" dirty="0" smtClean="0"/>
              <a:t>How and where to access forensic challenges</a:t>
            </a:r>
          </a:p>
          <a:p>
            <a:r>
              <a:rPr lang="en-US" dirty="0" smtClean="0"/>
              <a:t>How and where to access tool testing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7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 Testing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 Testing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Forensic Tool Testing </a:t>
            </a:r>
            <a:r>
              <a:rPr lang="en-US" dirty="0" smtClean="0"/>
              <a:t>Images (</a:t>
            </a:r>
            <a:r>
              <a:rPr lang="en-US" dirty="0" err="1" smtClean="0"/>
              <a:t>Sourceforge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Link Ch 6k</a:t>
            </a:r>
          </a:p>
          <a:p>
            <a:r>
              <a:rPr lang="en-US" dirty="0" smtClean="0"/>
              <a:t>NIST Computer Forensics Reference Data Sets Images </a:t>
            </a:r>
          </a:p>
          <a:p>
            <a:pPr lvl="1"/>
            <a:r>
              <a:rPr lang="en-US" dirty="0" smtClean="0"/>
              <a:t>Including "The Hacking Case"</a:t>
            </a:r>
          </a:p>
          <a:p>
            <a:pPr lvl="1"/>
            <a:r>
              <a:rPr lang="en-US" dirty="0" smtClean="0"/>
              <a:t>Link Ch 6l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8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Need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collect data for public research or presentations</a:t>
            </a:r>
          </a:p>
          <a:p>
            <a:pPr lvl="1"/>
            <a:r>
              <a:rPr lang="en-US" dirty="0" smtClean="0"/>
              <a:t>If you find a new technique, the original case data is probably confidential</a:t>
            </a:r>
          </a:p>
          <a:p>
            <a:pPr lvl="1"/>
            <a:r>
              <a:rPr lang="en-US" dirty="0" smtClean="0"/>
              <a:t>You need public test data</a:t>
            </a:r>
          </a:p>
          <a:p>
            <a:r>
              <a:rPr lang="en-US" dirty="0" smtClean="0"/>
              <a:t>To test a forensic method</a:t>
            </a:r>
          </a:p>
          <a:p>
            <a:r>
              <a:rPr lang="en-US" dirty="0" smtClean="0"/>
              <a:t>To test a tool</a:t>
            </a:r>
          </a:p>
          <a:p>
            <a:r>
              <a:rPr lang="en-US" dirty="0" smtClean="0"/>
              <a:t>For private tests, you can use your own old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8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852"/>
          </a:xfrm>
        </p:spPr>
        <p:txBody>
          <a:bodyPr>
            <a:normAutofit/>
          </a:bodyPr>
          <a:lstStyle/>
          <a:p>
            <a:r>
              <a:rPr lang="en-US" dirty="0" smtClean="0"/>
              <a:t>Raw Images</a:t>
            </a:r>
          </a:p>
          <a:p>
            <a:pPr lvl="1"/>
            <a:r>
              <a:rPr lang="en-US" dirty="0" smtClean="0"/>
              <a:t>Also called "</a:t>
            </a:r>
            <a:r>
              <a:rPr lang="en-US" dirty="0" err="1" smtClean="0"/>
              <a:t>dd</a:t>
            </a:r>
            <a:r>
              <a:rPr lang="en-US" dirty="0" smtClean="0"/>
              <a:t> images"</a:t>
            </a:r>
          </a:p>
          <a:p>
            <a:pPr lvl="1"/>
            <a:r>
              <a:rPr lang="en-US" dirty="0" smtClean="0"/>
              <a:t>Uncompressed: same size as the original evidence drive</a:t>
            </a:r>
          </a:p>
          <a:p>
            <a:pPr lvl="1"/>
            <a:r>
              <a:rPr lang="en-US" dirty="0" smtClean="0"/>
              <a:t>Simple bitwise copy of the drive, no container</a:t>
            </a:r>
          </a:p>
          <a:p>
            <a:pPr lvl="1"/>
            <a:r>
              <a:rPr lang="en-US" dirty="0" smtClean="0"/>
              <a:t>May be broken into a series of files with fixed </a:t>
            </a:r>
            <a:r>
              <a:rPr lang="en-US" dirty="0" err="1" smtClean="0"/>
              <a:t>siize</a:t>
            </a:r>
            <a:endParaRPr lang="en-US" dirty="0" smtClean="0"/>
          </a:p>
          <a:p>
            <a:pPr lvl="1"/>
            <a:r>
              <a:rPr lang="en-US" dirty="0" smtClean="0"/>
              <a:t>Works in all forensic tools</a:t>
            </a:r>
          </a:p>
        </p:txBody>
      </p:sp>
    </p:spTree>
    <p:extLst>
      <p:ext uri="{BB962C8B-B14F-4D97-AF65-F5344CB8AC3E}">
        <p14:creationId xmlns:p14="http://schemas.microsoft.com/office/powerpoint/2010/main" val="58062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852"/>
          </a:xfrm>
        </p:spPr>
        <p:txBody>
          <a:bodyPr>
            <a:normAutofit/>
          </a:bodyPr>
          <a:lstStyle/>
          <a:p>
            <a:r>
              <a:rPr lang="en-US" dirty="0" smtClean="0"/>
              <a:t>E01 (Expert Witness format)</a:t>
            </a:r>
          </a:p>
          <a:p>
            <a:pPr lvl="1"/>
            <a:r>
              <a:rPr lang="en-US" dirty="0" smtClean="0"/>
              <a:t>Used by </a:t>
            </a:r>
            <a:r>
              <a:rPr lang="en-US" dirty="0" err="1" smtClean="0"/>
              <a:t>EnCase</a:t>
            </a:r>
            <a:endParaRPr lang="en-US" dirty="0" smtClean="0"/>
          </a:p>
          <a:p>
            <a:pPr lvl="1"/>
            <a:r>
              <a:rPr lang="en-US" dirty="0" smtClean="0"/>
              <a:t>Compressed</a:t>
            </a:r>
          </a:p>
          <a:p>
            <a:pPr lvl="1"/>
            <a:r>
              <a:rPr lang="en-US" dirty="0" smtClean="0"/>
              <a:t>Wrapped in a file with other data, such as hashes</a:t>
            </a:r>
          </a:p>
          <a:p>
            <a:pPr lvl="1"/>
            <a:r>
              <a:rPr lang="en-US" dirty="0" smtClean="0"/>
              <a:t>Not supported by all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7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supported by all tools</a:t>
            </a:r>
          </a:p>
          <a:p>
            <a:pPr lvl="1"/>
            <a:r>
              <a:rPr lang="en-US" dirty="0" smtClean="0"/>
              <a:t>AFF (Advanced Forensic Format)</a:t>
            </a:r>
          </a:p>
          <a:p>
            <a:pPr lvl="2"/>
            <a:r>
              <a:rPr lang="en-US" dirty="0" smtClean="0"/>
              <a:t>Open source forensic image format</a:t>
            </a:r>
          </a:p>
          <a:p>
            <a:pPr lvl="1"/>
            <a:r>
              <a:rPr lang="en-US" dirty="0" smtClean="0"/>
              <a:t>S01</a:t>
            </a:r>
          </a:p>
          <a:p>
            <a:pPr lvl="2"/>
            <a:r>
              <a:rPr lang="en-US" dirty="0" smtClean="0"/>
              <a:t>Raw image compressed with </a:t>
            </a:r>
            <a:r>
              <a:rPr lang="en-US" dirty="0" err="1" smtClean="0"/>
              <a:t>gzip</a:t>
            </a:r>
            <a:endParaRPr lang="en-US" dirty="0" smtClean="0"/>
          </a:p>
          <a:p>
            <a:pPr lvl="2"/>
            <a:r>
              <a:rPr lang="en-US" dirty="0" smtClean="0"/>
              <a:t>Geometry and hashes in a separate file</a:t>
            </a:r>
          </a:p>
          <a:p>
            <a:pPr lvl="1"/>
            <a:r>
              <a:rPr lang="en-US" dirty="0" smtClean="0"/>
              <a:t>AD1</a:t>
            </a:r>
          </a:p>
          <a:p>
            <a:pPr lvl="2"/>
            <a:r>
              <a:rPr lang="en-US" dirty="0" err="1" smtClean="0"/>
              <a:t>AccessData's</a:t>
            </a:r>
            <a:r>
              <a:rPr lang="en-US" dirty="0" smtClean="0"/>
              <a:t>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3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Your Own Test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the OS</a:t>
            </a:r>
          </a:p>
          <a:p>
            <a:r>
              <a:rPr lang="en-US" dirty="0" smtClean="0"/>
              <a:t>install same applications and service packs/patches as the system you are re-creating</a:t>
            </a:r>
          </a:p>
          <a:p>
            <a:r>
              <a:rPr lang="en-US" dirty="0" smtClean="0"/>
              <a:t>Create same data you are testing for</a:t>
            </a:r>
          </a:p>
          <a:p>
            <a:r>
              <a:rPr lang="en-US" dirty="0" smtClean="0"/>
              <a:t>Exit the VM and either create a forensic image, or feed the virtual drive into your forensic tool directly</a:t>
            </a:r>
          </a:p>
          <a:p>
            <a:pPr lvl="1"/>
            <a:r>
              <a:rPr lang="en-US" dirty="0" smtClean="0"/>
              <a:t>Directly connecting it may risk altering the data</a:t>
            </a:r>
          </a:p>
        </p:txBody>
      </p:sp>
    </p:spTree>
    <p:extLst>
      <p:ext uri="{BB962C8B-B14F-4D97-AF65-F5344CB8AC3E}">
        <p14:creationId xmlns:p14="http://schemas.microsoft.com/office/powerpoint/2010/main" val="397708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to Work with Virtual 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VMXRay</a:t>
            </a:r>
            <a:r>
              <a:rPr lang="en-US" dirty="0" smtClean="0"/>
              <a:t> (link Ch 6a)</a:t>
            </a:r>
          </a:p>
          <a:p>
            <a:r>
              <a:rPr lang="en-US" dirty="0"/>
              <a:t>VMware’s Virtual Disk Development Kit </a:t>
            </a:r>
            <a:endParaRPr lang="en-US" dirty="0" smtClean="0"/>
          </a:p>
          <a:p>
            <a:pPr lvl="1"/>
            <a:r>
              <a:rPr lang="en-US" dirty="0" smtClean="0"/>
              <a:t>Link Ch 6b</a:t>
            </a:r>
          </a:p>
          <a:p>
            <a:r>
              <a:rPr lang="en-US" dirty="0" smtClean="0"/>
              <a:t>Encase, FTK, and FTK Imager all support reading virtual hard disks, including VMware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470</Words>
  <Application>Microsoft Macintosh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Computer Forensics Infosec Pro Guide</vt:lpstr>
      <vt:lpstr>Topics</vt:lpstr>
      <vt:lpstr>When Do You Need to Test?</vt:lpstr>
      <vt:lpstr>Evidence File Formats</vt:lpstr>
      <vt:lpstr>Evidence File Formats</vt:lpstr>
      <vt:lpstr>Evidence File Formats</vt:lpstr>
      <vt:lpstr>Creating Your Own Test Images</vt:lpstr>
      <vt:lpstr>Using a Virtual Machine</vt:lpstr>
      <vt:lpstr>Tools to Work with Virtual Hard Disks</vt:lpstr>
      <vt:lpstr>SmartMount from ASR Data </vt:lpstr>
      <vt:lpstr>Live View</vt:lpstr>
      <vt:lpstr>Forensic Challenges</vt:lpstr>
      <vt:lpstr>LearnForensics YouTube Channel</vt:lpstr>
      <vt:lpstr>Honeynet Challenges</vt:lpstr>
      <vt:lpstr>DC3 Challenge</vt:lpstr>
      <vt:lpstr>DFRWS Challenge (Digital Forensics Research Workshop)</vt:lpstr>
      <vt:lpstr>SANS Forensic Challenges</vt:lpstr>
      <vt:lpstr>High School Forensic Challenge</vt:lpstr>
      <vt:lpstr>Network Forensics Puzzle Contest</vt:lpstr>
      <vt:lpstr>Tool Testing Images</vt:lpstr>
      <vt:lpstr>Tool Testing Images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Forensics Infosec Pro Guide</dc:title>
  <dc:creator>Sam Bowne</dc:creator>
  <cp:lastModifiedBy>Sam Bowne</cp:lastModifiedBy>
  <cp:revision>121</cp:revision>
  <dcterms:created xsi:type="dcterms:W3CDTF">2014-01-13T15:00:48Z</dcterms:created>
  <dcterms:modified xsi:type="dcterms:W3CDTF">2014-02-10T19:45:06Z</dcterms:modified>
</cp:coreProperties>
</file>