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4" r:id="rId4"/>
    <p:sldId id="263" r:id="rId5"/>
    <p:sldId id="265" r:id="rId6"/>
    <p:sldId id="266" r:id="rId7"/>
    <p:sldId id="267" r:id="rId8"/>
    <p:sldId id="268" r:id="rId9"/>
    <p:sldId id="282" r:id="rId10"/>
    <p:sldId id="276" r:id="rId11"/>
    <p:sldId id="277" r:id="rId12"/>
    <p:sldId id="274" r:id="rId13"/>
    <p:sldId id="279" r:id="rId14"/>
    <p:sldId id="278" r:id="rId15"/>
    <p:sldId id="273" r:id="rId16"/>
    <p:sldId id="272" r:id="rId17"/>
    <p:sldId id="280" r:id="rId18"/>
    <p:sldId id="271" r:id="rId19"/>
    <p:sldId id="281" r:id="rId20"/>
    <p:sldId id="261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60" r:id="rId29"/>
    <p:sldId id="290" r:id="rId30"/>
    <p:sldId id="291" r:id="rId31"/>
    <p:sldId id="259" r:id="rId32"/>
    <p:sldId id="292" r:id="rId33"/>
    <p:sldId id="293" r:id="rId34"/>
    <p:sldId id="294" r:id="rId35"/>
    <p:sldId id="295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63" autoAdjust="0"/>
  </p:normalViewPr>
  <p:slideViewPr>
    <p:cSldViewPr snapToGrid="0" snapToObjects="1">
      <p:cViewPr varScale="1">
        <p:scale>
          <a:sx n="63" d="100"/>
          <a:sy n="63" d="100"/>
        </p:scale>
        <p:origin x="-4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0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53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60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4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7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9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6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7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00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5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1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A8C08-6D1D-B348-B3FD-76788409AB91}" type="datetimeFigureOut">
              <a:rPr lang="en-US" smtClean="0"/>
              <a:t>2/17/14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4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Forensics</a:t>
            </a:r>
            <a:br>
              <a:rPr lang="en-US" dirty="0" smtClean="0"/>
            </a:br>
            <a:r>
              <a:rPr lang="en-US" sz="3200" dirty="0" err="1" smtClean="0"/>
              <a:t>Infosec</a:t>
            </a:r>
            <a:r>
              <a:rPr lang="en-US" sz="3200" dirty="0" smtClean="0"/>
              <a:t> Pro Guide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 </a:t>
            </a:r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Live vs. Postmortem Forensics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414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mtClean="0"/>
              <a:t>Live Imaging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1697"/>
          </a:xfrm>
        </p:spPr>
        <p:txBody>
          <a:bodyPr/>
          <a:lstStyle/>
          <a:p>
            <a:pPr lvl="0"/>
            <a:r>
              <a:rPr lang="en-US" dirty="0" smtClean="0"/>
              <a:t>Copying a hard drive while the system is running</a:t>
            </a:r>
          </a:p>
          <a:p>
            <a:pPr lvl="0"/>
            <a:r>
              <a:rPr lang="en-US" dirty="0" smtClean="0"/>
              <a:t>Required when you cannot take down a system for imaging, such as a shared server</a:t>
            </a:r>
          </a:p>
          <a:p>
            <a:pPr lvl="0"/>
            <a:r>
              <a:rPr lang="en-US" dirty="0" smtClean="0"/>
              <a:t>RAID or SAN storage is easier to image live</a:t>
            </a:r>
          </a:p>
          <a:p>
            <a:pPr lvl="1"/>
            <a:r>
              <a:rPr lang="en-US" dirty="0" smtClean="0"/>
              <a:t>Because the drivers may not be available for forensic software, such as live DVDs</a:t>
            </a:r>
          </a:p>
          <a:p>
            <a:pPr lvl="1"/>
            <a:r>
              <a:rPr lang="en-US" dirty="0" smtClean="0"/>
              <a:t>Arrays are difficult to re-create offline</a:t>
            </a:r>
          </a:p>
        </p:txBody>
      </p:sp>
    </p:spTree>
    <p:extLst>
      <p:ext uri="{BB962C8B-B14F-4D97-AF65-F5344CB8AC3E}">
        <p14:creationId xmlns:p14="http://schemas.microsoft.com/office/powerpoint/2010/main" val="1222039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Minimizing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performing live imaging of a hard drive</a:t>
            </a:r>
          </a:p>
          <a:p>
            <a:pPr lvl="1"/>
            <a:r>
              <a:rPr lang="en-US" dirty="0" smtClean="0"/>
              <a:t>Run your tools from external storage</a:t>
            </a:r>
          </a:p>
          <a:p>
            <a:pPr lvl="1"/>
            <a:r>
              <a:rPr lang="en-US" dirty="0" smtClean="0"/>
              <a:t>Store evidence on external storage</a:t>
            </a:r>
          </a:p>
          <a:p>
            <a:r>
              <a:rPr lang="en-US" dirty="0" smtClean="0"/>
              <a:t>This minimizes the impact to the evidence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760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Incident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investigation in reaction to a security incident</a:t>
            </a:r>
          </a:p>
          <a:p>
            <a:pPr lvl="1"/>
            <a:r>
              <a:rPr lang="en-US" dirty="0" smtClean="0"/>
              <a:t>Breach by a hacker</a:t>
            </a:r>
          </a:p>
          <a:p>
            <a:pPr lvl="1"/>
            <a:r>
              <a:rPr lang="en-US" dirty="0" smtClean="0"/>
              <a:t>Malware outbreak</a:t>
            </a:r>
          </a:p>
          <a:p>
            <a:pPr lvl="1"/>
            <a:r>
              <a:rPr lang="en-US" dirty="0" smtClean="0"/>
              <a:t>Network outage</a:t>
            </a:r>
          </a:p>
          <a:p>
            <a:r>
              <a:rPr lang="en-US" dirty="0" smtClean="0"/>
              <a:t>DFIR (Digital Forensics / Incident Response)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35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Incident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response to a hacker intrusion</a:t>
            </a:r>
          </a:p>
          <a:p>
            <a:r>
              <a:rPr lang="en-US" dirty="0" smtClean="0"/>
              <a:t>The only way to track down the attacker is with live forensics to track</a:t>
            </a:r>
          </a:p>
          <a:p>
            <a:pPr lvl="1"/>
            <a:r>
              <a:rPr lang="en-US" dirty="0" smtClean="0"/>
              <a:t>Memory </a:t>
            </a:r>
          </a:p>
          <a:p>
            <a:pPr lvl="1"/>
            <a:r>
              <a:rPr lang="en-US" dirty="0" smtClean="0"/>
              <a:t>Network activity</a:t>
            </a:r>
          </a:p>
          <a:p>
            <a:r>
              <a:rPr lang="en-US" dirty="0" smtClean="0"/>
              <a:t>Postmortem forensics may have a role later after the incident is over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775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Malware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inspect system memory to see what malware is doing</a:t>
            </a:r>
          </a:p>
          <a:p>
            <a:r>
              <a:rPr lang="en-US" dirty="0"/>
              <a:t>C</a:t>
            </a:r>
            <a:r>
              <a:rPr lang="en-US" dirty="0" smtClean="0"/>
              <a:t>aptured memory image can be parsed with tools like </a:t>
            </a:r>
            <a:r>
              <a:rPr lang="en-US" dirty="0" err="1" smtClean="0"/>
              <a:t>Memoryze</a:t>
            </a:r>
            <a:endParaRPr lang="en-US" dirty="0" smtClean="0"/>
          </a:p>
          <a:p>
            <a:pPr lvl="1"/>
            <a:r>
              <a:rPr lang="en-US" dirty="0" smtClean="0"/>
              <a:t>The malware is not running</a:t>
            </a:r>
          </a:p>
          <a:p>
            <a:pPr lvl="1"/>
            <a:r>
              <a:rPr lang="en-US" dirty="0" smtClean="0"/>
              <a:t>It cannot hide its actions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3405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Encrypted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 disk may be encrypted (e.g. </a:t>
            </a:r>
            <a:r>
              <a:rPr lang="en-US" dirty="0" err="1" smtClean="0"/>
              <a:t>BitLocker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Live OS has access to the hard drive while it's running, so it can be imaged in a decrypted state</a:t>
            </a:r>
          </a:p>
          <a:p>
            <a:pPr lvl="1"/>
            <a:r>
              <a:rPr lang="en-US" dirty="0" smtClean="0"/>
              <a:t>Without needing the encryption keys</a:t>
            </a:r>
          </a:p>
          <a:p>
            <a:r>
              <a:rPr lang="en-US" dirty="0" smtClean="0"/>
              <a:t>Encryption keys may be in memory</a:t>
            </a:r>
          </a:p>
          <a:p>
            <a:pPr lvl="1"/>
            <a:r>
              <a:rPr lang="en-US" dirty="0" smtClean="0"/>
              <a:t>Can be retrieved from a RAM image with memory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697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err="1" smtClean="0"/>
              <a:t>Nonsupported</a:t>
            </a:r>
            <a:r>
              <a:rPr lang="en-US" dirty="0" smtClean="0"/>
              <a:t>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Legacy systems may not be supported by any forensic tools</a:t>
            </a:r>
          </a:p>
          <a:p>
            <a:r>
              <a:rPr lang="en-US" dirty="0" smtClean="0"/>
              <a:t>A traditional hard disk image will be of little use</a:t>
            </a:r>
          </a:p>
          <a:p>
            <a:pPr lvl="1"/>
            <a:r>
              <a:rPr lang="en-US" dirty="0" smtClean="0"/>
              <a:t>You can still search for keywords and carve for known file types</a:t>
            </a:r>
          </a:p>
          <a:p>
            <a:pPr lvl="1"/>
            <a:r>
              <a:rPr lang="en-US" dirty="0" smtClean="0"/>
              <a:t>But you won't see the file system structure; folders, owners, timestamps,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332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err="1" smtClean="0"/>
              <a:t>Nonsupported</a:t>
            </a:r>
            <a:r>
              <a:rPr lang="en-US" dirty="0" smtClean="0"/>
              <a:t>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8327"/>
          </a:xfrm>
        </p:spPr>
        <p:txBody>
          <a:bodyPr>
            <a:normAutofit/>
          </a:bodyPr>
          <a:lstStyle/>
          <a:p>
            <a:r>
              <a:rPr lang="en-US" dirty="0" smtClean="0"/>
              <a:t>Back up the live system into an intermediary storage file</a:t>
            </a:r>
          </a:p>
          <a:p>
            <a:pPr lvl="1"/>
            <a:r>
              <a:rPr lang="en-US" dirty="0" smtClean="0"/>
              <a:t>tape, zip, tar, etc.</a:t>
            </a:r>
          </a:p>
          <a:p>
            <a:r>
              <a:rPr lang="en-US" dirty="0" smtClean="0"/>
              <a:t>This may be the only way to preserve the data in a reviewable form</a:t>
            </a:r>
          </a:p>
          <a:p>
            <a:r>
              <a:rPr lang="en-US" dirty="0" smtClean="0"/>
              <a:t>Special cases may require unusual procedures</a:t>
            </a:r>
          </a:p>
          <a:p>
            <a:r>
              <a:rPr lang="en-US" dirty="0" smtClean="0"/>
              <a:t>Document what you did</a:t>
            </a:r>
          </a:p>
          <a:p>
            <a:r>
              <a:rPr lang="en-US" dirty="0" smtClean="0"/>
              <a:t>Note: Updated tools support more old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9256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Enterprise Forensic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947544"/>
            <a:ext cx="8229600" cy="680175"/>
          </a:xfrm>
        </p:spPr>
        <p:txBody>
          <a:bodyPr/>
          <a:lstStyle/>
          <a:p>
            <a:r>
              <a:rPr lang="en-US" dirty="0" smtClean="0"/>
              <a:t>Link Ch 7a</a:t>
            </a:r>
            <a:endParaRPr lang="en-US" dirty="0"/>
          </a:p>
        </p:txBody>
      </p:sp>
      <p:pic>
        <p:nvPicPr>
          <p:cNvPr id="4" name="Picture 3" descr="Screen Shot 2014-02-17 at 8.45.2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194" y="1600200"/>
            <a:ext cx="5988574" cy="4308852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6028722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Enterprise Forensic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Deploy agents to remote systems to collect data while systems are used</a:t>
            </a:r>
          </a:p>
          <a:p>
            <a:r>
              <a:rPr lang="en-US" dirty="0" smtClean="0"/>
              <a:t>That's live forensics</a:t>
            </a:r>
          </a:p>
          <a:p>
            <a:r>
              <a:rPr lang="en-US" dirty="0" smtClean="0"/>
              <a:t>If agent was loaded before the incident, one could argue that it has less effect on evidence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216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 and risks of live forensics</a:t>
            </a:r>
          </a:p>
          <a:p>
            <a:r>
              <a:rPr lang="en-US" dirty="0" smtClean="0"/>
              <a:t>When live forensics is the best option</a:t>
            </a:r>
          </a:p>
          <a:p>
            <a:r>
              <a:rPr lang="en-US" dirty="0" smtClean="0"/>
              <a:t>Tools for live forensics</a:t>
            </a:r>
          </a:p>
          <a:p>
            <a:r>
              <a:rPr lang="en-US" dirty="0" smtClean="0"/>
              <a:t>Advantages and risks of postmortem forensics</a:t>
            </a:r>
          </a:p>
          <a:p>
            <a:r>
              <a:rPr lang="en-US" dirty="0" smtClean="0"/>
              <a:t>Postmortem memory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405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Tools for Live Forensics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933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Dumping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be logged in as administrator or root</a:t>
            </a:r>
          </a:p>
          <a:p>
            <a:r>
              <a:rPr lang="en-US" dirty="0" smtClean="0"/>
              <a:t>Use 64-bit tools for 64-bit systems</a:t>
            </a:r>
          </a:p>
          <a:p>
            <a:r>
              <a:rPr lang="en-US" dirty="0"/>
              <a:t>All tools should have similar results</a:t>
            </a:r>
          </a:p>
          <a:p>
            <a:pPr lvl="1"/>
            <a:r>
              <a:rPr lang="en-US" dirty="0"/>
              <a:t>Although not perfectly identical, because the tool changes the RAM </a:t>
            </a:r>
            <a:r>
              <a:rPr lang="en-US" dirty="0" smtClean="0"/>
              <a:t>somewhat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1931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Dumping from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/>
              <a:t>Memoryze</a:t>
            </a:r>
            <a:r>
              <a:rPr lang="en-US" dirty="0" smtClean="0"/>
              <a:t> from </a:t>
            </a:r>
            <a:r>
              <a:rPr lang="en-US" dirty="0" err="1" smtClean="0"/>
              <a:t>Mandiant</a:t>
            </a:r>
            <a:endParaRPr lang="en-US" dirty="0"/>
          </a:p>
          <a:p>
            <a:pPr lvl="1"/>
            <a:r>
              <a:rPr lang="en-US" dirty="0" smtClean="0"/>
              <a:t>Can collect data as well as examine it (link Ch 7b)</a:t>
            </a:r>
          </a:p>
          <a:p>
            <a:r>
              <a:rPr lang="en-US" b="1" dirty="0" err="1" smtClean="0"/>
              <a:t>Mdd</a:t>
            </a:r>
            <a:r>
              <a:rPr lang="en-US" b="1" dirty="0" smtClean="0"/>
              <a:t> </a:t>
            </a:r>
            <a:r>
              <a:rPr lang="en-US" dirty="0" smtClean="0"/>
              <a:t>from </a:t>
            </a:r>
            <a:r>
              <a:rPr lang="en-US" dirty="0" err="1" smtClean="0"/>
              <a:t>Mantech</a:t>
            </a:r>
            <a:r>
              <a:rPr lang="en-US" dirty="0"/>
              <a:t>	</a:t>
            </a:r>
            <a:endParaRPr lang="en-US" dirty="0" smtClean="0"/>
          </a:p>
          <a:p>
            <a:pPr lvl="1"/>
            <a:r>
              <a:rPr lang="en-US" dirty="0" smtClean="0"/>
              <a:t>Captures RAM (updated in 2013) (link Ch 7c)</a:t>
            </a:r>
          </a:p>
          <a:p>
            <a:r>
              <a:rPr lang="en-US" b="1" dirty="0" err="1" smtClean="0"/>
              <a:t>DumpIt</a:t>
            </a:r>
            <a:r>
              <a:rPr lang="en-US" b="1" dirty="0" smtClean="0"/>
              <a:t> </a:t>
            </a:r>
            <a:r>
              <a:rPr lang="en-US" dirty="0" smtClean="0"/>
              <a:t>from </a:t>
            </a:r>
            <a:r>
              <a:rPr lang="en-US" dirty="0" err="1" smtClean="0"/>
              <a:t>Moonsols</a:t>
            </a:r>
            <a:endParaRPr lang="en-US" dirty="0"/>
          </a:p>
          <a:p>
            <a:pPr lvl="1"/>
            <a:r>
              <a:rPr lang="en-US" dirty="0" smtClean="0"/>
              <a:t>Combines win32dd and win64dd into one tool (link Ch 7d)</a:t>
            </a:r>
          </a:p>
          <a:p>
            <a:r>
              <a:rPr lang="en-US" b="1" dirty="0" smtClean="0"/>
              <a:t>FTK Imager </a:t>
            </a:r>
            <a:r>
              <a:rPr lang="en-US" dirty="0" smtClean="0"/>
              <a:t>from </a:t>
            </a:r>
            <a:r>
              <a:rPr lang="en-US" dirty="0" err="1" smtClean="0"/>
              <a:t>AccessData</a:t>
            </a:r>
            <a:endParaRPr lang="en-US" dirty="0" smtClean="0"/>
          </a:p>
          <a:p>
            <a:pPr lvl="1"/>
            <a:r>
              <a:rPr lang="en-US" dirty="0" smtClean="0"/>
              <a:t>Can image RAM and hard disks too (link Ch 7e)</a:t>
            </a:r>
            <a:endParaRPr lang="en-US" b="1" dirty="0" smtClean="0"/>
          </a:p>
          <a:p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0724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Dumping from Linux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dd</a:t>
            </a:r>
            <a:r>
              <a:rPr lang="en-US" b="1" dirty="0" smtClean="0"/>
              <a:t> </a:t>
            </a:r>
          </a:p>
          <a:p>
            <a:pPr lvl="1"/>
            <a:r>
              <a:rPr lang="en-US" dirty="0" smtClean="0"/>
              <a:t>Could image RAM in older kernels</a:t>
            </a:r>
          </a:p>
          <a:p>
            <a:pPr lvl="1"/>
            <a:r>
              <a:rPr lang="en-US" dirty="0" smtClean="0"/>
              <a:t>No longer possible since 2.6 kernel (2003)</a:t>
            </a:r>
          </a:p>
          <a:p>
            <a:r>
              <a:rPr lang="en-US" b="1" dirty="0" err="1" smtClean="0"/>
              <a:t>Fmem</a:t>
            </a:r>
            <a:endParaRPr lang="en-US" b="1" dirty="0" smtClean="0"/>
          </a:p>
          <a:p>
            <a:pPr lvl="1"/>
            <a:r>
              <a:rPr lang="en-US" dirty="0" smtClean="0"/>
              <a:t>Creates a device named </a:t>
            </a:r>
            <a:r>
              <a:rPr lang="en-US" b="1" dirty="0" smtClean="0"/>
              <a:t>/</a:t>
            </a:r>
            <a:r>
              <a:rPr lang="en-US" b="1" dirty="0" err="1" smtClean="0"/>
              <a:t>dev</a:t>
            </a:r>
            <a:r>
              <a:rPr lang="en-US" b="1" dirty="0" smtClean="0"/>
              <a:t>/</a:t>
            </a:r>
            <a:r>
              <a:rPr lang="en-US" b="1" dirty="0" err="1" smtClean="0"/>
              <a:t>fmem</a:t>
            </a:r>
            <a:endParaRPr lang="en-US" b="1" dirty="0" smtClean="0"/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dd</a:t>
            </a:r>
            <a:r>
              <a:rPr lang="en-US" dirty="0" smtClean="0"/>
              <a:t> to image it like any other device </a:t>
            </a:r>
            <a:br>
              <a:rPr lang="en-US" dirty="0" smtClean="0"/>
            </a:br>
            <a:r>
              <a:rPr lang="en-US" dirty="0" smtClean="0"/>
              <a:t>(link Ch 7f) </a:t>
            </a:r>
          </a:p>
          <a:p>
            <a:r>
              <a:rPr lang="en-US" b="1" dirty="0" smtClean="0"/>
              <a:t>Second Look</a:t>
            </a:r>
          </a:p>
          <a:p>
            <a:pPr lvl="1"/>
            <a:r>
              <a:rPr lang="en-US" dirty="0"/>
              <a:t>Commercial Linux Intrusion Detection and Incident </a:t>
            </a:r>
            <a:r>
              <a:rPr lang="en-US" dirty="0" smtClean="0"/>
              <a:t>Response tool (link Ch 7g)</a:t>
            </a:r>
            <a:endParaRPr lang="en-US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890712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Analysis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tools should find the same information</a:t>
            </a:r>
          </a:p>
          <a:p>
            <a:r>
              <a:rPr lang="en-US" dirty="0" smtClean="0"/>
              <a:t>They differ in cost and convenience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959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Analysis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Volatility</a:t>
            </a:r>
          </a:p>
          <a:p>
            <a:pPr lvl="1"/>
            <a:r>
              <a:rPr lang="en-US" dirty="0" smtClean="0"/>
              <a:t>Free, very popular (link Ch 7h)</a:t>
            </a:r>
          </a:p>
          <a:p>
            <a:pPr lvl="1"/>
            <a:r>
              <a:rPr lang="en-US" dirty="0" smtClean="0"/>
              <a:t>Included in Kali Linux</a:t>
            </a:r>
          </a:p>
          <a:p>
            <a:r>
              <a:rPr lang="en-US" b="1" dirty="0" smtClean="0"/>
              <a:t>FTK</a:t>
            </a:r>
          </a:p>
          <a:p>
            <a:pPr lvl="1"/>
            <a:r>
              <a:rPr lang="en-US" dirty="0" smtClean="0"/>
              <a:t>Can visualize processes to memory locations from a RAM image</a:t>
            </a:r>
          </a:p>
          <a:p>
            <a:r>
              <a:rPr lang="en-US" b="1" dirty="0" err="1" smtClean="0"/>
              <a:t>Memoryze</a:t>
            </a:r>
            <a:r>
              <a:rPr lang="en-US" dirty="0" smtClean="0"/>
              <a:t> from </a:t>
            </a:r>
            <a:r>
              <a:rPr lang="en-US" dirty="0" err="1" smtClean="0"/>
              <a:t>Mandiant</a:t>
            </a:r>
            <a:endParaRPr lang="en-US" dirty="0" smtClean="0"/>
          </a:p>
          <a:p>
            <a:pPr lvl="1"/>
            <a:r>
              <a:rPr lang="en-US" dirty="0" smtClean="0"/>
              <a:t>Primarily for malware analysis</a:t>
            </a:r>
          </a:p>
          <a:p>
            <a:pPr lvl="1"/>
            <a:r>
              <a:rPr lang="en-US" dirty="0" smtClean="0"/>
              <a:t>Free (link Ch 7b)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7607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Disk Imaging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Caution</a:t>
            </a:r>
          </a:p>
          <a:p>
            <a:pPr lvl="1"/>
            <a:r>
              <a:rPr lang="en-US" dirty="0" smtClean="0"/>
              <a:t>The live system may be untrustworthy</a:t>
            </a:r>
          </a:p>
          <a:p>
            <a:pPr lvl="1"/>
            <a:r>
              <a:rPr lang="en-US" dirty="0" smtClean="0"/>
              <a:t>Rootkit infections can hide data from an imaging tool</a:t>
            </a:r>
          </a:p>
          <a:p>
            <a:pPr lvl="1"/>
            <a:r>
              <a:rPr lang="en-US" dirty="0" smtClean="0"/>
              <a:t>Run tools from your own CD,  </a:t>
            </a:r>
            <a:r>
              <a:rPr lang="en-US" dirty="0" err="1" smtClean="0"/>
              <a:t>thumbdrive</a:t>
            </a:r>
            <a:r>
              <a:rPr lang="en-US" dirty="0" smtClean="0"/>
              <a:t>, etc.</a:t>
            </a:r>
          </a:p>
          <a:p>
            <a:r>
              <a:rPr lang="en-US" dirty="0" smtClean="0"/>
              <a:t>Note</a:t>
            </a:r>
          </a:p>
          <a:p>
            <a:pPr lvl="1"/>
            <a:r>
              <a:rPr lang="en-US" dirty="0" smtClean="0"/>
              <a:t>You must be logged in with Administrator rights to access the physical disks in Windows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7338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Disk Imaging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FTK Imager Lite</a:t>
            </a:r>
          </a:p>
          <a:p>
            <a:pPr lvl="1"/>
            <a:r>
              <a:rPr lang="en-US" dirty="0" smtClean="0"/>
              <a:t>Best choice for Windows</a:t>
            </a:r>
          </a:p>
          <a:p>
            <a:pPr lvl="1"/>
            <a:r>
              <a:rPr lang="en-US" dirty="0" smtClean="0"/>
              <a:t>No installation needed</a:t>
            </a:r>
          </a:p>
          <a:p>
            <a:pPr lvl="1"/>
            <a:r>
              <a:rPr lang="en-US" dirty="0" smtClean="0"/>
              <a:t>Runs directly from external storage (CD or </a:t>
            </a:r>
            <a:r>
              <a:rPr lang="en-US" dirty="0" err="1" smtClean="0"/>
              <a:t>thumbdrive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Free from </a:t>
            </a:r>
            <a:r>
              <a:rPr lang="en-US" dirty="0" err="1" smtClean="0"/>
              <a:t>AccessData</a:t>
            </a:r>
            <a:r>
              <a:rPr lang="en-US" dirty="0" smtClean="0"/>
              <a:t> (link Ch 7e)</a:t>
            </a:r>
          </a:p>
          <a:p>
            <a:r>
              <a:rPr lang="en-US" b="1" dirty="0" err="1" smtClean="0"/>
              <a:t>dd</a:t>
            </a:r>
            <a:endParaRPr lang="en-US" dirty="0" smtClean="0"/>
          </a:p>
          <a:p>
            <a:pPr lvl="1"/>
            <a:r>
              <a:rPr lang="en-US" dirty="0" smtClean="0"/>
              <a:t>Best choice for Linux</a:t>
            </a:r>
          </a:p>
          <a:p>
            <a:pPr lvl="1"/>
            <a:r>
              <a:rPr lang="en-US" dirty="0" err="1" smtClean="0"/>
              <a:t>dcfldd</a:t>
            </a:r>
            <a:r>
              <a:rPr lang="en-US" dirty="0" smtClean="0"/>
              <a:t> is a variant that adds hashes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6084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Advantages and Risks of Postmortem Forensics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959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Advantages of Postmortem Forensics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 risk</a:t>
            </a:r>
          </a:p>
          <a:p>
            <a:pPr lvl="1"/>
            <a:r>
              <a:rPr lang="en-US" dirty="0" smtClean="0"/>
              <a:t>System is powered off</a:t>
            </a:r>
          </a:p>
          <a:p>
            <a:pPr lvl="1"/>
            <a:r>
              <a:rPr lang="en-US" dirty="0" smtClean="0"/>
              <a:t>No risk that an external threat can change or destroy the evidence</a:t>
            </a:r>
          </a:p>
          <a:p>
            <a:pPr lvl="1"/>
            <a:r>
              <a:rPr lang="en-US" dirty="0" smtClean="0"/>
              <a:t>No need for a password or other credentials to access the system</a:t>
            </a:r>
          </a:p>
          <a:p>
            <a:pPr lvl="2"/>
            <a:r>
              <a:rPr lang="en-US" dirty="0" smtClean="0"/>
              <a:t>Unless the hard drive is encrypted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29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and Postmortem Forensics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Live Forensics</a:t>
            </a:r>
          </a:p>
          <a:p>
            <a:pPr lvl="1"/>
            <a:r>
              <a:rPr lang="en-US" dirty="0" smtClean="0"/>
              <a:t>Evidence system is running and logged in</a:t>
            </a:r>
          </a:p>
          <a:p>
            <a:pPr lvl="1"/>
            <a:r>
              <a:rPr lang="en-US" dirty="0" smtClean="0"/>
              <a:t>Attach an external storage device, or connect to a network share</a:t>
            </a:r>
          </a:p>
          <a:p>
            <a:pPr lvl="1"/>
            <a:r>
              <a:rPr lang="en-US" dirty="0" smtClean="0"/>
              <a:t>Run a program on the system to capture data, including RAM and the hard disk</a:t>
            </a:r>
          </a:p>
          <a:p>
            <a:r>
              <a:rPr lang="en-US" dirty="0" smtClean="0"/>
              <a:t>Postmortem Forensics</a:t>
            </a:r>
          </a:p>
          <a:p>
            <a:pPr lvl="1"/>
            <a:r>
              <a:rPr lang="en-US" dirty="0" smtClean="0"/>
              <a:t>Evidence system is powered off</a:t>
            </a:r>
          </a:p>
          <a:p>
            <a:pPr lvl="1"/>
            <a:r>
              <a:rPr lang="en-US" dirty="0" smtClean="0"/>
              <a:t>Remove hard drive, image with write-blocker</a:t>
            </a:r>
          </a:p>
          <a:p>
            <a:pPr lvl="1"/>
            <a:r>
              <a:rPr lang="en-US" dirty="0" smtClean="0"/>
              <a:t>Does not capture 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8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Risks of Postmortem Forensics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Errors in imaging process</a:t>
            </a:r>
          </a:p>
          <a:p>
            <a:pPr lvl="1"/>
            <a:r>
              <a:rPr lang="en-US" dirty="0" smtClean="0"/>
              <a:t>Failure to use a write-blocker</a:t>
            </a:r>
          </a:p>
          <a:p>
            <a:pPr lvl="1"/>
            <a:r>
              <a:rPr lang="en-US" dirty="0" smtClean="0"/>
              <a:t>Other accidents</a:t>
            </a:r>
          </a:p>
          <a:p>
            <a:r>
              <a:rPr lang="en-US" dirty="0" smtClean="0"/>
              <a:t>Such errors will be much more heavily scrutinized</a:t>
            </a:r>
          </a:p>
          <a:p>
            <a:pPr lvl="1"/>
            <a:r>
              <a:rPr lang="en-US" dirty="0" smtClean="0"/>
              <a:t>Than live images, which everyone understands have been changed during collection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1210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Postmortem Memory Analysis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3181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RAM Data in a Disk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Core dumps</a:t>
            </a:r>
          </a:p>
          <a:p>
            <a:r>
              <a:rPr lang="en-US" dirty="0" smtClean="0"/>
              <a:t>Hibernation 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8754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Dumps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58895" cy="4525963"/>
          </a:xfrm>
        </p:spPr>
        <p:txBody>
          <a:bodyPr/>
          <a:lstStyle/>
          <a:p>
            <a:r>
              <a:rPr lang="en-US" dirty="0" smtClean="0"/>
              <a:t>When Windows crashes with a Blue Screen of Death</a:t>
            </a:r>
          </a:p>
          <a:p>
            <a:r>
              <a:rPr lang="en-US" dirty="0" smtClean="0"/>
              <a:t>It saves some memory on the disk</a:t>
            </a:r>
          </a:p>
          <a:p>
            <a:r>
              <a:rPr lang="en-US" dirty="0" smtClean="0"/>
              <a:t>But it's not usually a complete image </a:t>
            </a:r>
            <a:br>
              <a:rPr lang="en-US" dirty="0" smtClean="0"/>
            </a:br>
            <a:r>
              <a:rPr lang="en-US" dirty="0" smtClean="0"/>
              <a:t>(link Ch 7i)</a:t>
            </a:r>
            <a:endParaRPr lang="en-US" dirty="0"/>
          </a:p>
        </p:txBody>
      </p:sp>
      <p:pic>
        <p:nvPicPr>
          <p:cNvPr id="4" name="Picture 3" descr="common_7989_0313-21470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817" y="1686363"/>
            <a:ext cx="3761983" cy="444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1292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Dump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985639" cy="4525963"/>
          </a:xfrm>
        </p:spPr>
        <p:txBody>
          <a:bodyPr/>
          <a:lstStyle/>
          <a:p>
            <a:r>
              <a:rPr lang="en-US" dirty="0" smtClean="0"/>
              <a:t>Windows dump files end with </a:t>
            </a:r>
            <a:r>
              <a:rPr lang="en-US" b="1" dirty="0" smtClean="0"/>
              <a:t>.DMP</a:t>
            </a:r>
            <a:endParaRPr lang="en-US" dirty="0" smtClean="0"/>
          </a:p>
          <a:p>
            <a:r>
              <a:rPr lang="en-US" dirty="0" smtClean="0"/>
              <a:t>Linux code dumps are named </a:t>
            </a:r>
            <a:r>
              <a:rPr lang="en-US" b="1" dirty="0" smtClean="0"/>
              <a:t>Core</a:t>
            </a:r>
            <a:r>
              <a:rPr lang="en-US" dirty="0" smtClean="0"/>
              <a:t> or </a:t>
            </a:r>
            <a:r>
              <a:rPr lang="en-US" b="1" dirty="0" smtClean="0"/>
              <a:t>code</a:t>
            </a:r>
            <a:endParaRPr lang="en-US" dirty="0"/>
          </a:p>
        </p:txBody>
      </p:sp>
      <p:pic>
        <p:nvPicPr>
          <p:cNvPr id="4" name="Picture 3" descr="common_7989_0113-21536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525" y="2600094"/>
            <a:ext cx="4076275" cy="2581006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3597133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Hibernation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Hiberfil.sys</a:t>
            </a:r>
            <a:endParaRPr lang="en-US" b="1" dirty="0" smtClean="0"/>
          </a:p>
          <a:p>
            <a:pPr lvl="1"/>
            <a:r>
              <a:rPr lang="en-US" dirty="0" smtClean="0"/>
              <a:t>Contains a copy of RAM when a system was placed in Hibernation mode</a:t>
            </a:r>
          </a:p>
          <a:p>
            <a:pPr lvl="1"/>
            <a:r>
              <a:rPr lang="en-US" dirty="0" smtClean="0"/>
              <a:t>Some </a:t>
            </a:r>
            <a:r>
              <a:rPr lang="en-US" dirty="0" err="1" smtClean="0"/>
              <a:t>Hiberfil.sys</a:t>
            </a:r>
            <a:r>
              <a:rPr lang="en-US" dirty="0" smtClean="0"/>
              <a:t> files are compressed (link Ch 7k)</a:t>
            </a:r>
          </a:p>
          <a:p>
            <a:pPr lvl="1"/>
            <a:r>
              <a:rPr lang="en-US" dirty="0" smtClean="0"/>
              <a:t>Some versions of Windows use "Hybrid Sleep" (link Ch 7l)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013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Advantages and Risks of Live Forensics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50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Live Forensics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Live forensics can capture RAM</a:t>
            </a:r>
          </a:p>
          <a:p>
            <a:r>
              <a:rPr lang="en-US" dirty="0" smtClean="0"/>
              <a:t>Essential for</a:t>
            </a:r>
          </a:p>
          <a:p>
            <a:pPr lvl="1"/>
            <a:r>
              <a:rPr lang="en-US" dirty="0" smtClean="0"/>
              <a:t>Capturing malware that is only in RAM</a:t>
            </a:r>
          </a:p>
          <a:p>
            <a:pPr lvl="1"/>
            <a:r>
              <a:rPr lang="en-US" dirty="0" smtClean="0"/>
              <a:t>Recovering authentication and encryption passwords from 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07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 of Live Forensics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system is connected to a network, it may be remotely wiped</a:t>
            </a:r>
          </a:p>
          <a:p>
            <a:r>
              <a:rPr lang="en-US" dirty="0" smtClean="0"/>
              <a:t>Examiner's tools and acts may overwrite data in the page file and cause data loss</a:t>
            </a:r>
          </a:p>
          <a:p>
            <a:r>
              <a:rPr lang="en-US" dirty="0" smtClean="0"/>
              <a:t>In practice, IR (Incident Response) teams are usually not interested in deleted data</a:t>
            </a:r>
          </a:p>
          <a:p>
            <a:pPr lvl="1"/>
            <a:r>
              <a:rPr lang="en-US" dirty="0" smtClean="0"/>
              <a:t>More concerned about rootkits and malware</a:t>
            </a:r>
          </a:p>
          <a:p>
            <a:pPr lvl="1"/>
            <a:r>
              <a:rPr lang="en-US" dirty="0" smtClean="0"/>
              <a:t>RAM is far more important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200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Imaging the Hard Drive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image the hard drive live</a:t>
            </a:r>
          </a:p>
          <a:p>
            <a:r>
              <a:rPr lang="en-US" dirty="0" smtClean="0"/>
              <a:t>That preserves its state and allows you to return to the saved state</a:t>
            </a:r>
          </a:p>
          <a:p>
            <a:r>
              <a:rPr lang="en-US" dirty="0" smtClean="0"/>
              <a:t>Do this </a:t>
            </a:r>
            <a:r>
              <a:rPr lang="en-US" i="1" dirty="0" smtClean="0"/>
              <a:t>before</a:t>
            </a:r>
            <a:r>
              <a:rPr lang="en-US" dirty="0" smtClean="0"/>
              <a:t> you begin your analysis, because analysis changes files and </a:t>
            </a:r>
            <a:r>
              <a:rPr lang="en-US" dirty="0" err="1" smtClean="0"/>
              <a:t>datestamps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196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Live Forensics is the Best Option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499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When Live Forensics is the Best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Live Imaging</a:t>
            </a:r>
          </a:p>
          <a:p>
            <a:r>
              <a:rPr lang="en-US" dirty="0" smtClean="0"/>
              <a:t>Incident Response</a:t>
            </a:r>
          </a:p>
          <a:p>
            <a:r>
              <a:rPr lang="en-US" dirty="0" smtClean="0"/>
              <a:t>Malware Analysis</a:t>
            </a:r>
          </a:p>
          <a:p>
            <a:r>
              <a:rPr lang="en-US" dirty="0" smtClean="0"/>
              <a:t>Encrypted Systems</a:t>
            </a:r>
          </a:p>
          <a:p>
            <a:r>
              <a:rPr lang="en-US" dirty="0" err="1" smtClean="0"/>
              <a:t>Nonsupported</a:t>
            </a:r>
            <a:r>
              <a:rPr lang="en-US" dirty="0" smtClean="0"/>
              <a:t> File Systems</a:t>
            </a:r>
          </a:p>
          <a:p>
            <a:r>
              <a:rPr lang="en-US" dirty="0" smtClean="0"/>
              <a:t>Enterprise Forensic Tools</a:t>
            </a:r>
          </a:p>
        </p:txBody>
      </p:sp>
    </p:spTree>
    <p:extLst>
      <p:ext uri="{BB962C8B-B14F-4D97-AF65-F5344CB8AC3E}">
        <p14:creationId xmlns:p14="http://schemas.microsoft.com/office/powerpoint/2010/main" val="257606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1068</Words>
  <Application>Microsoft Macintosh PowerPoint</Application>
  <PresentationFormat>On-screen Show (4:3)</PresentationFormat>
  <Paragraphs>175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Computer Forensics Infosec Pro Guide</vt:lpstr>
      <vt:lpstr>Topics</vt:lpstr>
      <vt:lpstr>Live and Postmortem Forensics</vt:lpstr>
      <vt:lpstr>Advantages and Risks of Live Forensics</vt:lpstr>
      <vt:lpstr>Advantages of Live Forensics</vt:lpstr>
      <vt:lpstr>Risks of Live Forensics</vt:lpstr>
      <vt:lpstr>Imaging the Hard Drive</vt:lpstr>
      <vt:lpstr>When Live Forensics is the Best Option</vt:lpstr>
      <vt:lpstr>When Live Forensics is the Best Option</vt:lpstr>
      <vt:lpstr>Live Imaging</vt:lpstr>
      <vt:lpstr>Minimizing Impact</vt:lpstr>
      <vt:lpstr>Incident Response</vt:lpstr>
      <vt:lpstr>Incident Response</vt:lpstr>
      <vt:lpstr>Malware Analysis</vt:lpstr>
      <vt:lpstr>Encrypted Systems</vt:lpstr>
      <vt:lpstr>Nonsupported File Systems</vt:lpstr>
      <vt:lpstr>Nonsupported File Systems</vt:lpstr>
      <vt:lpstr>Enterprise Forensic Tools</vt:lpstr>
      <vt:lpstr>Enterprise Forensic Tools</vt:lpstr>
      <vt:lpstr>Tools for Live Forensics</vt:lpstr>
      <vt:lpstr>Memory Dumping</vt:lpstr>
      <vt:lpstr>Memory Dumping from Windows</vt:lpstr>
      <vt:lpstr>Memory Dumping from Linux</vt:lpstr>
      <vt:lpstr>Memory Analysis Tools</vt:lpstr>
      <vt:lpstr>Memory Analysis Tools</vt:lpstr>
      <vt:lpstr>Live Disk Imaging Tools</vt:lpstr>
      <vt:lpstr>Live Disk Imaging Tools</vt:lpstr>
      <vt:lpstr>Advantages and Risks of Postmortem Forensics</vt:lpstr>
      <vt:lpstr>Advantages of Postmortem Forensics</vt:lpstr>
      <vt:lpstr>Risks of Postmortem Forensics</vt:lpstr>
      <vt:lpstr>Postmortem Memory Analysis</vt:lpstr>
      <vt:lpstr>RAM Data in a Disk Image</vt:lpstr>
      <vt:lpstr>Core Dumps</vt:lpstr>
      <vt:lpstr>Core Dump Files</vt:lpstr>
      <vt:lpstr>Hibernation Files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Forensics Infosec Pro Guide</dc:title>
  <dc:creator>Sam Bowne</dc:creator>
  <cp:lastModifiedBy>Sam Bowne</cp:lastModifiedBy>
  <cp:revision>149</cp:revision>
  <dcterms:created xsi:type="dcterms:W3CDTF">2014-01-13T15:00:48Z</dcterms:created>
  <dcterms:modified xsi:type="dcterms:W3CDTF">2014-02-17T17:51:59Z</dcterms:modified>
</cp:coreProperties>
</file>