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0" r:id="rId18"/>
    <p:sldId id="281" r:id="rId19"/>
    <p:sldId id="282" r:id="rId20"/>
    <p:sldId id="261" r:id="rId21"/>
    <p:sldId id="283" r:id="rId22"/>
    <p:sldId id="285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8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Capturing Evidence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2-26 at 12.36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034" y="957263"/>
            <a:ext cx="6769100" cy="516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875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Hashes Don't Match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9801"/>
          </a:xfrm>
        </p:spPr>
        <p:txBody>
          <a:bodyPr>
            <a:normAutofit/>
          </a:bodyPr>
          <a:lstStyle/>
          <a:p>
            <a:r>
              <a:rPr lang="en-US" dirty="0" smtClean="0"/>
              <a:t>You may have bad sectors on the evidence drive</a:t>
            </a:r>
          </a:p>
          <a:p>
            <a:pPr lvl="1"/>
            <a:r>
              <a:rPr lang="en-US" dirty="0" smtClean="0"/>
              <a:t>Image it again</a:t>
            </a:r>
          </a:p>
          <a:p>
            <a:pPr lvl="1"/>
            <a:r>
              <a:rPr lang="en-US" dirty="0" smtClean="0"/>
              <a:t>If hash still doesn't match, that probably means the evidence drive is failing</a:t>
            </a:r>
          </a:p>
          <a:p>
            <a:pPr lvl="1"/>
            <a:r>
              <a:rPr lang="en-US" dirty="0" smtClean="0"/>
              <a:t>Stop using it, document the issue in your chain of custody form, and continue with your investigation</a:t>
            </a:r>
          </a:p>
          <a:p>
            <a:pPr lvl="1"/>
            <a:r>
              <a:rPr lang="en-US" dirty="0" smtClean="0"/>
              <a:t>If necessary, you can send the drive to a data recovery company like Drive Savers for repair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367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of Custody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Chain of Custody form to indicate </a:t>
            </a:r>
          </a:p>
          <a:p>
            <a:pPr lvl="1"/>
            <a:r>
              <a:rPr lang="en-US" dirty="0" smtClean="0"/>
              <a:t>Forensic image made and verified</a:t>
            </a:r>
          </a:p>
          <a:p>
            <a:r>
              <a:rPr lang="en-US" dirty="0" smtClean="0"/>
              <a:t>Put a text file in the same folder as your image</a:t>
            </a:r>
          </a:p>
          <a:p>
            <a:pPr lvl="1"/>
            <a:r>
              <a:rPr lang="en-US" dirty="0" smtClean="0"/>
              <a:t>Including drive make, model, serial number, verification hashes, options selected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353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USB Software Write-Blocker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off evidence system</a:t>
            </a:r>
          </a:p>
          <a:p>
            <a:r>
              <a:rPr lang="en-US" dirty="0" smtClean="0"/>
              <a:t>Block all USB writes on your forensic computer with a Registry change</a:t>
            </a:r>
          </a:p>
          <a:p>
            <a:r>
              <a:rPr lang="en-US" dirty="0" smtClean="0"/>
              <a:t>Remove drive, connect to USB port with a drive kit</a:t>
            </a:r>
          </a:p>
          <a:p>
            <a:r>
              <a:rPr lang="en-US" dirty="0" smtClean="0"/>
              <a:t>Note: you will need to store the image on a PATA or SATA-connected drive, since USB writes are all blocked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006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2-26 at 12.44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034" y="1085869"/>
            <a:ext cx="6527800" cy="473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152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write-blocking is less reliable</a:t>
            </a:r>
          </a:p>
          <a:p>
            <a:r>
              <a:rPr lang="en-US" dirty="0" smtClean="0"/>
              <a:t>OS updates may change it</a:t>
            </a:r>
          </a:p>
          <a:p>
            <a:pPr lvl="1"/>
            <a:r>
              <a:rPr lang="en-US" dirty="0" smtClean="0"/>
              <a:t>This hack is not well-known or publically supported by Microsoft</a:t>
            </a:r>
          </a:p>
          <a:p>
            <a:r>
              <a:rPr lang="en-US" dirty="0" smtClean="0"/>
              <a:t>Test the write-blocking regularly</a:t>
            </a:r>
          </a:p>
          <a:p>
            <a:pPr lvl="1"/>
            <a:r>
              <a:rPr lang="en-US" dirty="0" smtClean="0"/>
              <a:t>Try to write to a USB drive (one without evidence on it, of course)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16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Boot DVD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software write-blocking</a:t>
            </a:r>
          </a:p>
          <a:p>
            <a:pPr lvl="1"/>
            <a:r>
              <a:rPr lang="en-US" dirty="0" smtClean="0"/>
              <a:t>For all connection types; USB, PATA, SATA</a:t>
            </a:r>
          </a:p>
          <a:p>
            <a:r>
              <a:rPr lang="en-US" dirty="0" smtClean="0"/>
              <a:t>Can be done on original evidence computer without removing the drive</a:t>
            </a:r>
          </a:p>
          <a:p>
            <a:pPr lvl="1"/>
            <a:r>
              <a:rPr lang="en-US" dirty="0" smtClean="0"/>
              <a:t>But it must be restarted and booted from DVD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064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Imaging an External Drive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0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Imaging a USB Drive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Forensic boot disks work well</a:t>
            </a:r>
          </a:p>
          <a:p>
            <a:pPr lvl="1"/>
            <a:r>
              <a:rPr lang="en-US" dirty="0" smtClean="0"/>
              <a:t>Raptor, Win FE, DEFT, etc.</a:t>
            </a:r>
          </a:p>
          <a:p>
            <a:pPr lvl="1"/>
            <a:r>
              <a:rPr lang="en-US" dirty="0" smtClean="0"/>
              <a:t>Mounts all drives as read-only by default</a:t>
            </a:r>
          </a:p>
          <a:p>
            <a:r>
              <a:rPr lang="en-US" dirty="0" smtClean="0"/>
              <a:t>FTK Imager </a:t>
            </a:r>
          </a:p>
          <a:p>
            <a:pPr lvl="1"/>
            <a:r>
              <a:rPr lang="en-US" dirty="0" smtClean="0"/>
              <a:t>With software USB write-blocking, or</a:t>
            </a:r>
          </a:p>
          <a:p>
            <a:pPr lvl="1"/>
            <a:r>
              <a:rPr lang="en-US" dirty="0" smtClean="0"/>
              <a:t>Hardware USB write-blocker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4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USB Write Blocker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3-04 at 8.42.29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68" y="1926664"/>
            <a:ext cx="5041900" cy="387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12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Creating forensic images of:</a:t>
            </a:r>
          </a:p>
          <a:p>
            <a:pPr lvl="1"/>
            <a:r>
              <a:rPr lang="en-US" dirty="0" smtClean="0"/>
              <a:t>Hard drives</a:t>
            </a:r>
          </a:p>
          <a:p>
            <a:pPr lvl="1"/>
            <a:r>
              <a:rPr lang="en-US" dirty="0" smtClean="0"/>
              <a:t>External storage drives</a:t>
            </a:r>
          </a:p>
          <a:p>
            <a:pPr lvl="1"/>
            <a:r>
              <a:rPr lang="en-US" dirty="0" smtClean="0"/>
              <a:t>Network shares</a:t>
            </a:r>
          </a:p>
        </p:txBody>
      </p:sp>
    </p:spTree>
    <p:extLst>
      <p:ext uri="{BB962C8B-B14F-4D97-AF65-F5344CB8AC3E}">
        <p14:creationId xmlns:p14="http://schemas.microsoft.com/office/powerpoint/2010/main" val="2170039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Imaging a Network Share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1602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 contents of a file or directory</a:t>
            </a:r>
          </a:p>
          <a:p>
            <a:r>
              <a:rPr lang="en-US" dirty="0" smtClean="0"/>
              <a:t>Stores the data and provides a hash value to verify data</a:t>
            </a:r>
          </a:p>
          <a:p>
            <a:r>
              <a:rPr lang="en-US" dirty="0" smtClean="0"/>
              <a:t>FTK uses AD1 format, </a:t>
            </a:r>
            <a:r>
              <a:rPr lang="en-US" dirty="0" err="1" smtClean="0"/>
              <a:t>EnCase</a:t>
            </a:r>
            <a:r>
              <a:rPr lang="en-US" dirty="0" smtClean="0"/>
              <a:t> uses L01</a:t>
            </a:r>
          </a:p>
          <a:p>
            <a:r>
              <a:rPr lang="en-US" dirty="0" smtClean="0"/>
              <a:t>Does not include</a:t>
            </a:r>
          </a:p>
          <a:p>
            <a:pPr lvl="1"/>
            <a:r>
              <a:rPr lang="en-US" dirty="0" smtClean="0"/>
              <a:t>Track and sector information</a:t>
            </a:r>
          </a:p>
          <a:p>
            <a:pPr lvl="1"/>
            <a:r>
              <a:rPr lang="en-US" dirty="0" smtClean="0"/>
              <a:t>Deleted data</a:t>
            </a:r>
          </a:p>
          <a:p>
            <a:pPr lvl="1"/>
            <a:r>
              <a:rPr lang="en-US" dirty="0" smtClean="0"/>
              <a:t>File system metadata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084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Imaging Mobile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Phones, </a:t>
            </a:r>
            <a:r>
              <a:rPr lang="en-US" dirty="0" err="1" smtClean="0"/>
              <a:t>iPads</a:t>
            </a:r>
            <a:r>
              <a:rPr lang="en-US" dirty="0" smtClean="0"/>
              <a:t>, Androids, Blackberries, etc.</a:t>
            </a:r>
          </a:p>
          <a:p>
            <a:r>
              <a:rPr lang="en-US" dirty="0" smtClean="0"/>
              <a:t>Methods change rapidly</a:t>
            </a:r>
          </a:p>
          <a:p>
            <a:r>
              <a:rPr lang="en-US" dirty="0" smtClean="0"/>
              <a:t>Expensive proprietary software and hardware devices support mobile devices</a:t>
            </a:r>
          </a:p>
          <a:p>
            <a:r>
              <a:rPr lang="en-US" dirty="0" smtClean="0"/>
              <a:t>Free solutions are more rare</a:t>
            </a:r>
          </a:p>
          <a:p>
            <a:r>
              <a:rPr lang="en-US" dirty="0" smtClean="0"/>
              <a:t>Good topic for research!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994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Imaging a </a:t>
            </a:r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(not in textbook)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43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 software available</a:t>
            </a:r>
          </a:p>
          <a:p>
            <a:r>
              <a:rPr lang="en-US" dirty="0" smtClean="0"/>
              <a:t>Special tools &amp; skills needed to disassemble hardware</a:t>
            </a:r>
          </a:p>
          <a:p>
            <a:r>
              <a:rPr lang="en-US" dirty="0"/>
              <a:t>MacBook Pro with Hard Drive </a:t>
            </a:r>
          </a:p>
          <a:p>
            <a:pPr lvl="1"/>
            <a:r>
              <a:rPr lang="en-US" dirty="0"/>
              <a:t>HD can be removed &amp; imaged like any other drive</a:t>
            </a:r>
          </a:p>
          <a:p>
            <a:r>
              <a:rPr lang="en-US" dirty="0" smtClean="0"/>
              <a:t>MacBook Air with SSD</a:t>
            </a:r>
          </a:p>
          <a:p>
            <a:pPr lvl="1"/>
            <a:r>
              <a:rPr lang="en-US" dirty="0" smtClean="0"/>
              <a:t>SSD drivers missing from most forensic distributions</a:t>
            </a:r>
          </a:p>
        </p:txBody>
      </p:sp>
    </p:spTree>
    <p:extLst>
      <p:ext uri="{BB962C8B-B14F-4D97-AF65-F5344CB8AC3E}">
        <p14:creationId xmlns:p14="http://schemas.microsoft.com/office/powerpoint/2010/main" val="653639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Acquisition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 Memory Reader </a:t>
            </a:r>
          </a:p>
          <a:p>
            <a:pPr lvl="1"/>
            <a:r>
              <a:rPr lang="en-US" dirty="0" smtClean="0"/>
              <a:t>Acquires RAM</a:t>
            </a:r>
          </a:p>
          <a:p>
            <a:pPr lvl="1"/>
            <a:r>
              <a:rPr lang="en-US" dirty="0" smtClean="0"/>
              <a:t>Not yet updated for Mavericks</a:t>
            </a:r>
          </a:p>
          <a:p>
            <a:pPr lvl="1"/>
            <a:r>
              <a:rPr lang="en-US" dirty="0" smtClean="0"/>
              <a:t>Link Ch 8a</a:t>
            </a:r>
          </a:p>
          <a:p>
            <a:r>
              <a:rPr lang="en-US" dirty="0" smtClean="0"/>
              <a:t>Black Bag's </a:t>
            </a:r>
            <a:r>
              <a:rPr lang="en-US" dirty="0" err="1" smtClean="0"/>
              <a:t>MacQuisition</a:t>
            </a:r>
            <a:endParaRPr lang="en-US" dirty="0" smtClean="0"/>
          </a:p>
          <a:p>
            <a:pPr lvl="1"/>
            <a:r>
              <a:rPr lang="en-US" dirty="0" smtClean="0"/>
              <a:t>Sure-fire commercial solution</a:t>
            </a:r>
          </a:p>
          <a:p>
            <a:pPr lvl="1"/>
            <a:r>
              <a:rPr lang="en-US" dirty="0" smtClean="0"/>
              <a:t>Costs $1000</a:t>
            </a:r>
          </a:p>
          <a:p>
            <a:pPr lvl="1"/>
            <a:r>
              <a:rPr lang="en-US" dirty="0" smtClean="0"/>
              <a:t>Link Ch 8e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083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Acquisition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Raptor, Paladin, </a:t>
            </a:r>
            <a:r>
              <a:rPr lang="en-US" dirty="0" smtClean="0"/>
              <a:t>Helix, and </a:t>
            </a:r>
            <a:r>
              <a:rPr lang="en-US" dirty="0" err="1"/>
              <a:t>LinEn</a:t>
            </a:r>
            <a:r>
              <a:rPr lang="en-US" dirty="0"/>
              <a:t> all fail </a:t>
            </a:r>
            <a:endParaRPr lang="en-US" dirty="0" smtClean="0"/>
          </a:p>
          <a:p>
            <a:r>
              <a:rPr lang="en-US" dirty="0" smtClean="0"/>
              <a:t>FTK </a:t>
            </a:r>
            <a:r>
              <a:rPr lang="en-US" dirty="0"/>
              <a:t>Imager for </a:t>
            </a:r>
            <a:r>
              <a:rPr lang="en-US" dirty="0" smtClean="0"/>
              <a:t>Mac GUI is available</a:t>
            </a:r>
          </a:p>
          <a:p>
            <a:pPr lvl="1"/>
            <a:r>
              <a:rPr lang="en-US" dirty="0" smtClean="0"/>
              <a:t>As a beta</a:t>
            </a:r>
          </a:p>
          <a:p>
            <a:pPr lvl="1"/>
            <a:r>
              <a:rPr lang="en-US" dirty="0" smtClean="0"/>
              <a:t>Live acquisition only</a:t>
            </a:r>
            <a:endParaRPr lang="en-US" dirty="0"/>
          </a:p>
          <a:p>
            <a:r>
              <a:rPr lang="en-US" dirty="0"/>
              <a:t>DEFT </a:t>
            </a:r>
            <a:r>
              <a:rPr lang="en-US" dirty="0" smtClean="0"/>
              <a:t>reportedly works</a:t>
            </a:r>
          </a:p>
          <a:p>
            <a:pPr lvl="1"/>
            <a:r>
              <a:rPr lang="en-US" dirty="0" smtClean="0"/>
              <a:t>But requires a USB DVD drive</a:t>
            </a:r>
          </a:p>
          <a:p>
            <a:pPr lvl="1"/>
            <a:r>
              <a:rPr lang="en-US" dirty="0" smtClean="0"/>
              <a:t>Won't boot from thumbdrive, as far as I can tell</a:t>
            </a:r>
          </a:p>
          <a:p>
            <a:pPr lvl="1"/>
            <a:r>
              <a:rPr lang="en-US" dirty="0" smtClean="0"/>
              <a:t>Doesn't support Retina displays (link Ch 8g)</a:t>
            </a:r>
          </a:p>
          <a:p>
            <a:r>
              <a:rPr lang="en-US" dirty="0" err="1" smtClean="0"/>
              <a:t>EnCase</a:t>
            </a:r>
            <a:r>
              <a:rPr lang="en-US" dirty="0" smtClean="0"/>
              <a:t> Portable works from CD</a:t>
            </a:r>
          </a:p>
          <a:p>
            <a:pPr lvl="1"/>
            <a:r>
              <a:rPr lang="en-US" dirty="0" smtClean="0"/>
              <a:t>But not USB thumbdrive (</a:t>
            </a:r>
            <a:r>
              <a:rPr lang="en-US" dirty="0"/>
              <a:t>link Ch 8d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682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Thunderbolt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Place evidence Mac in "Target Disk Mode"</a:t>
            </a:r>
          </a:p>
          <a:p>
            <a:r>
              <a:rPr lang="en-US" dirty="0" smtClean="0"/>
              <a:t>Image to another Mac through the Thunderbolt cable</a:t>
            </a:r>
          </a:p>
          <a:p>
            <a:pPr lvl="1"/>
            <a:r>
              <a:rPr lang="en-US" dirty="0" smtClean="0"/>
              <a:t>Runs at 10 GB/s</a:t>
            </a:r>
          </a:p>
          <a:p>
            <a:pPr lvl="1"/>
            <a:r>
              <a:rPr lang="en-US" dirty="0" smtClean="0"/>
              <a:t>Can also use FireWire</a:t>
            </a:r>
          </a:p>
          <a:p>
            <a:pPr lvl="1"/>
            <a:r>
              <a:rPr lang="en-US" dirty="0" smtClean="0"/>
              <a:t>No write-blocking</a:t>
            </a:r>
          </a:p>
          <a:p>
            <a:pPr lvl="1"/>
            <a:r>
              <a:rPr lang="en-US" dirty="0" smtClean="0"/>
              <a:t>Link Ch 8g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329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Volatility works for RAM analysis</a:t>
            </a:r>
          </a:p>
          <a:p>
            <a:pPr lvl="1"/>
            <a:r>
              <a:rPr lang="en-US" dirty="0" smtClean="0"/>
              <a:t>But only for analysis, not acquisition</a:t>
            </a:r>
          </a:p>
          <a:p>
            <a:pPr lvl="1"/>
            <a:r>
              <a:rPr lang="en-US" dirty="0" smtClean="0"/>
              <a:t>Link Ch 8h</a:t>
            </a:r>
          </a:p>
          <a:p>
            <a:r>
              <a:rPr lang="en-US" dirty="0" err="1" smtClean="0"/>
              <a:t>EnCase</a:t>
            </a:r>
            <a:r>
              <a:rPr lang="en-US" dirty="0" smtClean="0"/>
              <a:t>, FTK, and </a:t>
            </a:r>
            <a:r>
              <a:rPr lang="en-US" dirty="0" err="1" smtClean="0"/>
              <a:t>ProDiscover</a:t>
            </a:r>
            <a:r>
              <a:rPr lang="en-US" dirty="0" smtClean="0"/>
              <a:t> can all analyze Mac disk images</a:t>
            </a:r>
          </a:p>
          <a:p>
            <a:pPr lvl="1"/>
            <a:r>
              <a:rPr lang="en-US" dirty="0" smtClean="0"/>
              <a:t>They also support remote acquisition over the network</a:t>
            </a:r>
          </a:p>
          <a:p>
            <a:pPr lvl="1"/>
            <a:r>
              <a:rPr lang="en-US" dirty="0" smtClean="0"/>
              <a:t>With expensive versions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1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Imaging a Hard Drive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8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Forensically Sound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forensically sound </a:t>
            </a:r>
            <a:r>
              <a:rPr lang="en-US" dirty="0" smtClean="0"/>
              <a:t>method does not alter the existing evidence</a:t>
            </a:r>
          </a:p>
          <a:p>
            <a:pPr lvl="1"/>
            <a:r>
              <a:rPr lang="en-US" dirty="0" smtClean="0"/>
              <a:t>Uses some sort of write-blocker</a:t>
            </a:r>
          </a:p>
          <a:p>
            <a:r>
              <a:rPr lang="en-US" dirty="0" smtClean="0"/>
              <a:t>Sometimes there is no forensically sound way to capture evidence</a:t>
            </a:r>
          </a:p>
          <a:p>
            <a:pPr lvl="1"/>
            <a:r>
              <a:rPr lang="en-US" dirty="0" smtClean="0"/>
              <a:t>Then you need to document the procedure you used and why</a:t>
            </a:r>
          </a:p>
          <a:p>
            <a:pPr lvl="1"/>
            <a:r>
              <a:rPr lang="en-US" dirty="0" smtClean="0"/>
              <a:t>Exclude the changes you made from the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26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Hard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methods</a:t>
            </a:r>
          </a:p>
          <a:p>
            <a:pPr lvl="1"/>
            <a:r>
              <a:rPr lang="en-US" dirty="0" smtClean="0"/>
              <a:t>Remove drive and use a hardware write-blocker</a:t>
            </a:r>
          </a:p>
          <a:p>
            <a:pPr lvl="1"/>
            <a:r>
              <a:rPr lang="en-US" dirty="0" smtClean="0"/>
              <a:t>Remove drive and use a USB connection, with Windows registry software write-blocking</a:t>
            </a:r>
          </a:p>
          <a:p>
            <a:pPr lvl="1"/>
            <a:r>
              <a:rPr lang="en-US" dirty="0" smtClean="0"/>
              <a:t>Use a forensic boot DVD including software write-blocking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439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Write Blocker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261" y="1600200"/>
            <a:ext cx="3460637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Power off evidence machine</a:t>
            </a:r>
          </a:p>
          <a:p>
            <a:r>
              <a:rPr lang="en-US" dirty="0" smtClean="0"/>
              <a:t>Remove drive</a:t>
            </a:r>
          </a:p>
          <a:p>
            <a:r>
              <a:rPr lang="en-US" dirty="0" smtClean="0"/>
              <a:t>Connect write-blocker to evidence drive and forensics computer</a:t>
            </a:r>
          </a:p>
          <a:p>
            <a:r>
              <a:rPr lang="en-US" dirty="0" smtClean="0"/>
              <a:t>Power on write blocker</a:t>
            </a:r>
          </a:p>
          <a:p>
            <a:r>
              <a:rPr lang="en-US" dirty="0" smtClean="0"/>
              <a:t>Use FTK Imager or something similar to capture image</a:t>
            </a:r>
            <a:endParaRPr lang="en-US" dirty="0"/>
          </a:p>
        </p:txBody>
      </p:sp>
      <p:pic>
        <p:nvPicPr>
          <p:cNvPr id="4" name="Picture 3" descr="Screen Shot 2014-02-26 at 12.23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417638"/>
            <a:ext cx="53340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592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4260469" cy="508065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All are forensically sound</a:t>
            </a:r>
          </a:p>
          <a:p>
            <a:pPr lvl="1"/>
            <a:r>
              <a:rPr lang="en-US" b="1" dirty="0" smtClean="0"/>
              <a:t>Raw (dd)</a:t>
            </a:r>
            <a:r>
              <a:rPr lang="en-US" dirty="0" smtClean="0"/>
              <a:t> are supported by every tool, but uncompressed</a:t>
            </a:r>
          </a:p>
          <a:p>
            <a:pPr lvl="1"/>
            <a:r>
              <a:rPr lang="en-US" b="1" dirty="0" smtClean="0"/>
              <a:t>S01 </a:t>
            </a:r>
            <a:r>
              <a:rPr lang="en-US" dirty="0" smtClean="0"/>
              <a:t>or </a:t>
            </a:r>
            <a:r>
              <a:rPr lang="en-US" b="1" dirty="0" smtClean="0"/>
              <a:t>SMART </a:t>
            </a:r>
            <a:r>
              <a:rPr lang="en-US" dirty="0" smtClean="0"/>
              <a:t>are just compressed raw images</a:t>
            </a:r>
            <a:endParaRPr lang="en-US" b="1" dirty="0" smtClean="0"/>
          </a:p>
          <a:p>
            <a:pPr lvl="1"/>
            <a:r>
              <a:rPr lang="en-US" b="1" dirty="0"/>
              <a:t>E01</a:t>
            </a:r>
            <a:r>
              <a:rPr lang="en-US" dirty="0"/>
              <a:t> can be compressed and </a:t>
            </a:r>
            <a:r>
              <a:rPr lang="en-US" dirty="0" smtClean="0"/>
              <a:t>password-protected</a:t>
            </a:r>
          </a:p>
          <a:p>
            <a:pPr lvl="1"/>
            <a:r>
              <a:rPr lang="en-US" b="1" dirty="0" smtClean="0"/>
              <a:t>AFF</a:t>
            </a:r>
            <a:r>
              <a:rPr lang="en-US" dirty="0" smtClean="0"/>
              <a:t> can </a:t>
            </a:r>
            <a:r>
              <a:rPr lang="en-US" dirty="0"/>
              <a:t>be compressed and encrypted</a:t>
            </a:r>
          </a:p>
          <a:p>
            <a:pPr lvl="1"/>
            <a:endParaRPr lang="en-US" dirty="0"/>
          </a:p>
        </p:txBody>
      </p:sp>
      <p:pic>
        <p:nvPicPr>
          <p:cNvPr id="4" name="Picture 3" descr="Screen Shot 2014-02-26 at 12.25.4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669" y="1895670"/>
            <a:ext cx="3969131" cy="348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1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MD5 is 128</a:t>
            </a:r>
            <a:r>
              <a:rPr lang="en-US" dirty="0"/>
              <a:t> </a:t>
            </a:r>
            <a:r>
              <a:rPr lang="en-US" dirty="0" smtClean="0"/>
              <a:t>bits long</a:t>
            </a:r>
          </a:p>
          <a:p>
            <a:pPr lvl="1"/>
            <a:r>
              <a:rPr lang="en-US" dirty="0" smtClean="0"/>
              <a:t>Oldest, weakest hash type</a:t>
            </a:r>
          </a:p>
          <a:p>
            <a:pPr lvl="1"/>
            <a:r>
              <a:rPr lang="en-US" dirty="0" smtClean="0"/>
              <a:t>Has known collisions</a:t>
            </a:r>
          </a:p>
          <a:p>
            <a:r>
              <a:rPr lang="en-US" dirty="0" smtClean="0"/>
              <a:t>SHA-1 is 160 bits long</a:t>
            </a:r>
          </a:p>
          <a:p>
            <a:pPr lvl="1"/>
            <a:r>
              <a:rPr lang="en-US" dirty="0" smtClean="0"/>
              <a:t>No known collisions</a:t>
            </a:r>
          </a:p>
          <a:p>
            <a:r>
              <a:rPr lang="en-US" dirty="0" smtClean="0"/>
              <a:t>SHA-2 and SHA-3</a:t>
            </a:r>
          </a:p>
          <a:p>
            <a:pPr lvl="1"/>
            <a:r>
              <a:rPr lang="en-US" dirty="0" smtClean="0"/>
              <a:t>Longer and more secure</a:t>
            </a:r>
          </a:p>
          <a:p>
            <a:pPr lvl="1"/>
            <a:r>
              <a:rPr lang="en-US" dirty="0" smtClean="0"/>
              <a:t>Rarely used</a:t>
            </a:r>
          </a:p>
          <a:p>
            <a:r>
              <a:rPr lang="en-US" dirty="0" smtClean="0"/>
              <a:t>All these hashes are OK for forensic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07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077069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Calculates MD5 and SHA-1 hashes of both the original evidence drive and the image</a:t>
            </a:r>
          </a:p>
          <a:p>
            <a:r>
              <a:rPr lang="en-US" dirty="0" smtClean="0"/>
              <a:t>Verifies that they match</a:t>
            </a:r>
            <a:endParaRPr lang="en-US" dirty="0"/>
          </a:p>
        </p:txBody>
      </p:sp>
      <p:pic>
        <p:nvPicPr>
          <p:cNvPr id="4" name="Picture 3" descr="Screen Shot 2014-02-26 at 12.33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407" y="1808163"/>
            <a:ext cx="5118100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94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848</Words>
  <Application>Microsoft Macintosh PowerPoint</Application>
  <PresentationFormat>On-screen Show (4:3)</PresentationFormat>
  <Paragraphs>139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Computer Forensics Infosec Pro Guide</vt:lpstr>
      <vt:lpstr>Topics</vt:lpstr>
      <vt:lpstr>Imaging a Hard Drive</vt:lpstr>
      <vt:lpstr>Forensically Sound</vt:lpstr>
      <vt:lpstr>Internal Hard Drives</vt:lpstr>
      <vt:lpstr>Hardware Write Blocker</vt:lpstr>
      <vt:lpstr>Image Types</vt:lpstr>
      <vt:lpstr>Hashes</vt:lpstr>
      <vt:lpstr>Verify Images</vt:lpstr>
      <vt:lpstr>PowerPoint Presentation</vt:lpstr>
      <vt:lpstr>If Hashes Don't Match</vt:lpstr>
      <vt:lpstr>Chain of Custody</vt:lpstr>
      <vt:lpstr>USB Software Write-Blocker</vt:lpstr>
      <vt:lpstr>PowerPoint Presentation</vt:lpstr>
      <vt:lpstr>Warning</vt:lpstr>
      <vt:lpstr>Forensic Boot DVD</vt:lpstr>
      <vt:lpstr>Imaging an External Drive</vt:lpstr>
      <vt:lpstr>Imaging a USB Drive</vt:lpstr>
      <vt:lpstr>Hardware USB Write Blocker</vt:lpstr>
      <vt:lpstr>Imaging a Network Share</vt:lpstr>
      <vt:lpstr>Logical Acquisition</vt:lpstr>
      <vt:lpstr>Imaging Mobile Devices</vt:lpstr>
      <vt:lpstr>Imaging a Mac</vt:lpstr>
      <vt:lpstr>Mac Issues</vt:lpstr>
      <vt:lpstr>Mac Acquisition Tools</vt:lpstr>
      <vt:lpstr>Other Acquisition Tools</vt:lpstr>
      <vt:lpstr>Thunderbolt</vt:lpstr>
      <vt:lpstr>Mac Analysis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144</cp:revision>
  <dcterms:created xsi:type="dcterms:W3CDTF">2014-01-13T15:00:48Z</dcterms:created>
  <dcterms:modified xsi:type="dcterms:W3CDTF">2014-03-04T17:04:10Z</dcterms:modified>
</cp:coreProperties>
</file>