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93" r:id="rId4"/>
    <p:sldId id="305" r:id="rId5"/>
    <p:sldId id="257" r:id="rId6"/>
    <p:sldId id="260" r:id="rId7"/>
    <p:sldId id="261" r:id="rId8"/>
    <p:sldId id="262" r:id="rId9"/>
    <p:sldId id="258" r:id="rId10"/>
    <p:sldId id="259" r:id="rId11"/>
    <p:sldId id="263" r:id="rId12"/>
    <p:sldId id="264" r:id="rId13"/>
    <p:sldId id="265" r:id="rId14"/>
    <p:sldId id="269" r:id="rId15"/>
    <p:sldId id="270" r:id="rId16"/>
    <p:sldId id="266" r:id="rId17"/>
    <p:sldId id="271" r:id="rId18"/>
    <p:sldId id="267" r:id="rId19"/>
    <p:sldId id="268" r:id="rId20"/>
    <p:sldId id="275" r:id="rId21"/>
    <p:sldId id="276" r:id="rId22"/>
    <p:sldId id="272" r:id="rId23"/>
    <p:sldId id="273" r:id="rId24"/>
    <p:sldId id="277" r:id="rId25"/>
    <p:sldId id="279" r:id="rId26"/>
    <p:sldId id="278" r:id="rId27"/>
    <p:sldId id="274" r:id="rId28"/>
    <p:sldId id="288" r:id="rId29"/>
    <p:sldId id="280" r:id="rId30"/>
    <p:sldId id="282" r:id="rId31"/>
    <p:sldId id="283" r:id="rId32"/>
    <p:sldId id="284" r:id="rId33"/>
    <p:sldId id="306" r:id="rId34"/>
    <p:sldId id="287" r:id="rId35"/>
    <p:sldId id="285" r:id="rId36"/>
    <p:sldId id="286" r:id="rId37"/>
    <p:sldId id="281" r:id="rId38"/>
    <p:sldId id="289" r:id="rId39"/>
    <p:sldId id="290" r:id="rId40"/>
    <p:sldId id="291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8" r:id="rId51"/>
    <p:sldId id="303" r:id="rId52"/>
    <p:sldId id="309" r:id="rId53"/>
    <p:sldId id="310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04" r:id="rId62"/>
    <p:sldId id="322" r:id="rId63"/>
    <p:sldId id="323" r:id="rId64"/>
    <p:sldId id="324" r:id="rId65"/>
    <p:sldId id="325" r:id="rId66"/>
    <p:sldId id="326" r:id="rId67"/>
    <p:sldId id="327" r:id="rId68"/>
    <p:sldId id="307" r:id="rId69"/>
    <p:sldId id="311" r:id="rId70"/>
    <p:sldId id="312" r:id="rId71"/>
    <p:sldId id="314" r:id="rId72"/>
    <p:sldId id="313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568" autoAdjust="0"/>
    <p:restoredTop sz="97239" autoAdjust="0"/>
  </p:normalViewPr>
  <p:slideViewPr>
    <p:cSldViewPr snapToGrid="0" snapToObjects="1">
      <p:cViewPr>
        <p:scale>
          <a:sx n="90" d="100"/>
          <a:sy n="90" d="100"/>
        </p:scale>
        <p:origin x="-8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24ADCB-0586-D84C-9D40-FAE2DE16FE9C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F8B472-7507-D041-A05B-27390E4797C9}">
      <dgm:prSet phldrT="[Text]"/>
      <dgm:spPr/>
      <dgm:t>
        <a:bodyPr/>
        <a:lstStyle/>
        <a:p>
          <a:r>
            <a:rPr lang="en-US" dirty="0" smtClean="0"/>
            <a:t>Chancellor &amp; Vice-Chancellor</a:t>
          </a:r>
          <a:endParaRPr lang="en-US" dirty="0"/>
        </a:p>
      </dgm:t>
    </dgm:pt>
    <dgm:pt modelId="{24D02C7B-1E1A-C74C-9266-BDF7CC8FC5C8}" type="parTrans" cxnId="{DF78C007-10E4-2446-9829-81A252E07D80}">
      <dgm:prSet/>
      <dgm:spPr/>
      <dgm:t>
        <a:bodyPr/>
        <a:lstStyle/>
        <a:p>
          <a:endParaRPr lang="en-US"/>
        </a:p>
      </dgm:t>
    </dgm:pt>
    <dgm:pt modelId="{6E44CD6B-C7F5-9447-9C79-D887870047B4}" type="sibTrans" cxnId="{DF78C007-10E4-2446-9829-81A252E07D80}">
      <dgm:prSet/>
      <dgm:spPr/>
      <dgm:t>
        <a:bodyPr/>
        <a:lstStyle/>
        <a:p>
          <a:endParaRPr lang="en-US"/>
        </a:p>
      </dgm:t>
    </dgm:pt>
    <dgm:pt modelId="{CCFE387E-CB2B-B349-A75C-53694EE523AF}">
      <dgm:prSet phldrT="[Text]"/>
      <dgm:spPr/>
      <dgm:t>
        <a:bodyPr/>
        <a:lstStyle/>
        <a:p>
          <a:r>
            <a:rPr lang="en-US" dirty="0" smtClean="0"/>
            <a:t>Board of Trustees</a:t>
          </a:r>
          <a:endParaRPr lang="en-US" dirty="0"/>
        </a:p>
      </dgm:t>
    </dgm:pt>
    <dgm:pt modelId="{257B53FB-1C51-5F4E-A7ED-C77FA72A405F}" type="parTrans" cxnId="{96B62D1E-F837-D74E-B371-4077F1D496D2}">
      <dgm:prSet/>
      <dgm:spPr/>
      <dgm:t>
        <a:bodyPr/>
        <a:lstStyle/>
        <a:p>
          <a:endParaRPr lang="en-US"/>
        </a:p>
      </dgm:t>
    </dgm:pt>
    <dgm:pt modelId="{F650B64D-62C8-7D4F-BB22-09F9851428EA}" type="sibTrans" cxnId="{96B62D1E-F837-D74E-B371-4077F1D496D2}">
      <dgm:prSet/>
      <dgm:spPr/>
      <dgm:t>
        <a:bodyPr/>
        <a:lstStyle/>
        <a:p>
          <a:endParaRPr lang="en-US"/>
        </a:p>
      </dgm:t>
    </dgm:pt>
    <dgm:pt modelId="{7FEBAE95-12CE-EE46-99C4-61394E1302F7}">
      <dgm:prSet phldrT="[Text]"/>
      <dgm:spPr/>
      <dgm:t>
        <a:bodyPr/>
        <a:lstStyle/>
        <a:p>
          <a:r>
            <a:rPr lang="en-US" dirty="0" smtClean="0"/>
            <a:t>CTO</a:t>
          </a:r>
          <a:endParaRPr lang="en-US" dirty="0"/>
        </a:p>
      </dgm:t>
    </dgm:pt>
    <dgm:pt modelId="{57F8277F-D277-984E-87EE-CA45E13E7988}" type="parTrans" cxnId="{815B29AF-11F0-6949-8CC1-860FE80236C9}">
      <dgm:prSet/>
      <dgm:spPr/>
      <dgm:t>
        <a:bodyPr/>
        <a:lstStyle/>
        <a:p>
          <a:endParaRPr lang="en-US"/>
        </a:p>
      </dgm:t>
    </dgm:pt>
    <dgm:pt modelId="{F64907B6-9BC1-8643-BB27-D8E1DA2EDF7F}" type="sibTrans" cxnId="{815B29AF-11F0-6949-8CC1-860FE80236C9}">
      <dgm:prSet/>
      <dgm:spPr/>
      <dgm:t>
        <a:bodyPr/>
        <a:lstStyle/>
        <a:p>
          <a:endParaRPr lang="en-US"/>
        </a:p>
      </dgm:t>
    </dgm:pt>
    <dgm:pt modelId="{7380ED79-3691-124A-9726-FE4535E8E02C}">
      <dgm:prSet/>
      <dgm:spPr/>
      <dgm:t>
        <a:bodyPr/>
        <a:lstStyle/>
        <a:p>
          <a:r>
            <a:rPr lang="en-US" dirty="0" smtClean="0"/>
            <a:t>IT Staff, Faculty, Students</a:t>
          </a:r>
          <a:endParaRPr lang="en-US" dirty="0"/>
        </a:p>
      </dgm:t>
    </dgm:pt>
    <dgm:pt modelId="{7E744EC7-4DDE-C04B-80CC-C3A39F555065}" type="parTrans" cxnId="{B480F348-5184-8244-BFE4-0D18A2AB42D1}">
      <dgm:prSet/>
      <dgm:spPr/>
      <dgm:t>
        <a:bodyPr/>
        <a:lstStyle/>
        <a:p>
          <a:endParaRPr lang="en-US"/>
        </a:p>
      </dgm:t>
    </dgm:pt>
    <dgm:pt modelId="{4DE8963B-AE94-1A4F-9870-722C7E2BC049}" type="sibTrans" cxnId="{B480F348-5184-8244-BFE4-0D18A2AB42D1}">
      <dgm:prSet/>
      <dgm:spPr/>
      <dgm:t>
        <a:bodyPr/>
        <a:lstStyle/>
        <a:p>
          <a:endParaRPr lang="en-US"/>
        </a:p>
      </dgm:t>
    </dgm:pt>
    <dgm:pt modelId="{344282CD-2923-C14A-BE4E-F3EE7ADCC686}" type="pres">
      <dgm:prSet presAssocID="{A224ADCB-0586-D84C-9D40-FAE2DE16FE9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51AE98D-8144-5E47-9A4E-FBB30822A70C}" type="pres">
      <dgm:prSet presAssocID="{13F8B472-7507-D041-A05B-27390E4797C9}" presName="textCenter" presStyleLbl="node1" presStyleIdx="0" presStyleCnt="4" custScaleX="436494" custScaleY="52943" custLinFactNeighborX="-1247" custLinFactNeighborY="-68591"/>
      <dgm:spPr/>
      <dgm:t>
        <a:bodyPr/>
        <a:lstStyle/>
        <a:p>
          <a:endParaRPr lang="en-US"/>
        </a:p>
      </dgm:t>
    </dgm:pt>
    <dgm:pt modelId="{DBF85E9A-6A5E-D244-88D0-EB8CD7097650}" type="pres">
      <dgm:prSet presAssocID="{13F8B472-7507-D041-A05B-27390E4797C9}" presName="cycle_1" presStyleCnt="0"/>
      <dgm:spPr/>
    </dgm:pt>
    <dgm:pt modelId="{1D09F699-1A56-2B43-93E4-292260BA70F3}" type="pres">
      <dgm:prSet presAssocID="{CCFE387E-CB2B-B349-A75C-53694EE523AF}" presName="childCenter1" presStyleLbl="node1" presStyleIdx="1" presStyleCnt="4" custScaleX="636592" custLinFactNeighborY="-12698"/>
      <dgm:spPr/>
      <dgm:t>
        <a:bodyPr/>
        <a:lstStyle/>
        <a:p>
          <a:endParaRPr lang="en-US"/>
        </a:p>
      </dgm:t>
    </dgm:pt>
    <dgm:pt modelId="{EA6D6F70-5AD9-504A-9BB6-98F491C6B7E4}" type="pres">
      <dgm:prSet presAssocID="{257B53FB-1C51-5F4E-A7ED-C77FA72A405F}" presName="Name144" presStyleLbl="parChTrans1D2" presStyleIdx="0" presStyleCnt="2"/>
      <dgm:spPr/>
      <dgm:t>
        <a:bodyPr/>
        <a:lstStyle/>
        <a:p>
          <a:endParaRPr lang="en-US"/>
        </a:p>
      </dgm:t>
    </dgm:pt>
    <dgm:pt modelId="{570D0721-13B1-024E-9C23-BF2BA15E68CD}" type="pres">
      <dgm:prSet presAssocID="{13F8B472-7507-D041-A05B-27390E4797C9}" presName="cycle_2" presStyleCnt="0"/>
      <dgm:spPr/>
    </dgm:pt>
    <dgm:pt modelId="{B62A65A5-3AB7-FE4D-9499-0E61CE4357D7}" type="pres">
      <dgm:prSet presAssocID="{7FEBAE95-12CE-EE46-99C4-61394E1302F7}" presName="childCenter2" presStyleLbl="node1" presStyleIdx="2" presStyleCnt="4" custScaleX="414568" custLinFactNeighborX="-1460" custLinFactNeighborY="-40855"/>
      <dgm:spPr/>
      <dgm:t>
        <a:bodyPr/>
        <a:lstStyle/>
        <a:p>
          <a:endParaRPr lang="en-US"/>
        </a:p>
      </dgm:t>
    </dgm:pt>
    <dgm:pt modelId="{27FEE6A0-D130-0640-8B30-3129B46BCB61}" type="pres">
      <dgm:prSet presAssocID="{7E744EC7-4DDE-C04B-80CC-C3A39F555065}" presName="Name218" presStyleLbl="parChTrans1D3" presStyleIdx="0" presStyleCnt="1"/>
      <dgm:spPr/>
      <dgm:t>
        <a:bodyPr/>
        <a:lstStyle/>
        <a:p>
          <a:endParaRPr lang="en-US"/>
        </a:p>
      </dgm:t>
    </dgm:pt>
    <dgm:pt modelId="{741C263E-81E8-5D44-8B3E-471B4E0A284F}" type="pres">
      <dgm:prSet presAssocID="{7380ED79-3691-124A-9726-FE4535E8E02C}" presName="text2" presStyleLbl="node1" presStyleIdx="3" presStyleCnt="4" custScaleX="791014" custRadScaleRad="15514" custRadScaleInc="42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B5F705-3ED7-3E4A-8CDF-3604453A5B5A}" type="pres">
      <dgm:prSet presAssocID="{57F8277F-D277-984E-87EE-CA45E13E7988}" presName="Name221" presStyleLbl="parChTrans1D2" presStyleIdx="1" presStyleCnt="2"/>
      <dgm:spPr/>
      <dgm:t>
        <a:bodyPr/>
        <a:lstStyle/>
        <a:p>
          <a:endParaRPr lang="en-US"/>
        </a:p>
      </dgm:t>
    </dgm:pt>
  </dgm:ptLst>
  <dgm:cxnLst>
    <dgm:cxn modelId="{BE6613A7-2F9A-9F4B-928B-1D10806493BB}" type="presOf" srcId="{7380ED79-3691-124A-9726-FE4535E8E02C}" destId="{741C263E-81E8-5D44-8B3E-471B4E0A284F}" srcOrd="0" destOrd="0" presId="urn:microsoft.com/office/officeart/2008/layout/RadialCluster"/>
    <dgm:cxn modelId="{A71CB103-DC68-C348-A8B1-92DD77FC9468}" type="presOf" srcId="{7FEBAE95-12CE-EE46-99C4-61394E1302F7}" destId="{B62A65A5-3AB7-FE4D-9499-0E61CE4357D7}" srcOrd="0" destOrd="0" presId="urn:microsoft.com/office/officeart/2008/layout/RadialCluster"/>
    <dgm:cxn modelId="{2D8A480F-9F97-5540-AE21-46971A65EA15}" type="presOf" srcId="{13F8B472-7507-D041-A05B-27390E4797C9}" destId="{E51AE98D-8144-5E47-9A4E-FBB30822A70C}" srcOrd="0" destOrd="0" presId="urn:microsoft.com/office/officeart/2008/layout/RadialCluster"/>
    <dgm:cxn modelId="{9864CD81-6110-A848-826A-B756D7277622}" type="presOf" srcId="{57F8277F-D277-984E-87EE-CA45E13E7988}" destId="{5DB5F705-3ED7-3E4A-8CDF-3604453A5B5A}" srcOrd="0" destOrd="0" presId="urn:microsoft.com/office/officeart/2008/layout/RadialCluster"/>
    <dgm:cxn modelId="{3AE48611-9B12-7F47-B0F2-9EC1AF30DCB7}" type="presOf" srcId="{7E744EC7-4DDE-C04B-80CC-C3A39F555065}" destId="{27FEE6A0-D130-0640-8B30-3129B46BCB61}" srcOrd="0" destOrd="0" presId="urn:microsoft.com/office/officeart/2008/layout/RadialCluster"/>
    <dgm:cxn modelId="{7467D367-0886-6244-A49E-F46AD5173422}" type="presOf" srcId="{CCFE387E-CB2B-B349-A75C-53694EE523AF}" destId="{1D09F699-1A56-2B43-93E4-292260BA70F3}" srcOrd="0" destOrd="0" presId="urn:microsoft.com/office/officeart/2008/layout/RadialCluster"/>
    <dgm:cxn modelId="{B3D3955F-3FC9-1D4B-AEB1-9B9213F64587}" type="presOf" srcId="{257B53FB-1C51-5F4E-A7ED-C77FA72A405F}" destId="{EA6D6F70-5AD9-504A-9BB6-98F491C6B7E4}" srcOrd="0" destOrd="0" presId="urn:microsoft.com/office/officeart/2008/layout/RadialCluster"/>
    <dgm:cxn modelId="{96B62D1E-F837-D74E-B371-4077F1D496D2}" srcId="{13F8B472-7507-D041-A05B-27390E4797C9}" destId="{CCFE387E-CB2B-B349-A75C-53694EE523AF}" srcOrd="0" destOrd="0" parTransId="{257B53FB-1C51-5F4E-A7ED-C77FA72A405F}" sibTransId="{F650B64D-62C8-7D4F-BB22-09F9851428EA}"/>
    <dgm:cxn modelId="{815B29AF-11F0-6949-8CC1-860FE80236C9}" srcId="{13F8B472-7507-D041-A05B-27390E4797C9}" destId="{7FEBAE95-12CE-EE46-99C4-61394E1302F7}" srcOrd="1" destOrd="0" parTransId="{57F8277F-D277-984E-87EE-CA45E13E7988}" sibTransId="{F64907B6-9BC1-8643-BB27-D8E1DA2EDF7F}"/>
    <dgm:cxn modelId="{B480F348-5184-8244-BFE4-0D18A2AB42D1}" srcId="{7FEBAE95-12CE-EE46-99C4-61394E1302F7}" destId="{7380ED79-3691-124A-9726-FE4535E8E02C}" srcOrd="0" destOrd="0" parTransId="{7E744EC7-4DDE-C04B-80CC-C3A39F555065}" sibTransId="{4DE8963B-AE94-1A4F-9870-722C7E2BC049}"/>
    <dgm:cxn modelId="{A01BE9D3-7864-D644-AB64-4DA9642C77F0}" type="presOf" srcId="{A224ADCB-0586-D84C-9D40-FAE2DE16FE9C}" destId="{344282CD-2923-C14A-BE4E-F3EE7ADCC686}" srcOrd="0" destOrd="0" presId="urn:microsoft.com/office/officeart/2008/layout/RadialCluster"/>
    <dgm:cxn modelId="{DF78C007-10E4-2446-9829-81A252E07D80}" srcId="{A224ADCB-0586-D84C-9D40-FAE2DE16FE9C}" destId="{13F8B472-7507-D041-A05B-27390E4797C9}" srcOrd="0" destOrd="0" parTransId="{24D02C7B-1E1A-C74C-9266-BDF7CC8FC5C8}" sibTransId="{6E44CD6B-C7F5-9447-9C79-D887870047B4}"/>
    <dgm:cxn modelId="{54D5D223-B0DD-F245-A079-1462E9C42A00}" type="presParOf" srcId="{344282CD-2923-C14A-BE4E-F3EE7ADCC686}" destId="{E51AE98D-8144-5E47-9A4E-FBB30822A70C}" srcOrd="0" destOrd="0" presId="urn:microsoft.com/office/officeart/2008/layout/RadialCluster"/>
    <dgm:cxn modelId="{ECBF1B82-3F59-0E4F-8DE6-6F4A9AD965C9}" type="presParOf" srcId="{344282CD-2923-C14A-BE4E-F3EE7ADCC686}" destId="{DBF85E9A-6A5E-D244-88D0-EB8CD7097650}" srcOrd="1" destOrd="0" presId="urn:microsoft.com/office/officeart/2008/layout/RadialCluster"/>
    <dgm:cxn modelId="{79B28F13-85EC-BF43-AE2E-45048A8A58DD}" type="presParOf" srcId="{DBF85E9A-6A5E-D244-88D0-EB8CD7097650}" destId="{1D09F699-1A56-2B43-93E4-292260BA70F3}" srcOrd="0" destOrd="0" presId="urn:microsoft.com/office/officeart/2008/layout/RadialCluster"/>
    <dgm:cxn modelId="{51579209-5B35-8A4B-862D-B4015729733C}" type="presParOf" srcId="{344282CD-2923-C14A-BE4E-F3EE7ADCC686}" destId="{EA6D6F70-5AD9-504A-9BB6-98F491C6B7E4}" srcOrd="2" destOrd="0" presId="urn:microsoft.com/office/officeart/2008/layout/RadialCluster"/>
    <dgm:cxn modelId="{FDCA6651-54FC-964A-A2E2-DA807A1AB1F1}" type="presParOf" srcId="{344282CD-2923-C14A-BE4E-F3EE7ADCC686}" destId="{570D0721-13B1-024E-9C23-BF2BA15E68CD}" srcOrd="3" destOrd="0" presId="urn:microsoft.com/office/officeart/2008/layout/RadialCluster"/>
    <dgm:cxn modelId="{3205E52E-97C6-0F49-AE26-C316E8B11DA1}" type="presParOf" srcId="{570D0721-13B1-024E-9C23-BF2BA15E68CD}" destId="{B62A65A5-3AB7-FE4D-9499-0E61CE4357D7}" srcOrd="0" destOrd="0" presId="urn:microsoft.com/office/officeart/2008/layout/RadialCluster"/>
    <dgm:cxn modelId="{A3FB081A-0D19-7A44-8CB1-DFA47D0DDE4F}" type="presParOf" srcId="{570D0721-13B1-024E-9C23-BF2BA15E68CD}" destId="{27FEE6A0-D130-0640-8B30-3129B46BCB61}" srcOrd="1" destOrd="0" presId="urn:microsoft.com/office/officeart/2008/layout/RadialCluster"/>
    <dgm:cxn modelId="{A4052738-BC3C-8546-A7C2-F83C18147369}" type="presParOf" srcId="{570D0721-13B1-024E-9C23-BF2BA15E68CD}" destId="{741C263E-81E8-5D44-8B3E-471B4E0A284F}" srcOrd="2" destOrd="0" presId="urn:microsoft.com/office/officeart/2008/layout/RadialCluster"/>
    <dgm:cxn modelId="{AA2131CF-A35E-A942-872C-520EF07BC7EC}" type="presParOf" srcId="{344282CD-2923-C14A-BE4E-F3EE7ADCC686}" destId="{5DB5F705-3ED7-3E4A-8CDF-3604453A5B5A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24ADCB-0586-D84C-9D40-FAE2DE16FE9C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F8B472-7507-D041-A05B-27390E4797C9}">
      <dgm:prSet phldrT="[Text]"/>
      <dgm:spPr/>
      <dgm:t>
        <a:bodyPr/>
        <a:lstStyle/>
        <a:p>
          <a:r>
            <a:rPr lang="en-US" dirty="0" smtClean="0"/>
            <a:t>SF Chronicle</a:t>
          </a:r>
          <a:endParaRPr lang="en-US" dirty="0"/>
        </a:p>
      </dgm:t>
    </dgm:pt>
    <dgm:pt modelId="{24D02C7B-1E1A-C74C-9266-BDF7CC8FC5C8}" type="parTrans" cxnId="{DF78C007-10E4-2446-9829-81A252E07D80}">
      <dgm:prSet/>
      <dgm:spPr/>
      <dgm:t>
        <a:bodyPr/>
        <a:lstStyle/>
        <a:p>
          <a:endParaRPr lang="en-US"/>
        </a:p>
      </dgm:t>
    </dgm:pt>
    <dgm:pt modelId="{6E44CD6B-C7F5-9447-9C79-D887870047B4}" type="sibTrans" cxnId="{DF78C007-10E4-2446-9829-81A252E07D80}">
      <dgm:prSet/>
      <dgm:spPr/>
      <dgm:t>
        <a:bodyPr/>
        <a:lstStyle/>
        <a:p>
          <a:endParaRPr lang="en-US"/>
        </a:p>
      </dgm:t>
    </dgm:pt>
    <dgm:pt modelId="{CCFE387E-CB2B-B349-A75C-53694EE523AF}">
      <dgm:prSet phldrT="[Text]"/>
      <dgm:spPr/>
      <dgm:t>
        <a:bodyPr/>
        <a:lstStyle/>
        <a:p>
          <a:r>
            <a:rPr lang="en-US" dirty="0" smtClean="0"/>
            <a:t>CTO &amp; Outside Contractor</a:t>
          </a:r>
          <a:endParaRPr lang="en-US" dirty="0"/>
        </a:p>
      </dgm:t>
    </dgm:pt>
    <dgm:pt modelId="{257B53FB-1C51-5F4E-A7ED-C77FA72A405F}" type="parTrans" cxnId="{96B62D1E-F837-D74E-B371-4077F1D496D2}">
      <dgm:prSet/>
      <dgm:spPr/>
      <dgm:t>
        <a:bodyPr/>
        <a:lstStyle/>
        <a:p>
          <a:endParaRPr lang="en-US"/>
        </a:p>
      </dgm:t>
    </dgm:pt>
    <dgm:pt modelId="{F650B64D-62C8-7D4F-BB22-09F9851428EA}" type="sibTrans" cxnId="{96B62D1E-F837-D74E-B371-4077F1D496D2}">
      <dgm:prSet/>
      <dgm:spPr/>
      <dgm:t>
        <a:bodyPr/>
        <a:lstStyle/>
        <a:p>
          <a:endParaRPr lang="en-US"/>
        </a:p>
      </dgm:t>
    </dgm:pt>
    <dgm:pt modelId="{7380ED79-3691-124A-9726-FE4535E8E02C}">
      <dgm:prSet/>
      <dgm:spPr/>
      <dgm:t>
        <a:bodyPr/>
        <a:lstStyle/>
        <a:p>
          <a:r>
            <a:rPr lang="en-US" dirty="0" smtClean="0"/>
            <a:t>Chancellor &amp; Vice-Chancellor</a:t>
          </a:r>
        </a:p>
        <a:p>
          <a:r>
            <a:rPr lang="en-US" dirty="0" smtClean="0"/>
            <a:t>FBI</a:t>
          </a:r>
        </a:p>
        <a:p>
          <a:r>
            <a:rPr lang="en-US" dirty="0" smtClean="0"/>
            <a:t>IT Staff, Faculty, Students</a:t>
          </a:r>
          <a:endParaRPr lang="en-US" dirty="0"/>
        </a:p>
      </dgm:t>
    </dgm:pt>
    <dgm:pt modelId="{7E744EC7-4DDE-C04B-80CC-C3A39F555065}" type="parTrans" cxnId="{B480F348-5184-8244-BFE4-0D18A2AB42D1}">
      <dgm:prSet/>
      <dgm:spPr/>
      <dgm:t>
        <a:bodyPr/>
        <a:lstStyle/>
        <a:p>
          <a:endParaRPr lang="en-US"/>
        </a:p>
      </dgm:t>
    </dgm:pt>
    <dgm:pt modelId="{4DE8963B-AE94-1A4F-9870-722C7E2BC049}" type="sibTrans" cxnId="{B480F348-5184-8244-BFE4-0D18A2AB42D1}">
      <dgm:prSet/>
      <dgm:spPr/>
      <dgm:t>
        <a:bodyPr/>
        <a:lstStyle/>
        <a:p>
          <a:endParaRPr lang="en-US"/>
        </a:p>
      </dgm:t>
    </dgm:pt>
    <dgm:pt modelId="{344282CD-2923-C14A-BE4E-F3EE7ADCC686}" type="pres">
      <dgm:prSet presAssocID="{A224ADCB-0586-D84C-9D40-FAE2DE16FE9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860BD79-44E2-294D-9B6C-D68EDFB4C027}" type="pres">
      <dgm:prSet presAssocID="{13F8B472-7507-D041-A05B-27390E4797C9}" presName="singleCycle" presStyleCnt="0"/>
      <dgm:spPr/>
    </dgm:pt>
    <dgm:pt modelId="{8E8503D0-936C-7646-A861-BEE12DD9558B}" type="pres">
      <dgm:prSet presAssocID="{13F8B472-7507-D041-A05B-27390E4797C9}" presName="singleCenter" presStyleLbl="node1" presStyleIdx="0" presStyleCnt="3" custScaleX="315939" custScaleY="59797" custLinFactNeighborX="390" custLinFactNeighborY="-16003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ED890D42-72E9-6748-B633-DE32BBEA2445}" type="pres">
      <dgm:prSet presAssocID="{257B53FB-1C51-5F4E-A7ED-C77FA72A405F}" presName="Name56" presStyleLbl="parChTrans1D2" presStyleIdx="0" presStyleCnt="2"/>
      <dgm:spPr/>
      <dgm:t>
        <a:bodyPr/>
        <a:lstStyle/>
        <a:p>
          <a:endParaRPr lang="en-US"/>
        </a:p>
      </dgm:t>
    </dgm:pt>
    <dgm:pt modelId="{D6321B41-18DA-C144-8F20-64134FD0B707}" type="pres">
      <dgm:prSet presAssocID="{CCFE387E-CB2B-B349-A75C-53694EE523AF}" presName="text0" presStyleLbl="node1" presStyleIdx="1" presStyleCnt="3" custScaleX="4746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37310-6D11-6841-A0CA-CC204838E6B7}" type="pres">
      <dgm:prSet presAssocID="{7E744EC7-4DDE-C04B-80CC-C3A39F555065}" presName="Name56" presStyleLbl="parChTrans1D2" presStyleIdx="1" presStyleCnt="2"/>
      <dgm:spPr/>
      <dgm:t>
        <a:bodyPr/>
        <a:lstStyle/>
        <a:p>
          <a:endParaRPr lang="en-US"/>
        </a:p>
      </dgm:t>
    </dgm:pt>
    <dgm:pt modelId="{B63A64A8-9FFA-1945-B2DB-28A24996B9A6}" type="pres">
      <dgm:prSet presAssocID="{7380ED79-3691-124A-9726-FE4535E8E02C}" presName="text0" presStyleLbl="node1" presStyleIdx="2" presStyleCnt="3" custScaleX="480857" custScaleY="195274" custRadScaleRad="60198" custRadScaleInc="-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80F348-5184-8244-BFE4-0D18A2AB42D1}" srcId="{13F8B472-7507-D041-A05B-27390E4797C9}" destId="{7380ED79-3691-124A-9726-FE4535E8E02C}" srcOrd="1" destOrd="0" parTransId="{7E744EC7-4DDE-C04B-80CC-C3A39F555065}" sibTransId="{4DE8963B-AE94-1A4F-9870-722C7E2BC049}"/>
    <dgm:cxn modelId="{CFE7B392-0505-1545-B393-6E8E1CE900EF}" type="presOf" srcId="{13F8B472-7507-D041-A05B-27390E4797C9}" destId="{8E8503D0-936C-7646-A861-BEE12DD9558B}" srcOrd="0" destOrd="0" presId="urn:microsoft.com/office/officeart/2008/layout/RadialCluster"/>
    <dgm:cxn modelId="{274CC947-06BD-8E4A-A6E7-E9862E3A58F7}" type="presOf" srcId="{7380ED79-3691-124A-9726-FE4535E8E02C}" destId="{B63A64A8-9FFA-1945-B2DB-28A24996B9A6}" srcOrd="0" destOrd="0" presId="urn:microsoft.com/office/officeart/2008/layout/RadialCluster"/>
    <dgm:cxn modelId="{7543BBCF-6A8C-B44A-AC80-3A510E4D4639}" type="presOf" srcId="{257B53FB-1C51-5F4E-A7ED-C77FA72A405F}" destId="{ED890D42-72E9-6748-B633-DE32BBEA2445}" srcOrd="0" destOrd="0" presId="urn:microsoft.com/office/officeart/2008/layout/RadialCluster"/>
    <dgm:cxn modelId="{DF78C007-10E4-2446-9829-81A252E07D80}" srcId="{A224ADCB-0586-D84C-9D40-FAE2DE16FE9C}" destId="{13F8B472-7507-D041-A05B-27390E4797C9}" srcOrd="0" destOrd="0" parTransId="{24D02C7B-1E1A-C74C-9266-BDF7CC8FC5C8}" sibTransId="{6E44CD6B-C7F5-9447-9C79-D887870047B4}"/>
    <dgm:cxn modelId="{96B62D1E-F837-D74E-B371-4077F1D496D2}" srcId="{13F8B472-7507-D041-A05B-27390E4797C9}" destId="{CCFE387E-CB2B-B349-A75C-53694EE523AF}" srcOrd="0" destOrd="0" parTransId="{257B53FB-1C51-5F4E-A7ED-C77FA72A405F}" sibTransId="{F650B64D-62C8-7D4F-BB22-09F9851428EA}"/>
    <dgm:cxn modelId="{3F6B35D5-594C-B04B-AD57-DA71EBE3026A}" type="presOf" srcId="{7E744EC7-4DDE-C04B-80CC-C3A39F555065}" destId="{6F437310-6D11-6841-A0CA-CC204838E6B7}" srcOrd="0" destOrd="0" presId="urn:microsoft.com/office/officeart/2008/layout/RadialCluster"/>
    <dgm:cxn modelId="{AAA472CA-518C-D84A-887A-7C4AD43841AC}" type="presOf" srcId="{CCFE387E-CB2B-B349-A75C-53694EE523AF}" destId="{D6321B41-18DA-C144-8F20-64134FD0B707}" srcOrd="0" destOrd="0" presId="urn:microsoft.com/office/officeart/2008/layout/RadialCluster"/>
    <dgm:cxn modelId="{4DD096B9-BCCC-724F-8E3B-5DBE883961FA}" type="presOf" srcId="{A224ADCB-0586-D84C-9D40-FAE2DE16FE9C}" destId="{344282CD-2923-C14A-BE4E-F3EE7ADCC686}" srcOrd="0" destOrd="0" presId="urn:microsoft.com/office/officeart/2008/layout/RadialCluster"/>
    <dgm:cxn modelId="{0F742410-E29F-AF44-868A-656810699EBC}" type="presParOf" srcId="{344282CD-2923-C14A-BE4E-F3EE7ADCC686}" destId="{E860BD79-44E2-294D-9B6C-D68EDFB4C027}" srcOrd="0" destOrd="0" presId="urn:microsoft.com/office/officeart/2008/layout/RadialCluster"/>
    <dgm:cxn modelId="{8368444C-37E9-3042-B913-410B38415BDB}" type="presParOf" srcId="{E860BD79-44E2-294D-9B6C-D68EDFB4C027}" destId="{8E8503D0-936C-7646-A861-BEE12DD9558B}" srcOrd="0" destOrd="0" presId="urn:microsoft.com/office/officeart/2008/layout/RadialCluster"/>
    <dgm:cxn modelId="{F8EED88D-FEC0-0945-AC20-BC2CDA015AE2}" type="presParOf" srcId="{E860BD79-44E2-294D-9B6C-D68EDFB4C027}" destId="{ED890D42-72E9-6748-B633-DE32BBEA2445}" srcOrd="1" destOrd="0" presId="urn:microsoft.com/office/officeart/2008/layout/RadialCluster"/>
    <dgm:cxn modelId="{6E368606-B4F3-2E4E-A298-6F2D8166DB83}" type="presParOf" srcId="{E860BD79-44E2-294D-9B6C-D68EDFB4C027}" destId="{D6321B41-18DA-C144-8F20-64134FD0B707}" srcOrd="2" destOrd="0" presId="urn:microsoft.com/office/officeart/2008/layout/RadialCluster"/>
    <dgm:cxn modelId="{C5D91375-4D3E-914C-91B9-71AC2FCA502D}" type="presParOf" srcId="{E860BD79-44E2-294D-9B6C-D68EDFB4C027}" destId="{6F437310-6D11-6841-A0CA-CC204838E6B7}" srcOrd="3" destOrd="0" presId="urn:microsoft.com/office/officeart/2008/layout/RadialCluster"/>
    <dgm:cxn modelId="{90199019-10CC-F640-9D2F-E5311A6684D1}" type="presParOf" srcId="{E860BD79-44E2-294D-9B6C-D68EDFB4C027}" destId="{B63A64A8-9FFA-1945-B2DB-28A24996B9A6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5F705-3ED7-3E4A-8CDF-3604453A5B5A}">
      <dsp:nvSpPr>
        <dsp:cNvPr id="0" name=""/>
        <dsp:cNvSpPr/>
      </dsp:nvSpPr>
      <dsp:spPr>
        <a:xfrm rot="5448772">
          <a:off x="3888206" y="1991749"/>
          <a:ext cx="41064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0642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6D6F70-5AD9-504A-9BB6-98F491C6B7E4}">
      <dsp:nvSpPr>
        <dsp:cNvPr id="0" name=""/>
        <dsp:cNvSpPr/>
      </dsp:nvSpPr>
      <dsp:spPr>
        <a:xfrm rot="16243780">
          <a:off x="3892568" y="972751"/>
          <a:ext cx="4293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9340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1AE98D-8144-5E47-9A4E-FBB30822A70C}">
      <dsp:nvSpPr>
        <dsp:cNvPr id="0" name=""/>
        <dsp:cNvSpPr/>
      </dsp:nvSpPr>
      <dsp:spPr>
        <a:xfrm>
          <a:off x="1631245" y="1187404"/>
          <a:ext cx="4938889" cy="5990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Chancellor &amp; Vice-Chancellor</a:t>
          </a:r>
          <a:endParaRPr lang="en-US" sz="2800" kern="1200" dirty="0"/>
        </a:p>
      </dsp:txBody>
      <dsp:txXfrm>
        <a:off x="1660488" y="1216647"/>
        <a:ext cx="4880403" cy="540559"/>
      </dsp:txXfrm>
    </dsp:sp>
    <dsp:sp modelId="{1D09F699-1A56-2B43-93E4-292260BA70F3}">
      <dsp:nvSpPr>
        <dsp:cNvPr id="0" name=""/>
        <dsp:cNvSpPr/>
      </dsp:nvSpPr>
      <dsp:spPr>
        <a:xfrm>
          <a:off x="1701801" y="0"/>
          <a:ext cx="4825996" cy="7580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Board of Trustees</a:t>
          </a:r>
          <a:endParaRPr lang="en-US" sz="2600" kern="1200" dirty="0"/>
        </a:p>
      </dsp:txBody>
      <dsp:txXfrm>
        <a:off x="1738808" y="37007"/>
        <a:ext cx="4751982" cy="684084"/>
      </dsp:txXfrm>
    </dsp:sp>
    <dsp:sp modelId="{B62A65A5-3AB7-FE4D-9499-0E61CE4357D7}">
      <dsp:nvSpPr>
        <dsp:cNvPr id="0" name=""/>
        <dsp:cNvSpPr/>
      </dsp:nvSpPr>
      <dsp:spPr>
        <a:xfrm>
          <a:off x="2901858" y="2197050"/>
          <a:ext cx="2369402" cy="571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CTO</a:t>
          </a:r>
          <a:endParaRPr lang="en-US" sz="2600" kern="1200" dirty="0"/>
        </a:p>
      </dsp:txBody>
      <dsp:txXfrm>
        <a:off x="2929758" y="2224950"/>
        <a:ext cx="2313602" cy="515735"/>
      </dsp:txXfrm>
    </dsp:sp>
    <dsp:sp modelId="{27FEE6A0-D130-0640-8B30-3129B46BCB61}">
      <dsp:nvSpPr>
        <dsp:cNvPr id="0" name=""/>
        <dsp:cNvSpPr/>
      </dsp:nvSpPr>
      <dsp:spPr>
        <a:xfrm rot="5369461">
          <a:off x="3907023" y="2952285"/>
          <a:ext cx="3674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7414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1C263E-81E8-5D44-8B3E-471B4E0A284F}">
      <dsp:nvSpPr>
        <dsp:cNvPr id="0" name=""/>
        <dsp:cNvSpPr/>
      </dsp:nvSpPr>
      <dsp:spPr>
        <a:xfrm>
          <a:off x="1834439" y="3135985"/>
          <a:ext cx="4520925" cy="571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IT Staff, Faculty, Students</a:t>
          </a:r>
          <a:endParaRPr lang="en-US" sz="2700" kern="1200" dirty="0"/>
        </a:p>
      </dsp:txBody>
      <dsp:txXfrm>
        <a:off x="1862339" y="3163885"/>
        <a:ext cx="4465125" cy="5157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503D0-936C-7646-A861-BEE12DD9558B}">
      <dsp:nvSpPr>
        <dsp:cNvPr id="0" name=""/>
        <dsp:cNvSpPr/>
      </dsp:nvSpPr>
      <dsp:spPr>
        <a:xfrm>
          <a:off x="1984007" y="1061758"/>
          <a:ext cx="4289784" cy="8119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SF Chronicle</a:t>
          </a:r>
          <a:endParaRPr lang="en-US" sz="3500" kern="1200" dirty="0"/>
        </a:p>
      </dsp:txBody>
      <dsp:txXfrm>
        <a:off x="2023642" y="1101393"/>
        <a:ext cx="4210514" cy="732647"/>
      </dsp:txXfrm>
    </dsp:sp>
    <dsp:sp modelId="{ED890D42-72E9-6748-B633-DE32BBEA2445}">
      <dsp:nvSpPr>
        <dsp:cNvPr id="0" name=""/>
        <dsp:cNvSpPr/>
      </dsp:nvSpPr>
      <dsp:spPr>
        <a:xfrm rot="16160565">
          <a:off x="3937952" y="877592"/>
          <a:ext cx="36835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835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321B41-18DA-C144-8F20-64134FD0B707}">
      <dsp:nvSpPr>
        <dsp:cNvPr id="0" name=""/>
        <dsp:cNvSpPr/>
      </dsp:nvSpPr>
      <dsp:spPr>
        <a:xfrm>
          <a:off x="1955796" y="-216292"/>
          <a:ext cx="4318006" cy="9097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CTO &amp; Outside Contractor</a:t>
          </a:r>
          <a:endParaRPr lang="en-US" sz="3000" kern="1200" dirty="0"/>
        </a:p>
      </dsp:txBody>
      <dsp:txXfrm>
        <a:off x="2000205" y="-171883"/>
        <a:ext cx="4229188" cy="820900"/>
      </dsp:txXfrm>
    </dsp:sp>
    <dsp:sp modelId="{6F437310-6D11-6841-A0CA-CC204838E6B7}">
      <dsp:nvSpPr>
        <dsp:cNvPr id="0" name=""/>
        <dsp:cNvSpPr/>
      </dsp:nvSpPr>
      <dsp:spPr>
        <a:xfrm rot="5399961">
          <a:off x="3942641" y="2059940"/>
          <a:ext cx="3725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2530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3A64A8-9FFA-1945-B2DB-28A24996B9A6}">
      <dsp:nvSpPr>
        <dsp:cNvPr id="0" name=""/>
        <dsp:cNvSpPr/>
      </dsp:nvSpPr>
      <dsp:spPr>
        <a:xfrm>
          <a:off x="1941696" y="2246205"/>
          <a:ext cx="4374445" cy="17764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Chancellor &amp; Vice-Chancellor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FBI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IT Staff, Faculty, Students</a:t>
          </a:r>
          <a:endParaRPr lang="en-US" sz="2700" kern="1200" dirty="0"/>
        </a:p>
      </dsp:txBody>
      <dsp:txXfrm>
        <a:off x="2028415" y="2332924"/>
        <a:ext cx="4201007" cy="1603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6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0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5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3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8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1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8/21/12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8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8/21/12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3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8/21/12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1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1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0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20002-A7E6-DF4F-A3AF-010F34A88F3B}" type="datetimeFigureOut">
              <a:rPr lang="en-US" smtClean="0"/>
              <a:t>8/21/12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0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Whitehat</a:t>
            </a:r>
            <a:r>
              <a:rPr lang="en-US" dirty="0" smtClean="0"/>
              <a:t> Vigilante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The Breach that Wasn't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75666"/>
            <a:ext cx="6400800" cy="136313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HI-TEC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July 26, 2012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73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Your Own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80125"/>
            <a:ext cx="8229600" cy="5540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Images from </a:t>
            </a:r>
            <a:r>
              <a:rPr lang="en-US" sz="2400" dirty="0" err="1" smtClean="0"/>
              <a:t>listentoleon.net</a:t>
            </a:r>
            <a:r>
              <a:rPr lang="en-US" sz="2400" dirty="0" smtClean="0"/>
              <a:t> &amp; </a:t>
            </a:r>
            <a:r>
              <a:rPr lang="en-US" sz="2400" dirty="0" err="1" smtClean="0"/>
              <a:t>anpop.com</a:t>
            </a:r>
            <a:endParaRPr lang="en-US" sz="2400" dirty="0"/>
          </a:p>
        </p:txBody>
      </p:sp>
      <p:pic>
        <p:nvPicPr>
          <p:cNvPr id="6" name="Picture 5" descr="batman_pow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2" y="2397125"/>
            <a:ext cx="3960212" cy="2823368"/>
          </a:xfrm>
          <a:prstGeom prst="rect">
            <a:avLst/>
          </a:prstGeom>
        </p:spPr>
      </p:pic>
      <p:pic>
        <p:nvPicPr>
          <p:cNvPr id="9" name="Picture 8" descr="Joker-the-joker-9028188-1024-768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09" y="2397125"/>
            <a:ext cx="3764491" cy="282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56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Cyber-Terrorists</a:t>
            </a:r>
            <a:br>
              <a:rPr lang="en-US" dirty="0" smtClean="0"/>
            </a:br>
            <a:r>
              <a:rPr lang="en-US" dirty="0" smtClean="0"/>
              <a:t>Masked Mobs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09244" cy="4525963"/>
          </a:xfrm>
        </p:spPr>
        <p:txBody>
          <a:bodyPr/>
          <a:lstStyle/>
          <a:p>
            <a:r>
              <a:rPr lang="en-US" dirty="0" smtClean="0"/>
              <a:t>Create fear</a:t>
            </a:r>
          </a:p>
          <a:p>
            <a:r>
              <a:rPr lang="en-US" dirty="0" smtClean="0"/>
              <a:t>Cause paranoia</a:t>
            </a:r>
          </a:p>
          <a:p>
            <a:r>
              <a:rPr lang="en-US" dirty="0" smtClean="0"/>
              <a:t>Intimidate critics into silence</a:t>
            </a:r>
            <a:endParaRPr lang="en-US" dirty="0"/>
          </a:p>
        </p:txBody>
      </p:sp>
      <p:pic>
        <p:nvPicPr>
          <p:cNvPr id="6" name="Picture 5" descr="220px-AntiS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08" y="2398890"/>
            <a:ext cx="2098098" cy="1993194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9" name="Picture 8" descr="lulzsec-hacker-reportedly-gets-a-taste-of-his-own-medicin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34" y="4938889"/>
            <a:ext cx="4354316" cy="1642886"/>
          </a:xfrm>
          <a:prstGeom prst="rect">
            <a:avLst/>
          </a:prstGeom>
        </p:spPr>
      </p:pic>
      <p:pic>
        <p:nvPicPr>
          <p:cNvPr id="12" name="Picture 11" descr="LulzSec-hacks-Ariz-state-police-computers-CK6EC49-x-larg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39" y="4860749"/>
            <a:ext cx="2072217" cy="1522445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15" name="Picture 14" descr="anonymous-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59" y="2398889"/>
            <a:ext cx="2051724" cy="207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1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1051805"/>
          </a:xfrm>
        </p:spPr>
        <p:txBody>
          <a:bodyPr>
            <a:normAutofit/>
          </a:bodyPr>
          <a:lstStyle/>
          <a:p>
            <a:r>
              <a:rPr lang="en-US" dirty="0" smtClean="0"/>
              <a:t>Lone Vigilantes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Screen Shot 2011-12-08 at 7.01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2967"/>
            <a:ext cx="8229600" cy="2510725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9" name="Picture 8" descr="Screen Shot 2011-12-08 at 6.59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8" y="4059488"/>
            <a:ext cx="4044950" cy="1154563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10" name="Picture 9" descr="Screen Shot 2011-12-08 at 7.05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5496824"/>
            <a:ext cx="4044950" cy="1274541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11" name="Picture 10" descr="Screen Shot 2011-12-08 at 7.08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4065517"/>
            <a:ext cx="4037895" cy="1219861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4" name="Picture 3" descr="Screen Shot 2011-12-10 at 5.08.5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8" y="5496825"/>
            <a:ext cx="4044950" cy="124928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42976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Nobody's Right if Everybody's Wrong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33269"/>
            <a:ext cx="8229600" cy="5857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Buffalo Springfield image from </a:t>
            </a:r>
            <a:r>
              <a:rPr lang="en-US" sz="2400" dirty="0" err="1" smtClean="0"/>
              <a:t>freewebs.com</a:t>
            </a:r>
            <a:endParaRPr lang="en-US" sz="2400" dirty="0"/>
          </a:p>
        </p:txBody>
      </p:sp>
      <p:pic>
        <p:nvPicPr>
          <p:cNvPr id="6" name="Picture 5" descr="Buffalo%20Springfield-phot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532" y="1727200"/>
            <a:ext cx="5013968" cy="34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8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Middle Way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89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21375"/>
            <a:ext cx="8229600" cy="522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From </a:t>
            </a:r>
            <a:r>
              <a:rPr lang="en-US" sz="2400" dirty="0" err="1" smtClean="0"/>
              <a:t>cybercrime.gov</a:t>
            </a:r>
            <a:endParaRPr lang="en-US" sz="2400" dirty="0"/>
          </a:p>
        </p:txBody>
      </p:sp>
      <p:pic>
        <p:nvPicPr>
          <p:cNvPr id="10" name="Picture 9" descr="Screen Shot 2011-12-08 at 7.25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1600200"/>
            <a:ext cx="7921625" cy="3848596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7234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50" y="957263"/>
            <a:ext cx="4908550" cy="1143000"/>
          </a:xfrm>
        </p:spPr>
        <p:txBody>
          <a:bodyPr/>
          <a:lstStyle/>
          <a:p>
            <a:pPr algn="l"/>
            <a:r>
              <a:rPr lang="en-US" dirty="0" smtClean="0"/>
              <a:t>CISSP Code of Ethics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12-08 at 7.21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49" y="3324291"/>
            <a:ext cx="7766535" cy="2724083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5" name="Picture 4" descr="3d_CISS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16" y="390459"/>
            <a:ext cx="2254250" cy="269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9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Cold Calls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8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467"/>
            <a:ext cx="8229600" cy="1282171"/>
          </a:xfrm>
        </p:spPr>
        <p:txBody>
          <a:bodyPr>
            <a:noAutofit/>
          </a:bodyPr>
          <a:lstStyle/>
          <a:p>
            <a:r>
              <a:rPr lang="en-US" sz="3600" dirty="0" smtClean="0"/>
              <a:t>Find Vulnerable Sites </a:t>
            </a:r>
            <a:br>
              <a:rPr lang="en-US" sz="3600" dirty="0" smtClean="0"/>
            </a:br>
            <a:r>
              <a:rPr lang="en-US" sz="3600" dirty="0" smtClean="0"/>
              <a:t>Dumped on </a:t>
            </a:r>
            <a:r>
              <a:rPr lang="en-US" sz="3600" dirty="0" err="1" smtClean="0"/>
              <a:t>Pastebin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1-12-08 at 3.5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1417638"/>
            <a:ext cx="5300133" cy="516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8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the Vulnerability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37000"/>
            <a:ext cx="8229600" cy="2189163"/>
          </a:xfrm>
        </p:spPr>
        <p:txBody>
          <a:bodyPr/>
          <a:lstStyle/>
          <a:p>
            <a:r>
              <a:rPr lang="en-US" dirty="0" smtClean="0"/>
              <a:t>Do NOT explore any further</a:t>
            </a:r>
          </a:p>
          <a:p>
            <a:r>
              <a:rPr lang="en-US" dirty="0" smtClean="0"/>
              <a:t>Actually injecting commands is a crime</a:t>
            </a:r>
            <a:endParaRPr lang="en-US" dirty="0"/>
          </a:p>
        </p:txBody>
      </p:sp>
      <p:pic>
        <p:nvPicPr>
          <p:cNvPr id="4" name="Picture 3" descr="Screen Shot 2011-12-08 at 3.56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89" y="1757539"/>
            <a:ext cx="71755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12-10 at 4.5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22" y="2524478"/>
            <a:ext cx="4064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38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a Contact Address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12-08 at 4.0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90" y="1289756"/>
            <a:ext cx="6007100" cy="5435600"/>
          </a:xfrm>
          <a:prstGeom prst="rect">
            <a:avLst/>
          </a:prstGeom>
          <a:ln>
            <a:solidFill>
              <a:srgbClr val="6EA0B0"/>
            </a:solidFill>
          </a:ln>
        </p:spPr>
      </p:pic>
    </p:spTree>
    <p:extLst>
      <p:ext uri="{BB962C8B-B14F-4D97-AF65-F5344CB8AC3E}">
        <p14:creationId xmlns:p14="http://schemas.microsoft.com/office/powerpoint/2010/main" val="4098509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Letter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1-12-08 at 4.11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44" y="1417638"/>
            <a:ext cx="7140222" cy="509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68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Letter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management-level summary of the problem</a:t>
            </a:r>
          </a:p>
          <a:p>
            <a:r>
              <a:rPr lang="en-US" dirty="0" smtClean="0"/>
              <a:t>No technical details</a:t>
            </a:r>
          </a:p>
          <a:p>
            <a:r>
              <a:rPr lang="en-US" dirty="0" smtClean="0"/>
              <a:t>Give your real name &amp; contact information</a:t>
            </a:r>
          </a:p>
          <a:p>
            <a:r>
              <a:rPr lang="en-US" dirty="0" smtClean="0"/>
              <a:t>Don't demand anything</a:t>
            </a:r>
          </a:p>
          <a:p>
            <a:r>
              <a:rPr lang="en-US" dirty="0" smtClean="0"/>
              <a:t>Don't make any threats</a:t>
            </a:r>
          </a:p>
        </p:txBody>
      </p:sp>
    </p:spTree>
    <p:extLst>
      <p:ext uri="{BB962C8B-B14F-4D97-AF65-F5344CB8AC3E}">
        <p14:creationId xmlns:p14="http://schemas.microsoft.com/office/powerpoint/2010/main" val="3914514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92133"/>
          </a:xfrm>
        </p:spPr>
        <p:txBody>
          <a:bodyPr>
            <a:normAutofit/>
          </a:bodyPr>
          <a:lstStyle/>
          <a:p>
            <a:r>
              <a:rPr lang="en-US" dirty="0" smtClean="0"/>
              <a:t>3 days after notification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7/23 Fixed (30%)</a:t>
            </a:r>
          </a:p>
          <a:p>
            <a:pPr lvl="1"/>
            <a:r>
              <a:rPr lang="en-US" sz="2400" dirty="0"/>
              <a:t>http://</a:t>
            </a:r>
            <a:r>
              <a:rPr lang="en-US" sz="2400" dirty="0" err="1"/>
              <a:t>samsclass.info</a:t>
            </a:r>
            <a:r>
              <a:rPr lang="en-US" sz="2400" dirty="0"/>
              <a:t>/</a:t>
            </a:r>
            <a:r>
              <a:rPr lang="en-US" sz="2400" dirty="0" err="1"/>
              <a:t>lulz</a:t>
            </a:r>
            <a:r>
              <a:rPr lang="en-US" sz="2400" dirty="0"/>
              <a:t>/cold-</a:t>
            </a:r>
            <a:r>
              <a:rPr lang="en-US" sz="2400" dirty="0" err="1" smtClean="0"/>
              <a:t>calls.htm</a:t>
            </a:r>
            <a:endParaRPr lang="en-US" sz="2400" dirty="0"/>
          </a:p>
        </p:txBody>
      </p:sp>
      <p:pic>
        <p:nvPicPr>
          <p:cNvPr id="4" name="Picture 3" descr="Screen Shot 2011-12-08 at 4.12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462389"/>
            <a:ext cx="50927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24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Done by CISSP-prep students at CCSF</a:t>
            </a:r>
          </a:p>
          <a:p>
            <a:r>
              <a:rPr lang="en-US" dirty="0" smtClean="0"/>
              <a:t>Contacted over 200 sites with SQL injections</a:t>
            </a:r>
          </a:p>
          <a:p>
            <a:pPr marL="0" indent="0">
              <a:buNone/>
            </a:pPr>
            <a:r>
              <a:rPr lang="en-US" dirty="0" smtClean="0"/>
              <a:t>	&gt; 15% of them were fixed</a:t>
            </a:r>
          </a:p>
        </p:txBody>
      </p:sp>
    </p:spTree>
    <p:extLst>
      <p:ext uri="{BB962C8B-B14F-4D97-AF65-F5344CB8AC3E}">
        <p14:creationId xmlns:p14="http://schemas.microsoft.com/office/powerpoint/2010/main" val="4138730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Major Breaches </a:t>
            </a:r>
            <a:br>
              <a:rPr lang="en-US" dirty="0" smtClean="0"/>
            </a:br>
            <a:r>
              <a:rPr lang="en-US" dirty="0" smtClean="0"/>
              <a:t>or Vulnerabilities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42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Breaches or Vulnerabilities</a:t>
            </a:r>
            <a:br>
              <a:rPr lang="en-US" dirty="0" smtClean="0"/>
            </a:br>
            <a:r>
              <a:rPr lang="en-US" dirty="0" smtClean="0"/>
              <a:t>I Reported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FBI (many times)</a:t>
            </a:r>
          </a:p>
          <a:p>
            <a:r>
              <a:rPr lang="en-US" dirty="0" smtClean="0"/>
              <a:t>UK Supreme Court</a:t>
            </a:r>
          </a:p>
          <a:p>
            <a:r>
              <a:rPr lang="en-US" dirty="0" smtClean="0"/>
              <a:t>Chinese Government</a:t>
            </a:r>
          </a:p>
          <a:p>
            <a:r>
              <a:rPr lang="en-US" dirty="0" smtClean="0"/>
              <a:t>Police departments (many of them)</a:t>
            </a:r>
          </a:p>
          <a:p>
            <a:r>
              <a:rPr lang="en-US" dirty="0" smtClean="0"/>
              <a:t>Other Courts</a:t>
            </a:r>
          </a:p>
          <a:p>
            <a:r>
              <a:rPr lang="en-US" dirty="0" smtClean="0"/>
              <a:t>CNN, PBS</a:t>
            </a:r>
          </a:p>
          <a:p>
            <a:r>
              <a:rPr lang="en-US" dirty="0" smtClean="0"/>
              <a:t>Apple</a:t>
            </a:r>
          </a:p>
          <a:p>
            <a:r>
              <a:rPr lang="en-US" dirty="0" smtClean="0"/>
              <a:t>Schools (many of them)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960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Sought Personal Contacts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1-12-08 at 4.2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" y="1557867"/>
            <a:ext cx="7861300" cy="931304"/>
          </a:xfrm>
          <a:prstGeom prst="rect">
            <a:avLst/>
          </a:prstGeom>
          <a:ln>
            <a:solidFill>
              <a:srgbClr val="6EA0B0"/>
            </a:solidFill>
          </a:ln>
        </p:spPr>
      </p:pic>
      <p:pic>
        <p:nvPicPr>
          <p:cNvPr id="5" name="Picture 4" descr="Screen Shot 2011-12-08 at 4.21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2" y="3850217"/>
            <a:ext cx="7861300" cy="850900"/>
          </a:xfrm>
          <a:prstGeom prst="rect">
            <a:avLst/>
          </a:prstGeom>
          <a:ln>
            <a:solidFill>
              <a:srgbClr val="6EA0B0"/>
            </a:solidFill>
          </a:ln>
        </p:spPr>
      </p:pic>
      <p:pic>
        <p:nvPicPr>
          <p:cNvPr id="6" name="Picture 5" descr="Screen Shot 2011-12-08 at 4.21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5" y="2714948"/>
            <a:ext cx="7861299" cy="860002"/>
          </a:xfrm>
          <a:prstGeom prst="rect">
            <a:avLst/>
          </a:prstGeom>
          <a:ln>
            <a:solidFill>
              <a:srgbClr val="6EA0B0"/>
            </a:solidFill>
          </a:ln>
        </p:spPr>
      </p:pic>
      <p:pic>
        <p:nvPicPr>
          <p:cNvPr id="7" name="Picture 6" descr="Screen Shot 2011-12-08 at 4.22.0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3" y="4859868"/>
            <a:ext cx="7861299" cy="1001064"/>
          </a:xfrm>
          <a:prstGeom prst="rect">
            <a:avLst/>
          </a:prstGeom>
          <a:ln>
            <a:solidFill>
              <a:srgbClr val="6EA0B0"/>
            </a:solidFill>
          </a:ln>
        </p:spPr>
      </p:pic>
    </p:spTree>
    <p:extLst>
      <p:ext uri="{BB962C8B-B14F-4D97-AF65-F5344CB8AC3E}">
        <p14:creationId xmlns:p14="http://schemas.microsoft.com/office/powerpoint/2010/main" val="3850856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12-08 at 4.48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4" y="1467653"/>
            <a:ext cx="7577667" cy="4731348"/>
          </a:xfrm>
          <a:prstGeom prst="rect">
            <a:avLst/>
          </a:prstGeom>
          <a:ln>
            <a:solidFill>
              <a:srgbClr val="6EA0B0"/>
            </a:solidFill>
          </a:ln>
        </p:spPr>
      </p:pic>
    </p:spTree>
    <p:extLst>
      <p:ext uri="{BB962C8B-B14F-4D97-AF65-F5344CB8AC3E}">
        <p14:creationId xmlns:p14="http://schemas.microsoft.com/office/powerpoint/2010/main" val="2239868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good security contacts inside corporations, law enforcement, and government agencies</a:t>
            </a:r>
          </a:p>
          <a:p>
            <a:r>
              <a:rPr lang="en-US" dirty="0" smtClean="0"/>
              <a:t>Many problems fixed, several before they were exploited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430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of Security Knowledge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Theory</a:t>
            </a:r>
          </a:p>
          <a:p>
            <a:pPr lvl="1"/>
            <a:r>
              <a:rPr lang="en-US" dirty="0" smtClean="0"/>
              <a:t>Book-learning</a:t>
            </a:r>
          </a:p>
          <a:p>
            <a:r>
              <a:rPr lang="en-US" dirty="0" smtClean="0"/>
              <a:t>Practice</a:t>
            </a:r>
          </a:p>
          <a:p>
            <a:pPr lvl="1"/>
            <a:r>
              <a:rPr lang="en-US" dirty="0" smtClean="0"/>
              <a:t>Controlled hands-on projects</a:t>
            </a:r>
          </a:p>
          <a:p>
            <a:pPr lvl="1"/>
            <a:r>
              <a:rPr lang="en-US" dirty="0" smtClean="0"/>
              <a:t>Controlled cyber-contests</a:t>
            </a:r>
          </a:p>
          <a:p>
            <a:r>
              <a:rPr lang="en-US" dirty="0" smtClean="0"/>
              <a:t>Underworld contacts</a:t>
            </a:r>
          </a:p>
          <a:p>
            <a:r>
              <a:rPr lang="en-US" dirty="0" smtClean="0"/>
              <a:t>Dangerous knowledge</a:t>
            </a:r>
          </a:p>
          <a:p>
            <a:r>
              <a:rPr lang="en-US" dirty="0" smtClean="0"/>
              <a:t>Accepting responsibility for real problems</a:t>
            </a:r>
          </a:p>
        </p:txBody>
      </p:sp>
    </p:spTree>
    <p:extLst>
      <p:ext uri="{BB962C8B-B14F-4D97-AF65-F5344CB8AC3E}">
        <p14:creationId xmlns:p14="http://schemas.microsoft.com/office/powerpoint/2010/main" val="3166672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few of my Twitter followers were offended and suspicious when I found so many high-profile vulnerabilities so fast</a:t>
            </a:r>
          </a:p>
          <a:p>
            <a:r>
              <a:rPr lang="en-US" dirty="0" smtClean="0"/>
              <a:t>Accusations</a:t>
            </a:r>
          </a:p>
          <a:p>
            <a:pPr lvl="1"/>
            <a:r>
              <a:rPr lang="en-US" dirty="0" smtClean="0"/>
              <a:t>Performing unauthorized vulnerability scans</a:t>
            </a:r>
          </a:p>
          <a:p>
            <a:pPr lvl="1"/>
            <a:r>
              <a:rPr lang="en-US" dirty="0" smtClean="0"/>
              <a:t>Peddling bogus security services</a:t>
            </a:r>
          </a:p>
          <a:p>
            <a:pPr lvl="1"/>
            <a:r>
              <a:rPr lang="en-US" dirty="0" smtClean="0"/>
              <a:t>Betraying the USA </a:t>
            </a:r>
          </a:p>
          <a:p>
            <a:r>
              <a:rPr lang="en-US" dirty="0" smtClean="0"/>
              <a:t>All 100% false &amp; baseless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290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5644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Ethics Complaint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2612"/>
            <a:ext cx="8229600" cy="493993"/>
          </a:xfrm>
        </p:spPr>
        <p:txBody>
          <a:bodyPr>
            <a:normAutofit/>
          </a:bodyPr>
          <a:lstStyle/>
          <a:p>
            <a:r>
              <a:rPr lang="en-US" sz="2400" dirty="0"/>
              <a:t>http://</a:t>
            </a:r>
            <a:r>
              <a:rPr lang="en-US" sz="2400" dirty="0" err="1"/>
              <a:t>samsclass.info</a:t>
            </a:r>
            <a:r>
              <a:rPr lang="en-US" sz="2400" dirty="0"/>
              <a:t>/125/ethics/</a:t>
            </a:r>
          </a:p>
        </p:txBody>
      </p:sp>
      <p:pic>
        <p:nvPicPr>
          <p:cNvPr id="5" name="Picture 4" descr="Screen Shot 2011-12-08 at 4.35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3" y="818445"/>
            <a:ext cx="7436556" cy="5124167"/>
          </a:xfrm>
          <a:prstGeom prst="rect">
            <a:avLst/>
          </a:prstGeom>
          <a:ln>
            <a:solidFill>
              <a:srgbClr val="6EA0B0"/>
            </a:solidFill>
          </a:ln>
        </p:spPr>
      </p:pic>
    </p:spTree>
    <p:extLst>
      <p:ext uri="{BB962C8B-B14F-4D97-AF65-F5344CB8AC3E}">
        <p14:creationId xmlns:p14="http://schemas.microsoft.com/office/powerpoint/2010/main" val="323798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Fortuitous Timing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72912" y="2202027"/>
            <a:ext cx="8029222" cy="3557250"/>
            <a:chOff x="657578" y="2568913"/>
            <a:chExt cx="8029222" cy="3557250"/>
          </a:xfrm>
        </p:grpSpPr>
        <p:pic>
          <p:nvPicPr>
            <p:cNvPr id="4" name="Picture 3" descr="Screen Shot 2011-12-08 at 4.37.03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78" y="2568913"/>
              <a:ext cx="8029222" cy="3557250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657578" y="4614333"/>
              <a:ext cx="8029222" cy="395111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44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44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938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45" y="274638"/>
            <a:ext cx="6554748" cy="62794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5942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br>
              <a:rPr lang="en-US" dirty="0" smtClean="0"/>
            </a:br>
            <a:r>
              <a:rPr lang="en-US" dirty="0" smtClean="0"/>
              <a:t>for Cold Calls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99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Respectful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abuse or criticism</a:t>
            </a:r>
          </a:p>
          <a:p>
            <a:r>
              <a:rPr lang="en-US" dirty="0" smtClean="0"/>
              <a:t>Sincere desire to help</a:t>
            </a:r>
          </a:p>
          <a:p>
            <a:r>
              <a:rPr lang="en-US" dirty="0" smtClean="0"/>
              <a:t>Accept being ignored without protest</a:t>
            </a:r>
          </a:p>
          <a:p>
            <a:r>
              <a:rPr lang="en-US" dirty="0" smtClean="0"/>
              <a:t>Demand nothing</a:t>
            </a:r>
          </a:p>
          <a:p>
            <a:r>
              <a:rPr lang="en-US" dirty="0" smtClean="0"/>
              <a:t>Respect their right to leave their servers unpatched</a:t>
            </a:r>
          </a:p>
        </p:txBody>
      </p:sp>
    </p:spTree>
    <p:extLst>
      <p:ext uri="{BB962C8B-B14F-4D97-AF65-F5344CB8AC3E}">
        <p14:creationId xmlns:p14="http://schemas.microsoft.com/office/powerpoint/2010/main" val="127910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Right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Report clear-cut vulnerabilities, widely understood and important, like SQL Injection</a:t>
            </a:r>
          </a:p>
          <a:p>
            <a:r>
              <a:rPr lang="en-US" dirty="0" smtClean="0"/>
              <a:t>Do nothing illegal or suspicious</a:t>
            </a:r>
          </a:p>
          <a:p>
            <a:pPr lvl="1"/>
            <a:r>
              <a:rPr lang="en-US" dirty="0" smtClean="0"/>
              <a:t>No vulnerability scans</a:t>
            </a:r>
          </a:p>
          <a:p>
            <a:pPr lvl="1"/>
            <a:r>
              <a:rPr lang="en-US" dirty="0" smtClean="0"/>
              <a:t>No intrusion or exploits</a:t>
            </a:r>
          </a:p>
          <a:p>
            <a:pPr lvl="1"/>
            <a:r>
              <a:rPr lang="en-US" dirty="0" smtClean="0"/>
              <a:t>Report only vulnerabilities that are already published by others</a:t>
            </a:r>
          </a:p>
        </p:txBody>
      </p:sp>
    </p:spTree>
    <p:extLst>
      <p:ext uri="{BB962C8B-B14F-4D97-AF65-F5344CB8AC3E}">
        <p14:creationId xmlns:p14="http://schemas.microsoft.com/office/powerpoint/2010/main" val="202413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of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Genuine desire to help the people you are contacting</a:t>
            </a:r>
          </a:p>
          <a:p>
            <a:r>
              <a:rPr lang="en-US" dirty="0" smtClean="0"/>
              <a:t>No hidden agenda</a:t>
            </a:r>
          </a:p>
          <a:p>
            <a:pPr lvl="1"/>
            <a:r>
              <a:rPr lang="en-US" dirty="0" smtClean="0"/>
              <a:t>Desire to sell a product</a:t>
            </a:r>
          </a:p>
          <a:p>
            <a:pPr lvl="1"/>
            <a:r>
              <a:rPr lang="en-US" dirty="0" smtClean="0"/>
              <a:t>Desire to belittle or mock</a:t>
            </a:r>
          </a:p>
          <a:p>
            <a:pPr lvl="1"/>
            <a:r>
              <a:rPr lang="en-US" dirty="0" smtClean="0"/>
              <a:t>Desire to dominate or control others</a:t>
            </a:r>
          </a:p>
          <a:p>
            <a:pPr lvl="1"/>
            <a:r>
              <a:rPr lang="en-US" dirty="0" smtClean="0"/>
              <a:t>Plans to attack sites yourself</a:t>
            </a:r>
          </a:p>
          <a:p>
            <a:pPr lvl="1"/>
            <a:r>
              <a:rPr lang="en-US" dirty="0" smtClean="0"/>
              <a:t>Revenge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674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 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become visible in the hacking community, you are a target</a:t>
            </a:r>
          </a:p>
          <a:p>
            <a:r>
              <a:rPr lang="en-US" dirty="0" smtClean="0"/>
              <a:t>It doesn't matter what you say or do</a:t>
            </a:r>
          </a:p>
          <a:p>
            <a:r>
              <a:rPr lang="en-US" dirty="0" smtClean="0"/>
              <a:t>Many hackers are arrogant, insecure, and emotionally immature</a:t>
            </a:r>
          </a:p>
          <a:p>
            <a:r>
              <a:rPr lang="en-US" dirty="0" smtClean="0"/>
              <a:t>Cruelty, abuse, and bullying are common</a:t>
            </a:r>
          </a:p>
        </p:txBody>
      </p:sp>
    </p:spTree>
    <p:extLst>
      <p:ext uri="{BB962C8B-B14F-4D97-AF65-F5344CB8AC3E}">
        <p14:creationId xmlns:p14="http://schemas.microsoft.com/office/powerpoint/2010/main" val="398647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Fearless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the importance of the sites you are helping</a:t>
            </a:r>
          </a:p>
          <a:p>
            <a:r>
              <a:rPr lang="en-US" dirty="0" smtClean="0"/>
              <a:t>Are they worth more than your</a:t>
            </a:r>
          </a:p>
          <a:p>
            <a:pPr lvl="1"/>
            <a:r>
              <a:rPr lang="en-US" dirty="0" smtClean="0"/>
              <a:t>Inconvenience</a:t>
            </a:r>
          </a:p>
          <a:p>
            <a:pPr lvl="1"/>
            <a:r>
              <a:rPr lang="en-US" dirty="0" smtClean="0"/>
              <a:t>Time expended</a:t>
            </a:r>
          </a:p>
          <a:p>
            <a:pPr lvl="1"/>
            <a:r>
              <a:rPr lang="en-US" dirty="0" smtClean="0"/>
              <a:t>Exposure to criticism and humiliation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9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Security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Real-world Security Work</a:t>
            </a:r>
          </a:p>
          <a:p>
            <a:pPr lvl="1"/>
            <a:r>
              <a:rPr lang="en-US" dirty="0" smtClean="0"/>
              <a:t>Security officer </a:t>
            </a:r>
          </a:p>
          <a:p>
            <a:pPr lvl="1"/>
            <a:r>
              <a:rPr lang="en-US" dirty="0" smtClean="0"/>
              <a:t>Law enforcement contacts</a:t>
            </a:r>
          </a:p>
          <a:p>
            <a:pPr lvl="1"/>
            <a:r>
              <a:rPr lang="en-US" dirty="0" smtClean="0"/>
              <a:t>Underworld contacts</a:t>
            </a:r>
          </a:p>
          <a:p>
            <a:pPr lvl="1"/>
            <a:r>
              <a:rPr lang="en-US" dirty="0" smtClean="0"/>
              <a:t>Confidential information</a:t>
            </a:r>
          </a:p>
          <a:p>
            <a:pPr lvl="1"/>
            <a:r>
              <a:rPr lang="en-US" dirty="0" smtClean="0"/>
              <a:t>Responsibility for real problems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00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 am very grateful for the support of CNIT, MPICT, and CCSF</a:t>
            </a:r>
          </a:p>
          <a:p>
            <a:r>
              <a:rPr lang="en-US" dirty="0" smtClean="0"/>
              <a:t>Especially</a:t>
            </a:r>
          </a:p>
          <a:p>
            <a:pPr lvl="1"/>
            <a:r>
              <a:rPr lang="en-US" sz="2600" dirty="0" smtClean="0"/>
              <a:t>Carmen </a:t>
            </a:r>
            <a:r>
              <a:rPr lang="en-US" sz="2600" dirty="0" err="1" smtClean="0"/>
              <a:t>Lamha</a:t>
            </a:r>
            <a:endParaRPr lang="en-US" sz="2600" dirty="0" smtClean="0"/>
          </a:p>
          <a:p>
            <a:pPr lvl="1"/>
            <a:r>
              <a:rPr lang="en-US" sz="2600" dirty="0" smtClean="0"/>
              <a:t>Maura Devlin-Clancy</a:t>
            </a:r>
          </a:p>
          <a:p>
            <a:pPr lvl="1"/>
            <a:r>
              <a:rPr lang="en-US" sz="2600" dirty="0" smtClean="0"/>
              <a:t>Pierre </a:t>
            </a:r>
            <a:r>
              <a:rPr lang="en-US" sz="2600" dirty="0" err="1" smtClean="0"/>
              <a:t>Thiry</a:t>
            </a:r>
            <a:endParaRPr lang="en-US" sz="2600" dirty="0" smtClean="0"/>
          </a:p>
          <a:p>
            <a:pPr lvl="1"/>
            <a:r>
              <a:rPr lang="en-US" sz="2600" dirty="0" smtClean="0"/>
              <a:t>James Jones</a:t>
            </a:r>
          </a:p>
          <a:p>
            <a:pPr lvl="1"/>
            <a:r>
              <a:rPr lang="en-US" sz="2600" dirty="0" smtClean="0"/>
              <a:t>Tim Ryan</a:t>
            </a:r>
          </a:p>
          <a:p>
            <a:r>
              <a:rPr lang="en-US" dirty="0" smtClean="0"/>
              <a:t>It would be much simpler to just fire me than to support my mad 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94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2" t="17932" r="47896" b="62724"/>
          <a:stretch>
            <a:fillRect/>
          </a:stretch>
        </p:blipFill>
        <p:spPr bwMode="auto">
          <a:xfrm>
            <a:off x="834926" y="3424536"/>
            <a:ext cx="7348017" cy="20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92969" y="1340570"/>
            <a:ext cx="7358063" cy="1196578"/>
          </a:xfrm>
        </p:spPr>
        <p:txBody>
          <a:bodyPr/>
          <a:lstStyle/>
          <a:p>
            <a:r>
              <a:rPr lang="en-US"/>
              <a:t>The Breach that Wasn't</a:t>
            </a:r>
          </a:p>
        </p:txBody>
      </p:sp>
    </p:spTree>
    <p:extLst>
      <p:ext uri="{BB962C8B-B14F-4D97-AF65-F5344CB8AC3E}">
        <p14:creationId xmlns:p14="http://schemas.microsoft.com/office/powerpoint/2010/main" val="271173836"/>
      </p:ext>
    </p:extLst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12524" r="32722" b="-221"/>
          <a:stretch>
            <a:fillRect/>
          </a:stretch>
        </p:blipFill>
        <p:spPr bwMode="auto">
          <a:xfrm>
            <a:off x="1516931" y="366117"/>
            <a:ext cx="6286500" cy="614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580450"/>
      </p:ext>
    </p:extLst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12862" r="34509" b="294"/>
          <a:stretch>
            <a:fillRect/>
          </a:stretch>
        </p:blipFill>
        <p:spPr bwMode="auto">
          <a:xfrm>
            <a:off x="1639714" y="496714"/>
            <a:ext cx="5863456" cy="586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271261"/>
      </p:ext>
    </p:extLst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14825" r="34933" b="12503"/>
          <a:stretch>
            <a:fillRect/>
          </a:stretch>
        </p:blipFill>
        <p:spPr bwMode="auto">
          <a:xfrm>
            <a:off x="1362894" y="663029"/>
            <a:ext cx="6625828" cy="55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735244"/>
      </p:ext>
    </p:extLst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20905" r="43729" b="21902"/>
          <a:stretch>
            <a:fillRect/>
          </a:stretch>
        </p:blipFill>
        <p:spPr bwMode="auto">
          <a:xfrm>
            <a:off x="2316138" y="849437"/>
            <a:ext cx="4982766" cy="49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682542"/>
      </p:ext>
    </p:extLst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13406" r="36586" b="2080"/>
          <a:stretch>
            <a:fillRect/>
          </a:stretch>
        </p:blipFill>
        <p:spPr bwMode="auto">
          <a:xfrm>
            <a:off x="1860724" y="515690"/>
            <a:ext cx="5771926" cy="582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025087"/>
      </p:ext>
    </p:extLst>
  </p:cSld>
  <p:clrMapOvr>
    <a:masterClrMapping/>
  </p:clrMapOvr>
  <p:transition xmlns:p14="http://schemas.microsoft.com/office/powerpoint/2010/main"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3531" r="29813" b="610"/>
          <a:stretch>
            <a:fillRect/>
          </a:stretch>
        </p:blipFill>
        <p:spPr bwMode="auto">
          <a:xfrm>
            <a:off x="1711152" y="684238"/>
            <a:ext cx="5508501" cy="540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657067"/>
      </p:ext>
    </p:extLst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13107" r="21637" b="28009"/>
          <a:stretch>
            <a:fillRect/>
          </a:stretch>
        </p:blipFill>
        <p:spPr bwMode="auto">
          <a:xfrm>
            <a:off x="986730" y="1192113"/>
            <a:ext cx="7157145" cy="402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253654"/>
      </p:ext>
    </p:extLst>
  </p:cSld>
  <p:clrMapOvr>
    <a:masterClrMapping/>
  </p:clrMapOvr>
  <p:transition xmlns:p14="http://schemas.microsoft.com/office/powerpoint/2010/main"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14638" r="32704" b="1657"/>
          <a:stretch>
            <a:fillRect/>
          </a:stretch>
        </p:blipFill>
        <p:spPr bwMode="auto">
          <a:xfrm>
            <a:off x="1935510" y="759024"/>
            <a:ext cx="5470550" cy="507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269551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Ifweweremuppet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412750"/>
            <a:ext cx="6248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375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4457700" cy="291447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You are a manager, and a contractor says you have a scary virus infection.  Who do you call immediately?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89312"/>
            <a:ext cx="8229600" cy="3214687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Upper management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Your IT Staff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Tell no one, keep it a secret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The FBI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The San Francisco Chronicle</a:t>
            </a:r>
            <a:endParaRPr lang="en-US" dirty="0"/>
          </a:p>
        </p:txBody>
      </p:sp>
      <p:pic>
        <p:nvPicPr>
          <p:cNvPr id="6" name="Picture 5" descr="fake-virus-alert[2]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42" y="161750"/>
            <a:ext cx="37719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065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151930"/>
            <a:ext cx="7358063" cy="3964781"/>
          </a:xfrm>
        </p:spPr>
        <p:txBody>
          <a:bodyPr/>
          <a:lstStyle/>
          <a:p>
            <a:r>
              <a:rPr lang="en-US"/>
              <a:t>Outside attacks</a:t>
            </a:r>
            <a:br>
              <a:rPr lang="en-US"/>
            </a:br>
            <a:r>
              <a:rPr lang="en-US"/>
              <a:t>Insider threat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Deluded Insider Threat</a:t>
            </a:r>
          </a:p>
        </p:txBody>
      </p:sp>
    </p:spTree>
    <p:extLst>
      <p:ext uri="{BB962C8B-B14F-4D97-AF65-F5344CB8AC3E}">
        <p14:creationId xmlns:p14="http://schemas.microsoft.com/office/powerpoint/2010/main" val="2042498506"/>
      </p:ext>
    </p:extLst>
  </p:cSld>
  <p:clrMapOvr>
    <a:masterClrMapping/>
  </p:clrMapOvr>
  <p:transition xmlns:p14="http://schemas.microsoft.com/office/powerpoint/2010/main"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Management Flow Chart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91708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28657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Management Flow Chart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596069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22336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at CCSF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generations of complete hardware replacement in the last ten years</a:t>
            </a:r>
          </a:p>
          <a:p>
            <a:r>
              <a:rPr lang="en-US" dirty="0" smtClean="0"/>
              <a:t>McAfee Enterprise antivirus</a:t>
            </a:r>
          </a:p>
          <a:p>
            <a:r>
              <a:rPr lang="en-US" dirty="0" smtClean="0"/>
              <a:t>Deep Freeze</a:t>
            </a:r>
          </a:p>
          <a:p>
            <a:r>
              <a:rPr lang="en-US" dirty="0" smtClean="0"/>
              <a:t>Palo Alto layer 7 firewall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914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Audits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was a security audit and remediation process performed in 2007-2008 by a contractor</a:t>
            </a:r>
          </a:p>
          <a:p>
            <a:r>
              <a:rPr lang="en-US" dirty="0" smtClean="0"/>
              <a:t>I did another security audit in 2010 with my CISSP students</a:t>
            </a:r>
          </a:p>
          <a:p>
            <a:pPr lvl="1"/>
            <a:r>
              <a:rPr lang="en-US" dirty="0" smtClean="0"/>
              <a:t>No major problems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3058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these "Viruses"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report was supposedly prepared by USDN in Nov 2011, but we were never able to get a copy of it at all</a:t>
            </a:r>
          </a:p>
          <a:p>
            <a:r>
              <a:rPr lang="en-US" dirty="0" smtClean="0"/>
              <a:t>The presentation from the CTO that went to the press was in Jan. 2011</a:t>
            </a:r>
          </a:p>
          <a:p>
            <a:r>
              <a:rPr lang="en-US" dirty="0" smtClean="0"/>
              <a:t>We finally got a partial report on Jan. 31, lacking the appendices that were the evidence</a:t>
            </a:r>
          </a:p>
          <a:p>
            <a:pPr lvl="1"/>
            <a:r>
              <a:rPr lang="en-US" dirty="0" smtClean="0"/>
              <a:t>"Proprietary and Confidential" but later published in the newspaper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0015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5.59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9" y="117984"/>
            <a:ext cx="5771444" cy="600817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7517839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6.0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186"/>
            <a:ext cx="9144000" cy="419362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2624364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6.0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7" y="2132395"/>
            <a:ext cx="7831667" cy="301350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784787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PBS Hacked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12-08 at 6.11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1417638"/>
            <a:ext cx="6870174" cy="1300162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5" name="Picture 4" descr="Screen Shot 2011-12-08 at 6.14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2889249"/>
            <a:ext cx="6870174" cy="1191765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9" name="Picture 8" descr="Screen Shot 2011-12-08 at 6.18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4448175"/>
            <a:ext cx="6870174" cy="1147884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40912660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60800" cy="4525963"/>
          </a:xfrm>
        </p:spPr>
        <p:txBody>
          <a:bodyPr/>
          <a:lstStyle/>
          <a:p>
            <a:r>
              <a:rPr lang="en-US" dirty="0" smtClean="0"/>
              <a:t>On April 3, we finally got a list of the "infected machines"</a:t>
            </a:r>
          </a:p>
          <a:p>
            <a:r>
              <a:rPr lang="en-US" dirty="0" smtClean="0"/>
              <a:t>Direct inspection of samples showed no real infections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2-07-27 at 6.1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22" y="2164645"/>
            <a:ext cx="3496734" cy="286996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0713421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12691" r="34102" b="5887"/>
          <a:stretch>
            <a:fillRect/>
          </a:stretch>
        </p:blipFill>
        <p:spPr bwMode="auto">
          <a:xfrm>
            <a:off x="2069455" y="705446"/>
            <a:ext cx="5594449" cy="523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9649"/>
      </p:ext>
    </p:extLst>
  </p:cSld>
  <p:clrMapOvr>
    <a:masterClrMapping/>
  </p:clrMapOvr>
  <p:transition xmlns:p14="http://schemas.microsoft.com/office/powerpoint/2010/main"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Letter to Trustees &amp; Published in Newspaper</a:t>
            </a:r>
            <a:endParaRPr lang="en-US" dirty="0"/>
          </a:p>
        </p:txBody>
      </p:sp>
      <p:pic>
        <p:nvPicPr>
          <p:cNvPr id="3" name="Picture 2" descr="Screen Shot 2012-07-27 at 6.1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8665"/>
            <a:ext cx="9144000" cy="379911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6559927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2-07-27 at 6.1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1497282"/>
            <a:ext cx="8424333" cy="4656323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8931829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Falsified Breach in 2011</a:t>
            </a:r>
            <a:endParaRPr lang="en-US" dirty="0"/>
          </a:p>
        </p:txBody>
      </p:sp>
      <p:pic>
        <p:nvPicPr>
          <p:cNvPr id="3" name="Picture 2" descr="Screen Shot 2012-07-27 at 6.1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1" y="1921099"/>
            <a:ext cx="8367889" cy="1730631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" name="Picture 3" descr="Screen Shot 2012-07-27 at 6.1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7" y="3818467"/>
            <a:ext cx="5943600" cy="11176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8084408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 False at the Time</a:t>
            </a:r>
            <a:endParaRPr lang="en-US" dirty="0"/>
          </a:p>
        </p:txBody>
      </p:sp>
      <p:pic>
        <p:nvPicPr>
          <p:cNvPr id="3" name="Picture 2" descr="Screen Shot 2012-07-27 at 6.19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1" y="1815441"/>
            <a:ext cx="7662333" cy="358089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1221713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Cyber-Bullying</a:t>
            </a:r>
            <a:endParaRPr lang="en-US" dirty="0"/>
          </a:p>
        </p:txBody>
      </p:sp>
      <p:pic>
        <p:nvPicPr>
          <p:cNvPr id="4" name="Picture 3" descr="Screen Shot 2012-07-27 at 6.2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4" y="1417638"/>
            <a:ext cx="7340600" cy="32385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855" y="2934581"/>
            <a:ext cx="30607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140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ug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8" y="702394"/>
            <a:ext cx="7817556" cy="543735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498968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7-25 at 6.24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10" y="267406"/>
            <a:ext cx="5682545" cy="26484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Screen Shot 2012-07-25 at 6.25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4" y="3197559"/>
            <a:ext cx="8112054" cy="30395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087202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7"/>
            <a:ext cx="7967133" cy="291447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 your experience, how do security vendors exaggerate risks to sell products?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89312"/>
            <a:ext cx="8229600" cy="3214687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All the time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Very frequently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Frequently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Rarely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Never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61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PBS Hacked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Screen Shot 2011-12-08 at 6.18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4" y="3790950"/>
            <a:ext cx="7744691" cy="1320800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9" name="Picture 8" descr="Screen Shot 2011-12-08 at 6.21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3" y="1600200"/>
            <a:ext cx="7744691" cy="1309184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34052076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7"/>
            <a:ext cx="7967133" cy="291447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At your company, do end-users violate security policy?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89312"/>
            <a:ext cx="8229600" cy="3214687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All the time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Very frequently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Frequently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Rarely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Never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8540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7"/>
            <a:ext cx="7967133" cy="291447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At your company, do managers violate security policy?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89312"/>
            <a:ext cx="8229600" cy="3214687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All the time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Very frequently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Frequently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Rarely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Never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6286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7"/>
            <a:ext cx="7967133" cy="291447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At your company, how often do employees leak information inappropriately to the press?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89312"/>
            <a:ext cx="8229600" cy="3214687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All the time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Very frequently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Frequently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Rarely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Never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85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Attitudes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46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Blend In:</a:t>
            </a:r>
            <a:br>
              <a:rPr lang="en-US" dirty="0" smtClean="0"/>
            </a:br>
            <a:r>
              <a:rPr lang="en-US" dirty="0" smtClean="0"/>
              <a:t>Hide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91250"/>
            <a:ext cx="8229600" cy="4286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/>
              <a:t>Image from </a:t>
            </a:r>
            <a:r>
              <a:rPr lang="en-US" sz="2000" dirty="0" err="1" smtClean="0"/>
              <a:t>presenceinbusiness.com</a:t>
            </a:r>
            <a:endParaRPr lang="en-US" sz="2000" dirty="0"/>
          </a:p>
        </p:txBody>
      </p:sp>
      <p:pic>
        <p:nvPicPr>
          <p:cNvPr id="6" name="Picture 5" descr="School-of-Fish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1765554"/>
            <a:ext cx="6400800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10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879</Words>
  <Application>Microsoft Macintosh PowerPoint</Application>
  <PresentationFormat>On-screen Show (4:3)</PresentationFormat>
  <Paragraphs>194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Whitehat Vigilante and The Breach that Wasn't</vt:lpstr>
      <vt:lpstr>Bio</vt:lpstr>
      <vt:lpstr>Levels of Security Knowledge</vt:lpstr>
      <vt:lpstr>Levels of Security Knowledge</vt:lpstr>
      <vt:lpstr>PowerPoint Presentation</vt:lpstr>
      <vt:lpstr>PBS Hacked</vt:lpstr>
      <vt:lpstr>PBS Hacked</vt:lpstr>
      <vt:lpstr>Attitudes </vt:lpstr>
      <vt:lpstr>Blend In: Hide</vt:lpstr>
      <vt:lpstr>Make Your Own Rules</vt:lpstr>
      <vt:lpstr>Cyber-Terrorists Masked Mobs</vt:lpstr>
      <vt:lpstr>Lone Vigilantes</vt:lpstr>
      <vt:lpstr>Nobody's Right if Everybody's Wrong</vt:lpstr>
      <vt:lpstr>The Middle Way</vt:lpstr>
      <vt:lpstr>Laws</vt:lpstr>
      <vt:lpstr>CISSP Code of Ethics</vt:lpstr>
      <vt:lpstr>Cold Calls</vt:lpstr>
      <vt:lpstr>Find Vulnerable Sites  Dumped on Pastebin</vt:lpstr>
      <vt:lpstr>Verify the Vulnerability</vt:lpstr>
      <vt:lpstr>Find a Contact Address</vt:lpstr>
      <vt:lpstr>My Letter</vt:lpstr>
      <vt:lpstr>Letter Design</vt:lpstr>
      <vt:lpstr>Pilot Study</vt:lpstr>
      <vt:lpstr>Student Projects</vt:lpstr>
      <vt:lpstr>Major Breaches  or Vulnerabilities</vt:lpstr>
      <vt:lpstr>Breaches or Vulnerabilities I Reported</vt:lpstr>
      <vt:lpstr>I Sought Personal Contacts</vt:lpstr>
      <vt:lpstr>CERT</vt:lpstr>
      <vt:lpstr>Positive Results</vt:lpstr>
      <vt:lpstr>Negative Results</vt:lpstr>
      <vt:lpstr>Ethics Complaint</vt:lpstr>
      <vt:lpstr>Fortuitous Timing</vt:lpstr>
      <vt:lpstr>PowerPoint Presentation</vt:lpstr>
      <vt:lpstr>Recommendations for Cold Calls</vt:lpstr>
      <vt:lpstr>Be Respectful</vt:lpstr>
      <vt:lpstr>Be Right</vt:lpstr>
      <vt:lpstr>Clarity of Purpose</vt:lpstr>
      <vt:lpstr>Expect Abuse</vt:lpstr>
      <vt:lpstr>Be Fearless</vt:lpstr>
      <vt:lpstr>Acknowledgements</vt:lpstr>
      <vt:lpstr>The Breach that Wasn't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are a manager, and a contractor says you have a scary virus infection.  Who do you call immediately? </vt:lpstr>
      <vt:lpstr>Outside attacks Insider threat  Deluded Insider Threat</vt:lpstr>
      <vt:lpstr>IT Management Flow Chart</vt:lpstr>
      <vt:lpstr>IT Management Flow Chart</vt:lpstr>
      <vt:lpstr>Security at CCSF</vt:lpstr>
      <vt:lpstr>Security Audits</vt:lpstr>
      <vt:lpstr>Evidence for these "Viruses"</vt:lpstr>
      <vt:lpstr>PowerPoint Presentation</vt:lpstr>
      <vt:lpstr>PowerPoint Presentation</vt:lpstr>
      <vt:lpstr>PowerPoint Presentation</vt:lpstr>
      <vt:lpstr>The List</vt:lpstr>
      <vt:lpstr>PowerPoint Presentation</vt:lpstr>
      <vt:lpstr>Letter to Trustees &amp; Published in Newspaper</vt:lpstr>
      <vt:lpstr>PowerPoint Presentation</vt:lpstr>
      <vt:lpstr>Falsified Breach in 2011</vt:lpstr>
      <vt:lpstr>Proven False at the Time</vt:lpstr>
      <vt:lpstr>Cyber-Bullying</vt:lpstr>
      <vt:lpstr>PowerPoint Presentation</vt:lpstr>
      <vt:lpstr>PowerPoint Presentation</vt:lpstr>
      <vt:lpstr>In your experience, how do security vendors exaggerate risks to sell products?</vt:lpstr>
      <vt:lpstr>At your company, do end-users violate security policy?</vt:lpstr>
      <vt:lpstr>At your company, do managers violate security policy?</vt:lpstr>
      <vt:lpstr>At your company, how often do employees leak information inappropriately to the press?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Whitehat Vigilante</dc:title>
  <dc:creator>Sam Bowne</dc:creator>
  <cp:lastModifiedBy>Sam Bowne</cp:lastModifiedBy>
  <cp:revision>32</cp:revision>
  <dcterms:created xsi:type="dcterms:W3CDTF">2011-12-08T14:06:53Z</dcterms:created>
  <dcterms:modified xsi:type="dcterms:W3CDTF">2012-08-21T23:00:13Z</dcterms:modified>
</cp:coreProperties>
</file>