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59" r:id="rId4"/>
    <p:sldId id="258" r:id="rId5"/>
    <p:sldId id="260" r:id="rId6"/>
    <p:sldId id="261" r:id="rId7"/>
    <p:sldId id="262" r:id="rId8"/>
    <p:sldId id="267" r:id="rId9"/>
    <p:sldId id="265" r:id="rId10"/>
    <p:sldId id="263" r:id="rId11"/>
    <p:sldId id="266" r:id="rId12"/>
    <p:sldId id="268" r:id="rId13"/>
    <p:sldId id="286" r:id="rId14"/>
    <p:sldId id="287" r:id="rId15"/>
    <p:sldId id="264" r:id="rId16"/>
    <p:sldId id="257" r:id="rId17"/>
    <p:sldId id="288" r:id="rId18"/>
    <p:sldId id="289" r:id="rId19"/>
    <p:sldId id="290" r:id="rId20"/>
    <p:sldId id="291" r:id="rId21"/>
    <p:sldId id="292" r:id="rId22"/>
    <p:sldId id="269" r:id="rId23"/>
    <p:sldId id="270" r:id="rId24"/>
    <p:sldId id="293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3" r:id="rId39"/>
    <p:sldId id="28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4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1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5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0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1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4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89DD-955D-544B-966C-50C0BA828F27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104AA-078A-0444-B418-D643ED08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7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Stupid </a:t>
            </a:r>
            <a:r>
              <a:rPr lang="en-US" dirty="0" err="1" smtClean="0"/>
              <a:t>Whitehat</a:t>
            </a:r>
            <a:r>
              <a:rPr lang="en-US" dirty="0" smtClean="0"/>
              <a:t> 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0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Jeremy Hammond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84" y="1600200"/>
            <a:ext cx="5023848" cy="4525963"/>
          </a:xfrm>
        </p:spPr>
        <p:txBody>
          <a:bodyPr/>
          <a:lstStyle/>
          <a:p>
            <a:r>
              <a:rPr lang="en-US" dirty="0" smtClean="0"/>
              <a:t>Leader of </a:t>
            </a:r>
            <a:r>
              <a:rPr lang="en-US" dirty="0" err="1" smtClean="0"/>
              <a:t>Lulzsec</a:t>
            </a:r>
            <a:endParaRPr lang="en-US" dirty="0" smtClean="0"/>
          </a:p>
          <a:p>
            <a:r>
              <a:rPr lang="en-US" dirty="0" smtClean="0"/>
              <a:t>Stole 60,000 credit card numbers from </a:t>
            </a:r>
            <a:r>
              <a:rPr lang="en-US" dirty="0" err="1" smtClean="0"/>
              <a:t>Stratfor</a:t>
            </a:r>
            <a:endParaRPr lang="en-US" dirty="0" smtClean="0"/>
          </a:p>
          <a:p>
            <a:r>
              <a:rPr lang="en-US" dirty="0" smtClean="0"/>
              <a:t>Founded </a:t>
            </a:r>
            <a:r>
              <a:rPr lang="en-US" dirty="0" err="1" smtClean="0"/>
              <a:t>HackThisSite</a:t>
            </a:r>
            <a:endParaRPr lang="en-US" dirty="0" smtClean="0"/>
          </a:p>
          <a:p>
            <a:r>
              <a:rPr lang="en-US" dirty="0" smtClean="0"/>
              <a:t>Sentenced to 10 years in 2013</a:t>
            </a:r>
          </a:p>
          <a:p>
            <a:pPr lvl="1"/>
            <a:r>
              <a:rPr lang="en-US" sz="1800" dirty="0" err="1" smtClean="0"/>
              <a:t>www.huffingtonpost.com</a:t>
            </a:r>
            <a:r>
              <a:rPr lang="en-US" sz="1800" dirty="0" smtClean="0"/>
              <a:t>/</a:t>
            </a:r>
            <a:r>
              <a:rPr lang="en-US" sz="1800" dirty="0" err="1" smtClean="0"/>
              <a:t>vivien-lesnik-weisman</a:t>
            </a:r>
            <a:r>
              <a:rPr lang="en-US" sz="1800" dirty="0" smtClean="0"/>
              <a:t>/post_4885_b_3352308.html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2013-05-29-Hammon_620x4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r="16564"/>
          <a:stretch/>
        </p:blipFill>
        <p:spPr>
          <a:xfrm>
            <a:off x="5574631" y="2392947"/>
            <a:ext cx="3395579" cy="31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UFO Hacker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7627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Gary McKinnon</a:t>
            </a:r>
          </a:p>
          <a:p>
            <a:r>
              <a:rPr lang="en-US" dirty="0" smtClean="0"/>
              <a:t>Hacked the Pentagon and NASA in 2001</a:t>
            </a:r>
          </a:p>
          <a:p>
            <a:r>
              <a:rPr lang="en-US" dirty="0" smtClean="0"/>
              <a:t>Won a battle to avoid extradition from the UK to the USA in 2012 on mental health grounds</a:t>
            </a:r>
          </a:p>
          <a:p>
            <a:pPr lvl="1"/>
            <a:r>
              <a:rPr lang="en-US" sz="1900" dirty="0" err="1" smtClean="0"/>
              <a:t>www.examiner.com</a:t>
            </a:r>
            <a:r>
              <a:rPr lang="en-US" sz="1900" dirty="0" smtClean="0"/>
              <a:t>/article/</a:t>
            </a:r>
            <a:r>
              <a:rPr lang="en-US" sz="1900" dirty="0" err="1" smtClean="0"/>
              <a:t>ufo</a:t>
            </a:r>
            <a:r>
              <a:rPr lang="en-US" sz="1900" dirty="0" smtClean="0"/>
              <a:t>-hacker-wins-battle-against-us-government</a:t>
            </a:r>
          </a:p>
          <a:p>
            <a:pPr lvl="1"/>
            <a:endParaRPr lang="en-US" dirty="0"/>
          </a:p>
        </p:txBody>
      </p:sp>
      <p:pic>
        <p:nvPicPr>
          <p:cNvPr id="4" name="Picture 3" descr="15f2e2820676d3d305f3c53be2d396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/>
          <a:stretch/>
        </p:blipFill>
        <p:spPr>
          <a:xfrm>
            <a:off x="5293895" y="1955650"/>
            <a:ext cx="3542632" cy="34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2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St0rm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9806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Neil J McDonald</a:t>
            </a:r>
          </a:p>
          <a:p>
            <a:r>
              <a:rPr lang="en-US" dirty="0" smtClean="0"/>
              <a:t>18-year-old university student in New Zealand</a:t>
            </a:r>
          </a:p>
          <a:p>
            <a:r>
              <a:rPr lang="en-US" dirty="0" smtClean="0"/>
              <a:t>Hacked U of Melbourne and many other companies</a:t>
            </a:r>
          </a:p>
          <a:p>
            <a:r>
              <a:rPr lang="en-US" dirty="0" smtClean="0"/>
              <a:t>Told them about vulnerabilities so they could patch them</a:t>
            </a:r>
          </a:p>
          <a:p>
            <a:r>
              <a:rPr lang="en-US" dirty="0" smtClean="0"/>
              <a:t>Never prosecuted, but convinced to knock it off</a:t>
            </a:r>
          </a:p>
          <a:p>
            <a:pPr lvl="1"/>
            <a:r>
              <a:rPr lang="en-US" sz="2100" dirty="0" err="1" smtClean="0"/>
              <a:t>news.softpedia.com</a:t>
            </a:r>
            <a:r>
              <a:rPr lang="en-US" sz="2100" dirty="0" smtClean="0"/>
              <a:t>/news/University-of-Melbourne-Possibly-Hacked-After-Failing-to-Listen-to-Gray-Hat-235452.shtml</a:t>
            </a:r>
          </a:p>
          <a:p>
            <a:pPr lvl="1"/>
            <a:r>
              <a:rPr lang="en-US" sz="2100" dirty="0" err="1" smtClean="0"/>
              <a:t>www.binrand.com</a:t>
            </a:r>
            <a:r>
              <a:rPr lang="en-US" sz="2100" dirty="0" smtClean="0"/>
              <a:t>/post/985173-st0rm-some-love-trolls-3.html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7137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Rogers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47432" cy="4736432"/>
          </a:xfrm>
        </p:spPr>
        <p:txBody>
          <a:bodyPr>
            <a:normAutofit/>
          </a:bodyPr>
          <a:lstStyle/>
          <a:p>
            <a:r>
              <a:rPr lang="en-US" dirty="0" smtClean="0"/>
              <a:t>Exploited a SQLi at </a:t>
            </a:r>
            <a:r>
              <a:rPr lang="en-US" dirty="0" err="1" smtClean="0"/>
              <a:t>Metlink</a:t>
            </a:r>
            <a:r>
              <a:rPr lang="en-US" dirty="0" smtClean="0"/>
              <a:t> in Australia</a:t>
            </a:r>
          </a:p>
          <a:p>
            <a:r>
              <a:rPr lang="en-US" dirty="0" smtClean="0"/>
              <a:t>Notified the company afterwards</a:t>
            </a:r>
          </a:p>
          <a:p>
            <a:r>
              <a:rPr lang="en-US" dirty="0" smtClean="0"/>
              <a:t>Reported to police</a:t>
            </a:r>
          </a:p>
          <a:p>
            <a:r>
              <a:rPr lang="en-US" dirty="0" smtClean="0"/>
              <a:t>No charges filed yet</a:t>
            </a:r>
          </a:p>
          <a:p>
            <a:pPr lvl="1"/>
            <a:r>
              <a:rPr lang="en-US" sz="1800" dirty="0" err="1" smtClean="0"/>
              <a:t>www.wired.com</a:t>
            </a:r>
            <a:r>
              <a:rPr lang="en-US" sz="1800" dirty="0"/>
              <a:t>/</a:t>
            </a:r>
            <a:r>
              <a:rPr lang="en-US" sz="1800" dirty="0" err="1"/>
              <a:t>threatlevel</a:t>
            </a:r>
            <a:r>
              <a:rPr lang="en-US" sz="1800" dirty="0"/>
              <a:t>/2014/01/teen-reported-security-</a:t>
            </a:r>
            <a:r>
              <a:rPr lang="en-US" sz="1800" dirty="0" smtClean="0"/>
              <a:t>hole</a:t>
            </a:r>
            <a:endParaRPr lang="en-US" sz="1800" dirty="0"/>
          </a:p>
        </p:txBody>
      </p:sp>
      <p:pic>
        <p:nvPicPr>
          <p:cNvPr id="4" name="Picture 3" descr="Screen Shot 2014-01-11 at 5.4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16" y="1985963"/>
            <a:ext cx="4445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Aaron Swartz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38" y="1600200"/>
            <a:ext cx="3810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Downloaded millions of academic articles at MIT in 2010-2011, intending to publish them freely, violating MIT's use rights</a:t>
            </a:r>
          </a:p>
          <a:p>
            <a:r>
              <a:rPr lang="en-US" dirty="0" smtClean="0"/>
              <a:t>Prosecuted, faced possible prison term</a:t>
            </a:r>
          </a:p>
          <a:p>
            <a:r>
              <a:rPr lang="en-US" dirty="0" smtClean="0"/>
              <a:t>Depressed, committed suicide in 2013</a:t>
            </a:r>
          </a:p>
          <a:p>
            <a:pPr lvl="1"/>
            <a:r>
              <a:rPr lang="en-US" sz="2100" dirty="0" err="1" smtClean="0"/>
              <a:t>www.wired.com</a:t>
            </a:r>
            <a:r>
              <a:rPr lang="en-US" sz="2100" dirty="0"/>
              <a:t>/</a:t>
            </a:r>
            <a:r>
              <a:rPr lang="en-US" sz="2100" dirty="0" err="1"/>
              <a:t>threatlevel</a:t>
            </a:r>
            <a:r>
              <a:rPr lang="en-US" sz="2100" dirty="0"/>
              <a:t>/2013/01/</a:t>
            </a:r>
            <a:r>
              <a:rPr lang="en-US" sz="2100" dirty="0" err="1"/>
              <a:t>aaron-</a:t>
            </a:r>
            <a:r>
              <a:rPr lang="en-US" sz="2100" dirty="0" err="1" smtClean="0"/>
              <a:t>swartz</a:t>
            </a:r>
            <a:endParaRPr lang="en-US" sz="2100" dirty="0"/>
          </a:p>
        </p:txBody>
      </p:sp>
      <p:pic>
        <p:nvPicPr>
          <p:cNvPr id="4" name="Picture 3" descr="Screen Shot 2014-01-11 at 5.5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42" y="1600200"/>
            <a:ext cx="4411579" cy="438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Whitehat</a:t>
            </a:r>
            <a:r>
              <a:rPr lang="en-US" dirty="0" smtClean="0"/>
              <a:t> Hackers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Obey the law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1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Whitehat</a:t>
            </a:r>
            <a:r>
              <a:rPr lang="en-US" dirty="0" smtClean="0"/>
              <a:t> Hackers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52168" cy="4525963"/>
          </a:xfrm>
        </p:spPr>
        <p:txBody>
          <a:bodyPr/>
          <a:lstStyle/>
          <a:p>
            <a:r>
              <a:rPr lang="en-US" dirty="0" smtClean="0"/>
              <a:t>Obey </a:t>
            </a:r>
            <a:r>
              <a:rPr lang="en-US" dirty="0" smtClean="0"/>
              <a:t>the </a:t>
            </a:r>
            <a:r>
              <a:rPr lang="en-US" dirty="0" smtClean="0"/>
              <a:t>law</a:t>
            </a:r>
          </a:p>
          <a:p>
            <a:r>
              <a:rPr lang="en-US" dirty="0" smtClean="0"/>
              <a:t>Positions of trust and responsibility</a:t>
            </a:r>
            <a:endParaRPr lang="en-US" dirty="0" smtClean="0"/>
          </a:p>
          <a:p>
            <a:r>
              <a:rPr lang="en-US" dirty="0" smtClean="0"/>
              <a:t>Frequently abused </a:t>
            </a:r>
            <a:r>
              <a:rPr lang="en-US" dirty="0" smtClean="0"/>
              <a:t>as cowardly and incompetent by </a:t>
            </a:r>
            <a:r>
              <a:rPr lang="en-US" dirty="0" smtClean="0"/>
              <a:t>criminals</a:t>
            </a:r>
            <a:endParaRPr lang="en-US" dirty="0" smtClean="0"/>
          </a:p>
          <a:p>
            <a:pPr lvl="1"/>
            <a:r>
              <a:rPr lang="en-US" dirty="0" smtClean="0"/>
              <a:t>Image from Wikipedia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udley_Do-R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037920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Kaminsky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6395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Found a DNS flaw in 2008</a:t>
            </a:r>
          </a:p>
          <a:p>
            <a:r>
              <a:rPr lang="en-US" dirty="0" smtClean="0"/>
              <a:t>Got it patched before it was exposed &amp; exploited</a:t>
            </a:r>
          </a:p>
          <a:p>
            <a:r>
              <a:rPr lang="en-US" dirty="0" smtClean="0"/>
              <a:t>Testified before Congress</a:t>
            </a:r>
          </a:p>
          <a:p>
            <a:r>
              <a:rPr lang="en-US" dirty="0" smtClean="0"/>
              <a:t>ICANN Trusted Community Representative for the DNSSEC root</a:t>
            </a:r>
          </a:p>
          <a:p>
            <a:pPr lvl="1"/>
            <a:r>
              <a:rPr lang="en-US" sz="1800" dirty="0" err="1" smtClean="0"/>
              <a:t>wikipedia.org</a:t>
            </a:r>
            <a:r>
              <a:rPr lang="en-US" sz="1800" dirty="0"/>
              <a:t>/wiki/</a:t>
            </a:r>
            <a:r>
              <a:rPr lang="en-US" sz="1800" dirty="0" err="1"/>
              <a:t>Dan_Kaminsky</a:t>
            </a:r>
            <a:endParaRPr lang="en-US" sz="1800" dirty="0"/>
          </a:p>
        </p:txBody>
      </p:sp>
      <p:pic>
        <p:nvPicPr>
          <p:cNvPr id="4" name="Picture 3" descr="330px-Dan_Kaminsky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58" y="1417638"/>
            <a:ext cx="3248526" cy="4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D Moore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9016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Chief Architect of </a:t>
            </a:r>
            <a:r>
              <a:rPr lang="en-US" dirty="0" err="1" smtClean="0"/>
              <a:t>Metasploit</a:t>
            </a:r>
            <a:endParaRPr lang="en-US" dirty="0" smtClean="0"/>
          </a:p>
          <a:p>
            <a:r>
              <a:rPr lang="en-US" dirty="0" smtClean="0"/>
              <a:t>Recent work involves scanning the entire Internet for security problems, in partnership with DHS</a:t>
            </a:r>
          </a:p>
          <a:p>
            <a:pPr lvl="1"/>
            <a:r>
              <a:rPr lang="en-US" sz="1800" dirty="0" err="1" smtClean="0"/>
              <a:t>resources.infosecinstitute.com</a:t>
            </a:r>
            <a:r>
              <a:rPr lang="en-US" sz="1800" dirty="0"/>
              <a:t>/</a:t>
            </a:r>
            <a:r>
              <a:rPr lang="en-US" sz="1800" dirty="0" err="1"/>
              <a:t>hd</a:t>
            </a:r>
            <a:r>
              <a:rPr lang="en-US" sz="1800" dirty="0"/>
              <a:t>-</a:t>
            </a:r>
            <a:r>
              <a:rPr lang="en-US" sz="1800" dirty="0" err="1"/>
              <a:t>moore</a:t>
            </a:r>
            <a:r>
              <a:rPr lang="en-US" sz="1800" dirty="0"/>
              <a:t>-reveals-his-process-for-security-</a:t>
            </a:r>
            <a:r>
              <a:rPr lang="en-US" sz="1800" dirty="0" smtClean="0"/>
              <a:t>research</a:t>
            </a:r>
            <a:endParaRPr lang="en-US" sz="1800" dirty="0"/>
          </a:p>
        </p:txBody>
      </p:sp>
      <p:pic>
        <p:nvPicPr>
          <p:cNvPr id="4" name="Picture 3" descr="headshot-e1300806690444-236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798053"/>
            <a:ext cx="2997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4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Grossman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427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Yahoo's first hacker</a:t>
            </a:r>
          </a:p>
          <a:p>
            <a:r>
              <a:rPr lang="en-US" dirty="0" smtClean="0"/>
              <a:t>Founded WhiteHat Security</a:t>
            </a:r>
          </a:p>
          <a:p>
            <a:r>
              <a:rPr lang="en-US" dirty="0" smtClean="0"/>
              <a:t>Scans customers for vulnerabilities and helps them patch</a:t>
            </a:r>
          </a:p>
          <a:p>
            <a:r>
              <a:rPr lang="en-US" dirty="0" smtClean="0"/>
              <a:t>Reports vulnerability statistics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err="1"/>
              <a:t>www.whitehatsec.com</a:t>
            </a:r>
            <a:r>
              <a:rPr lang="en-US" sz="1800" dirty="0"/>
              <a:t>/resource/</a:t>
            </a:r>
            <a:r>
              <a:rPr lang="en-US" sz="1800" dirty="0" err="1"/>
              <a:t>grossman.html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 descr="grossman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6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lists of people are examples, not complete lists</a:t>
            </a:r>
          </a:p>
          <a:p>
            <a:r>
              <a:rPr lang="en-US" dirty="0" smtClean="0"/>
              <a:t>I don't intend any slight by omitting people from this presentation</a:t>
            </a:r>
          </a:p>
          <a:p>
            <a:r>
              <a:rPr lang="en-US" dirty="0" smtClean="0"/>
              <a:t>If anything here is inaccurate, feel free to contact me</a:t>
            </a:r>
          </a:p>
          <a:p>
            <a:pPr lvl="1"/>
            <a:r>
              <a:rPr lang="en-US" dirty="0" smtClean="0"/>
              <a:t>sbowne@ccsf.edu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sambowne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02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Katie </a:t>
            </a:r>
            <a:r>
              <a:rPr lang="en-US" dirty="0" err="1"/>
              <a:t>Moussouris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0379" cy="4525963"/>
          </a:xfrm>
        </p:spPr>
        <p:txBody>
          <a:bodyPr/>
          <a:lstStyle/>
          <a:p>
            <a:r>
              <a:rPr lang="en-US" dirty="0"/>
              <a:t>Senior Security Strategist Lead at </a:t>
            </a:r>
            <a:r>
              <a:rPr lang="en-US" dirty="0" smtClean="0"/>
              <a:t>Microsoft</a:t>
            </a:r>
          </a:p>
          <a:p>
            <a:r>
              <a:rPr lang="en-US" dirty="0" smtClean="0"/>
              <a:t>Mother </a:t>
            </a:r>
            <a:r>
              <a:rPr lang="en-US" dirty="0"/>
              <a:t>of Microsoft's Bounty </a:t>
            </a:r>
            <a:r>
              <a:rPr lang="en-US" dirty="0" smtClean="0"/>
              <a:t>Programs</a:t>
            </a:r>
          </a:p>
          <a:p>
            <a:r>
              <a:rPr lang="en-US" dirty="0"/>
              <a:t>Ex pen-tester</a:t>
            </a:r>
            <a:endParaRPr lang="en-US" dirty="0" smtClean="0"/>
          </a:p>
          <a:p>
            <a:pPr lvl="1"/>
            <a:r>
              <a:rPr lang="en-US" sz="1800" dirty="0" err="1" smtClean="0"/>
              <a:t>linkedin.com</a:t>
            </a:r>
            <a:r>
              <a:rPr lang="en-US" sz="1800" dirty="0"/>
              <a:t>/in/</a:t>
            </a:r>
            <a:r>
              <a:rPr lang="en-US" sz="1800" dirty="0" err="1" smtClean="0"/>
              <a:t>kmoussouris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 descr="ex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6" r="69298" b="25731"/>
          <a:stretch/>
        </p:blipFill>
        <p:spPr>
          <a:xfrm>
            <a:off x="5824968" y="1791367"/>
            <a:ext cx="2861833" cy="38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32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Joanna Rutkowska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353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Polish computer security </a:t>
            </a:r>
            <a:r>
              <a:rPr lang="en-US" dirty="0" smtClean="0"/>
              <a:t>researcher</a:t>
            </a:r>
          </a:p>
          <a:p>
            <a:r>
              <a:rPr lang="en-US" dirty="0" smtClean="0"/>
              <a:t>Develops low-level rootkits, including the "Blue Pill" which converts a running OS into a VM</a:t>
            </a:r>
          </a:p>
          <a:p>
            <a:r>
              <a:rPr lang="en-US" dirty="0" smtClean="0"/>
              <a:t>Developed </a:t>
            </a:r>
            <a:r>
              <a:rPr lang="en-US" dirty="0" err="1" smtClean="0"/>
              <a:t>Qubes</a:t>
            </a:r>
            <a:r>
              <a:rPr lang="en-US" dirty="0" smtClean="0"/>
              <a:t> OS providing security through isolation</a:t>
            </a:r>
          </a:p>
          <a:p>
            <a:pPr lvl="1"/>
            <a:r>
              <a:rPr lang="en-US" sz="1900" dirty="0" err="1" smtClean="0"/>
              <a:t>wikipedia.org</a:t>
            </a:r>
            <a:r>
              <a:rPr lang="en-US" sz="1900" dirty="0"/>
              <a:t>/wiki/</a:t>
            </a:r>
            <a:r>
              <a:rPr lang="en-US" sz="1900" dirty="0" err="1"/>
              <a:t>Joanna_Rutkowska</a:t>
            </a:r>
            <a:endParaRPr lang="en-US" sz="1900" dirty="0"/>
          </a:p>
        </p:txBody>
      </p:sp>
      <p:pic>
        <p:nvPicPr>
          <p:cNvPr id="4" name="Picture 3" descr="300px-Joanna_Rutkows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27" y="1600200"/>
            <a:ext cx="3240293" cy="48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Calls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0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being hired to test their security</a:t>
            </a:r>
          </a:p>
          <a:p>
            <a:r>
              <a:rPr lang="en-US" dirty="0" smtClean="0"/>
              <a:t>Requires care to stay legal</a:t>
            </a:r>
          </a:p>
          <a:p>
            <a:pPr lvl="1"/>
            <a:r>
              <a:rPr lang="en-US" dirty="0" smtClean="0"/>
              <a:t>Don't execute unauthorized code on anyone else's server</a:t>
            </a:r>
          </a:p>
          <a:p>
            <a:r>
              <a:rPr lang="en-US" dirty="0" smtClean="0"/>
              <a:t>Considered dangerous and taboo in the security community</a:t>
            </a:r>
          </a:p>
        </p:txBody>
      </p:sp>
    </p:spTree>
    <p:extLst>
      <p:ext uri="{BB962C8B-B14F-4D97-AF65-F5344CB8AC3E}">
        <p14:creationId xmlns:p14="http://schemas.microsoft.com/office/powerpoint/2010/main" val="271288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of Cold Calls &amp;</a:t>
            </a:r>
            <a:br>
              <a:rPr lang="en-US" dirty="0" smtClean="0"/>
            </a:br>
            <a:r>
              <a:rPr lang="en-US" dirty="0" err="1" smtClean="0"/>
              <a:t>Whitehat</a:t>
            </a:r>
            <a:r>
              <a:rPr lang="en-US" dirty="0" smtClean="0"/>
              <a:t> Reputation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CCSF servers attacked twice to stop me</a:t>
            </a:r>
          </a:p>
          <a:p>
            <a:r>
              <a:rPr lang="en-US" dirty="0" smtClean="0"/>
              <a:t>(ISC)^2 Ethics Complaint to revoke my certification</a:t>
            </a:r>
          </a:p>
          <a:p>
            <a:r>
              <a:rPr lang="en-US" dirty="0" smtClean="0"/>
              <a:t>Accused of racism to get me fired from CCSF</a:t>
            </a:r>
          </a:p>
          <a:p>
            <a:r>
              <a:rPr lang="en-US" dirty="0" smtClean="0"/>
              <a:t>Threatened with lawsuit from Canada</a:t>
            </a:r>
          </a:p>
          <a:p>
            <a:r>
              <a:rPr lang="en-US" dirty="0" smtClean="0"/>
              <a:t>Hatchet job in the CCSF newspaper</a:t>
            </a:r>
          </a:p>
          <a:p>
            <a:r>
              <a:rPr lang="en-US" dirty="0" smtClean="0"/>
              <a:t>Many outrageous accusations in print from CCSF's disgraced ex-CTO</a:t>
            </a:r>
          </a:p>
          <a:p>
            <a:r>
              <a:rPr lang="en-US" dirty="0" smtClean="0"/>
              <a:t>Lots of online trolling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39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0 at 7.4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7" y="1791368"/>
            <a:ext cx="3636610" cy="3669521"/>
          </a:xfrm>
          <a:prstGeom prst="rect">
            <a:avLst/>
          </a:prstGeom>
        </p:spPr>
      </p:pic>
      <p:pic>
        <p:nvPicPr>
          <p:cNvPr id="5" name="Picture 4" descr="Screen Shot 2014-01-10 at 7.5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23" y="1600200"/>
            <a:ext cx="4896801" cy="50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3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Injections at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found over 100</a:t>
            </a:r>
          </a:p>
          <a:p>
            <a:r>
              <a:rPr lang="en-US" dirty="0" smtClean="0"/>
              <a:t>Most are still open</a:t>
            </a:r>
          </a:p>
          <a:p>
            <a:r>
              <a:rPr lang="en-US" dirty="0" smtClean="0"/>
              <a:t>Johns Hopkins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Brigham Young</a:t>
            </a:r>
            <a:endParaRPr lang="en-US" dirty="0"/>
          </a:p>
        </p:txBody>
      </p:sp>
      <p:pic>
        <p:nvPicPr>
          <p:cNvPr id="5" name="Picture 4" descr="Screen Shot 2014-01-10 at 7.5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37" y="3449019"/>
            <a:ext cx="6470316" cy="100256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4-01-10 at 7.58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37" y="5370428"/>
            <a:ext cx="6159500" cy="1130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57303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Viagra Sales from College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1-10 at 8.0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82" y="1778001"/>
            <a:ext cx="5745617" cy="423778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7486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7895"/>
            <a:ext cx="8229600" cy="1099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www.networkworld.com</a:t>
            </a:r>
            <a:r>
              <a:rPr lang="en-US" sz="2400" dirty="0" smtClean="0"/>
              <a:t>/news/2013/122413-web-server-malware-for-nginx-277201.html</a:t>
            </a:r>
            <a:endParaRPr lang="en-US" sz="2400" dirty="0"/>
          </a:p>
        </p:txBody>
      </p:sp>
      <p:pic>
        <p:nvPicPr>
          <p:cNvPr id="4" name="Picture 3" descr="Screen Shot 2014-01-10 at 8.0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6" y="414421"/>
            <a:ext cx="8074614" cy="482779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3015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DDoS Attack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073" r="14073"/>
          <a:stretch>
            <a:fillRect/>
          </a:stretch>
        </p:blipFill>
        <p:spPr>
          <a:xfrm>
            <a:off x="1189789" y="1933551"/>
            <a:ext cx="6748379" cy="3711349"/>
          </a:xfr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5767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Blackhat</a:t>
            </a:r>
            <a:r>
              <a:rPr lang="en-US" dirty="0" smtClean="0"/>
              <a:t> Hackers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Break the law &amp; love it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2,000 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Wordpress sites</a:t>
            </a:r>
          </a:p>
          <a:p>
            <a:r>
              <a:rPr lang="en-US" dirty="0" smtClean="0"/>
              <a:t>Being used to attack sites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09" y="3034632"/>
            <a:ext cx="4580138" cy="35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 Bug 7 Yrs. 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0 at 8.0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3" y="1875005"/>
            <a:ext cx="8039227" cy="425115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5666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DNS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colleges to be used as weapons to harm other sites</a:t>
            </a:r>
          </a:p>
          <a:p>
            <a:r>
              <a:rPr lang="en-US" dirty="0" smtClean="0"/>
              <a:t>Used in the largest DDoS in history (300 Gbps)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blog.cloudflare.com</a:t>
            </a:r>
            <a:r>
              <a:rPr lang="en-US" dirty="0" smtClean="0"/>
              <a:t>/the-</a:t>
            </a:r>
            <a:r>
              <a:rPr lang="en-US" dirty="0" err="1" smtClean="0"/>
              <a:t>ddos</a:t>
            </a:r>
            <a:r>
              <a:rPr lang="en-US" dirty="0" smtClean="0"/>
              <a:t>-that-almost-broke-the-internet</a:t>
            </a:r>
          </a:p>
          <a:p>
            <a:endParaRPr lang="en-US" dirty="0"/>
          </a:p>
        </p:txBody>
      </p:sp>
      <p:pic>
        <p:nvPicPr>
          <p:cNvPr id="4" name="Picture 3" descr="spamhaus_ddos_attack.png.scaled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4391192"/>
            <a:ext cx="6350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52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4842"/>
            <a:ext cx="8229600" cy="1741321"/>
          </a:xfrm>
        </p:spPr>
        <p:txBody>
          <a:bodyPr/>
          <a:lstStyle/>
          <a:p>
            <a:r>
              <a:rPr lang="en-US" dirty="0" smtClean="0"/>
              <a:t>I notified 45 USA universities last month</a:t>
            </a:r>
            <a:endParaRPr lang="en-US" dirty="0"/>
          </a:p>
        </p:txBody>
      </p:sp>
      <p:pic>
        <p:nvPicPr>
          <p:cNvPr id="4" name="Picture 3" descr="Screen Shot 2014-01-10 at 8.1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09" y="274638"/>
            <a:ext cx="7114653" cy="391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Insecure Login Pages at 90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nsecure-logins-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20" y="1697788"/>
            <a:ext cx="5814158" cy="45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8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UC Riverside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0 at 8.1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6" y="1764631"/>
            <a:ext cx="8003104" cy="465221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47471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Insecure server versions at colleges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47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56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 </a:t>
            </a:r>
            <a:r>
              <a:rPr lang="en-US" dirty="0" err="1" smtClean="0"/>
              <a:t>Whitehat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hack past any security barrier</a:t>
            </a:r>
          </a:p>
          <a:p>
            <a:r>
              <a:rPr lang="en-US" dirty="0" smtClean="0"/>
              <a:t>Don't run code on anyone else's server without permission</a:t>
            </a:r>
          </a:p>
          <a:p>
            <a:r>
              <a:rPr lang="en-US" dirty="0" smtClean="0"/>
              <a:t>Get to know FBI agents, police, etc.</a:t>
            </a:r>
          </a:p>
          <a:p>
            <a:r>
              <a:rPr lang="en-US" dirty="0" smtClean="0"/>
              <a:t>Join legitimate security organizations</a:t>
            </a:r>
          </a:p>
          <a:p>
            <a:pPr lvl="1"/>
            <a:r>
              <a:rPr lang="en-US" dirty="0" smtClean="0"/>
              <a:t>ISSA, HTCIA, OWASP, etc.</a:t>
            </a:r>
          </a:p>
          <a:p>
            <a:r>
              <a:rPr lang="en-US" dirty="0" smtClean="0"/>
              <a:t>Establish a solid respectable reputation</a:t>
            </a:r>
          </a:p>
          <a:p>
            <a:r>
              <a:rPr lang="en-US" dirty="0" smtClean="0"/>
              <a:t>Square and Boring are GOOD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86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Don't Hack the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anyone else</a:t>
            </a:r>
          </a:p>
          <a:p>
            <a:r>
              <a:rPr lang="en-US" dirty="0" smtClean="0"/>
              <a:t>We are the good guys</a:t>
            </a:r>
          </a:p>
          <a:p>
            <a:r>
              <a:rPr lang="en-US" dirty="0" smtClean="0"/>
              <a:t>These are dangerous, powerful skills</a:t>
            </a:r>
          </a:p>
          <a:p>
            <a:r>
              <a:rPr lang="en-US" dirty="0" smtClean="0"/>
              <a:t>CCSF is trusting you to be responsible with them</a:t>
            </a:r>
          </a:p>
          <a:p>
            <a:r>
              <a:rPr lang="en-US" dirty="0" smtClean="0"/>
              <a:t>If anything strange is happening, talk to me about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0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Dread Pirate Roberts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33690" cy="49482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Ross William Ulbricht</a:t>
            </a:r>
          </a:p>
          <a:p>
            <a:r>
              <a:rPr lang="en-US" dirty="0" smtClean="0"/>
              <a:t>Ran Silk Road; eBay for drugs, guns, and crime</a:t>
            </a:r>
          </a:p>
          <a:p>
            <a:r>
              <a:rPr lang="en-US" dirty="0" smtClean="0"/>
              <a:t>Arrested Oct 1, 2013 at the Glen Park library in San Francisco</a:t>
            </a:r>
          </a:p>
          <a:p>
            <a:r>
              <a:rPr lang="en-US" dirty="0" smtClean="0"/>
              <a:t>Paid </a:t>
            </a:r>
            <a:r>
              <a:rPr lang="en-US" dirty="0" err="1" smtClean="0"/>
              <a:t>hitmen</a:t>
            </a:r>
            <a:r>
              <a:rPr lang="en-US" dirty="0" smtClean="0"/>
              <a:t> to kill people six times</a:t>
            </a:r>
          </a:p>
          <a:p>
            <a:pPr lvl="1"/>
            <a:r>
              <a:rPr lang="en-US" sz="2000" dirty="0" err="1" smtClean="0"/>
              <a:t>arstechnica.com</a:t>
            </a:r>
            <a:r>
              <a:rPr lang="en-US" sz="2000" dirty="0" smtClean="0"/>
              <a:t>/tech-policy/2013/10/how-the-feds-took-down-the-dread-pirate-</a:t>
            </a:r>
            <a:r>
              <a:rPr lang="en-US" sz="2000" dirty="0" err="1" smtClean="0"/>
              <a:t>roberts</a:t>
            </a:r>
            <a:r>
              <a:rPr lang="en-US" sz="2000" dirty="0" smtClean="0"/>
              <a:t>/</a:t>
            </a:r>
          </a:p>
          <a:p>
            <a:endParaRPr lang="en-US" dirty="0"/>
          </a:p>
        </p:txBody>
      </p:sp>
      <p:pic>
        <p:nvPicPr>
          <p:cNvPr id="4" name="Picture 3" descr="dpr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42" y="1417638"/>
            <a:ext cx="3175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 Gonzalez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037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Stole 90 million credit cards from TJX and other retailers</a:t>
            </a:r>
          </a:p>
          <a:p>
            <a:r>
              <a:rPr lang="en-US" dirty="0" smtClean="0"/>
              <a:t>Broke into WEP wireless networks</a:t>
            </a:r>
          </a:p>
          <a:p>
            <a:r>
              <a:rPr lang="en-US" dirty="0" smtClean="0"/>
              <a:t>Sentenced to 20 years in 2010</a:t>
            </a:r>
          </a:p>
          <a:p>
            <a:pPr lvl="1"/>
            <a:r>
              <a:rPr lang="en-US" sz="1800" dirty="0" err="1" smtClean="0"/>
              <a:t>www.wired.com</a:t>
            </a:r>
            <a:r>
              <a:rPr lang="en-US" sz="1800" dirty="0" smtClean="0"/>
              <a:t>/</a:t>
            </a:r>
            <a:r>
              <a:rPr lang="en-US" sz="1800" dirty="0" err="1" smtClean="0"/>
              <a:t>threatlevel</a:t>
            </a:r>
            <a:r>
              <a:rPr lang="en-US" sz="1800" dirty="0" smtClean="0"/>
              <a:t>/2010/03/</a:t>
            </a:r>
            <a:r>
              <a:rPr lang="en-US" sz="1800" dirty="0" err="1" smtClean="0"/>
              <a:t>tjx</a:t>
            </a:r>
            <a:r>
              <a:rPr lang="en-US" sz="1800" dirty="0" smtClean="0"/>
              <a:t>-sentencing/</a:t>
            </a:r>
            <a:endParaRPr lang="en-US" sz="1800" dirty="0"/>
          </a:p>
        </p:txBody>
      </p:sp>
      <p:pic>
        <p:nvPicPr>
          <p:cNvPr id="4" name="Picture 3" descr="albert2_crop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38" y="1724526"/>
            <a:ext cx="3018962" cy="45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Butler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8322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Dominated the world's market in stolen credit card numbers</a:t>
            </a:r>
          </a:p>
          <a:p>
            <a:r>
              <a:rPr lang="en-US" sz="3000" dirty="0" smtClean="0"/>
              <a:t>Operated from a 4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floor apartment in San Francisco</a:t>
            </a:r>
          </a:p>
          <a:p>
            <a:r>
              <a:rPr lang="en-US" sz="3000" dirty="0" smtClean="0"/>
              <a:t>Used neighbor's unsecured Wi-Fi networks</a:t>
            </a:r>
          </a:p>
          <a:p>
            <a:r>
              <a:rPr lang="en-US" sz="3000" dirty="0" smtClean="0"/>
              <a:t>Sentenced to 13 years in 2010</a:t>
            </a:r>
          </a:p>
          <a:p>
            <a:pPr lvl="1"/>
            <a:r>
              <a:rPr lang="en-US" sz="1900" dirty="0" err="1" smtClean="0"/>
              <a:t>www.wired.com</a:t>
            </a:r>
            <a:r>
              <a:rPr lang="en-US" sz="1900" dirty="0" smtClean="0"/>
              <a:t>/</a:t>
            </a:r>
            <a:r>
              <a:rPr lang="en-US" sz="1900" dirty="0" err="1" smtClean="0"/>
              <a:t>techbiz</a:t>
            </a:r>
            <a:r>
              <a:rPr lang="en-US" sz="1900" dirty="0" smtClean="0"/>
              <a:t>/people/magazine/17-01/</a:t>
            </a:r>
            <a:r>
              <a:rPr lang="en-US" sz="1900" dirty="0" err="1" smtClean="0"/>
              <a:t>ff_max_butler</a:t>
            </a:r>
            <a:endParaRPr lang="en-US" sz="1900" dirty="0"/>
          </a:p>
          <a:p>
            <a:pPr lvl="1"/>
            <a:r>
              <a:rPr lang="en-US" sz="1900" dirty="0" err="1" smtClean="0"/>
              <a:t>www.wired.com</a:t>
            </a:r>
            <a:r>
              <a:rPr lang="en-US" sz="1900" dirty="0" smtClean="0"/>
              <a:t>/</a:t>
            </a:r>
            <a:r>
              <a:rPr lang="en-US" sz="1900" dirty="0" err="1" smtClean="0"/>
              <a:t>threatlevel</a:t>
            </a:r>
            <a:r>
              <a:rPr lang="en-US" sz="1900" dirty="0" smtClean="0"/>
              <a:t>/2010/02/max-vision-sentencing/</a:t>
            </a:r>
            <a:endParaRPr lang="en-US" sz="1900" dirty="0"/>
          </a:p>
        </p:txBody>
      </p:sp>
      <p:pic>
        <p:nvPicPr>
          <p:cNvPr id="4" name="Picture 3" descr="ff_max_butler6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335463"/>
            <a:ext cx="3175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0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164"/>
            <a:ext cx="8232274" cy="1143000"/>
          </a:xfrm>
        </p:spPr>
        <p:txBody>
          <a:bodyPr/>
          <a:lstStyle/>
          <a:p>
            <a:r>
              <a:rPr lang="en-US" dirty="0" err="1" smtClean="0"/>
              <a:t>Sabu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961621"/>
            <a:ext cx="4636168" cy="4294800"/>
          </a:xfrm>
        </p:spPr>
        <p:txBody>
          <a:bodyPr>
            <a:normAutofit/>
          </a:bodyPr>
          <a:lstStyle/>
          <a:p>
            <a:r>
              <a:rPr lang="en-US" dirty="0" smtClean="0"/>
              <a:t>Hector Xavier </a:t>
            </a:r>
            <a:r>
              <a:rPr lang="en-US" dirty="0" err="1" smtClean="0"/>
              <a:t>Monsegur</a:t>
            </a:r>
            <a:endParaRPr lang="en-US" dirty="0" smtClean="0"/>
          </a:p>
          <a:p>
            <a:r>
              <a:rPr lang="en-US" dirty="0" smtClean="0"/>
              <a:t>Member of </a:t>
            </a:r>
            <a:r>
              <a:rPr lang="en-US" dirty="0" err="1" smtClean="0"/>
              <a:t>Lulzsec</a:t>
            </a:r>
            <a:endParaRPr lang="en-US" dirty="0" smtClean="0"/>
          </a:p>
          <a:p>
            <a:r>
              <a:rPr lang="en-US" dirty="0" smtClean="0"/>
              <a:t>FBI informant</a:t>
            </a:r>
          </a:p>
          <a:p>
            <a:r>
              <a:rPr lang="en-US" dirty="0" smtClean="0"/>
              <a:t>Sentencing postponed</a:t>
            </a:r>
          </a:p>
          <a:p>
            <a:pPr lvl="1"/>
            <a:r>
              <a:rPr lang="en-US" sz="1800" dirty="0" err="1" smtClean="0"/>
              <a:t>www.theguardian.com</a:t>
            </a:r>
            <a:r>
              <a:rPr lang="en-US" sz="1800" dirty="0" smtClean="0"/>
              <a:t>/technology/2013/</a:t>
            </a:r>
            <a:r>
              <a:rPr lang="en-US" sz="1800" dirty="0" err="1" smtClean="0"/>
              <a:t>feb</a:t>
            </a:r>
            <a:r>
              <a:rPr lang="en-US" sz="1800" dirty="0" smtClean="0"/>
              <a:t>/22/</a:t>
            </a:r>
            <a:r>
              <a:rPr lang="en-US" sz="1800" dirty="0" err="1" smtClean="0"/>
              <a:t>lulzsec</a:t>
            </a:r>
            <a:r>
              <a:rPr lang="en-US" sz="1800" dirty="0" smtClean="0"/>
              <a:t>-</a:t>
            </a:r>
            <a:r>
              <a:rPr lang="en-US" sz="1800" dirty="0" err="1" smtClean="0"/>
              <a:t>sabu</a:t>
            </a:r>
            <a:r>
              <a:rPr lang="en-US" sz="1800" dirty="0" smtClean="0"/>
              <a:t>-sentencing-</a:t>
            </a:r>
            <a:r>
              <a:rPr lang="en-US" sz="1800" dirty="0" err="1" smtClean="0"/>
              <a:t>monsegur</a:t>
            </a:r>
            <a:r>
              <a:rPr lang="en-US" sz="1800" dirty="0" smtClean="0"/>
              <a:t>-postponed</a:t>
            </a:r>
            <a:endParaRPr lang="en-US" sz="1800" dirty="0"/>
          </a:p>
        </p:txBody>
      </p:sp>
      <p:pic>
        <p:nvPicPr>
          <p:cNvPr id="6" name="Picture 5" descr="Hector-Xavier-Monsegur-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69" y="2431716"/>
            <a:ext cx="4168720" cy="25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Hodirevski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600200"/>
            <a:ext cx="4037263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Ukranian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Presumed to have the Target credit cards stolen in 2013</a:t>
            </a:r>
          </a:p>
          <a:p>
            <a:r>
              <a:rPr lang="en-US" dirty="0" smtClean="0"/>
              <a:t>Still at large</a:t>
            </a:r>
          </a:p>
          <a:p>
            <a:pPr lvl="1"/>
            <a:r>
              <a:rPr lang="en-US" sz="1800" dirty="0" err="1" smtClean="0"/>
              <a:t>krebsonsecurity.com</a:t>
            </a:r>
            <a:r>
              <a:rPr lang="en-US" sz="1800" dirty="0" smtClean="0"/>
              <a:t>/2013/12/</a:t>
            </a:r>
            <a:r>
              <a:rPr lang="en-US" sz="1800" dirty="0" err="1" smtClean="0"/>
              <a:t>whos</a:t>
            </a:r>
            <a:r>
              <a:rPr lang="en-US" sz="1800" dirty="0" smtClean="0"/>
              <a:t>-selling-credit-cards-from-</a:t>
            </a:r>
            <a:r>
              <a:rPr lang="en-US" sz="1800" dirty="0" smtClean="0"/>
              <a:t>target</a:t>
            </a:r>
            <a:endParaRPr lang="en-US" sz="1800" dirty="0"/>
          </a:p>
        </p:txBody>
      </p:sp>
      <p:pic>
        <p:nvPicPr>
          <p:cNvPr id="4" name="Picture 3" descr="helkern-self-600x4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77" y="2419683"/>
            <a:ext cx="4448201" cy="33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Gray Hat Hackers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Break the law, but claim to serve some higher cause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5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1037</Words>
  <Application>Microsoft Macintosh PowerPoint</Application>
  <PresentationFormat>On-screen Show (4:3)</PresentationFormat>
  <Paragraphs>156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Stupid Whitehat Tricks</vt:lpstr>
      <vt:lpstr>Disclaimer</vt:lpstr>
      <vt:lpstr>Blackhat Hackers</vt:lpstr>
      <vt:lpstr>Dread Pirate Roberts</vt:lpstr>
      <vt:lpstr>Albert Gonzalez </vt:lpstr>
      <vt:lpstr>Max Butler</vt:lpstr>
      <vt:lpstr>Sabu</vt:lpstr>
      <vt:lpstr>Andrey Hodirevski</vt:lpstr>
      <vt:lpstr>Gray Hat Hackers</vt:lpstr>
      <vt:lpstr>Jeremy Hammond</vt:lpstr>
      <vt:lpstr>The UFO Hacker</vt:lpstr>
      <vt:lpstr>St0rm</vt:lpstr>
      <vt:lpstr>Joshua Rogers</vt:lpstr>
      <vt:lpstr>Aaron Swartz</vt:lpstr>
      <vt:lpstr>Whitehat Hackers</vt:lpstr>
      <vt:lpstr>Whitehat Hackers</vt:lpstr>
      <vt:lpstr>Dan Kaminsky</vt:lpstr>
      <vt:lpstr>H D Moore</vt:lpstr>
      <vt:lpstr>Jeremiah Grossman</vt:lpstr>
      <vt:lpstr>Katie Moussouris</vt:lpstr>
      <vt:lpstr>Joanna Rutkowska</vt:lpstr>
      <vt:lpstr>Cold Calls</vt:lpstr>
      <vt:lpstr>Warning Companies</vt:lpstr>
      <vt:lpstr>Risks of Cold Calls &amp; Whitehat Reputation</vt:lpstr>
      <vt:lpstr>DEMO: SQL Injection</vt:lpstr>
      <vt:lpstr>SQL Injections at Colleges</vt:lpstr>
      <vt:lpstr>Viagra Sales from College Servers</vt:lpstr>
      <vt:lpstr>PowerPoint Presentation</vt:lpstr>
      <vt:lpstr>DDoS Attack</vt:lpstr>
      <vt:lpstr>2,000 Bots</vt:lpstr>
      <vt:lpstr>Wordpress Bug 7 Yrs. Old</vt:lpstr>
      <vt:lpstr>Open DNS Resolvers</vt:lpstr>
      <vt:lpstr>PowerPoint Presentation</vt:lpstr>
      <vt:lpstr>Insecure Login Pages at 90 Colleges</vt:lpstr>
      <vt:lpstr>Demo: UC Riverside</vt:lpstr>
      <vt:lpstr>Confidential Demo</vt:lpstr>
      <vt:lpstr>Conclusion</vt:lpstr>
      <vt:lpstr>Be a Whitehat</vt:lpstr>
      <vt:lpstr>Don't Hack the College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Stupid Whitehat Tricks</dc:title>
  <dc:creator>Sam Bowne</dc:creator>
  <cp:lastModifiedBy>Sam Bowne</cp:lastModifiedBy>
  <cp:revision>102</cp:revision>
  <dcterms:created xsi:type="dcterms:W3CDTF">2014-01-11T02:53:09Z</dcterms:created>
  <dcterms:modified xsi:type="dcterms:W3CDTF">2014-01-11T14:44:35Z</dcterms:modified>
</cp:coreProperties>
</file>