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64" r:id="rId4"/>
    <p:sldId id="265" r:id="rId5"/>
    <p:sldId id="266" r:id="rId6"/>
    <p:sldId id="269" r:id="rId7"/>
    <p:sldId id="270" r:id="rId8"/>
    <p:sldId id="263" r:id="rId9"/>
    <p:sldId id="267" r:id="rId10"/>
    <p:sldId id="268" r:id="rId11"/>
    <p:sldId id="271" r:id="rId12"/>
    <p:sldId id="272" r:id="rId13"/>
    <p:sldId id="273" r:id="rId14"/>
    <p:sldId id="262" r:id="rId15"/>
    <p:sldId id="274" r:id="rId16"/>
    <p:sldId id="261" r:id="rId17"/>
    <p:sldId id="275" r:id="rId18"/>
    <p:sldId id="276" r:id="rId19"/>
    <p:sldId id="260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128" autoAdjust="0"/>
    <p:restoredTop sz="90709" autoAdjust="0"/>
  </p:normalViewPr>
  <p:slideViewPr>
    <p:cSldViewPr snapToGrid="0" snapToObjects="1">
      <p:cViewPr varScale="1">
        <p:scale>
          <a:sx n="101" d="100"/>
          <a:sy n="101" d="100"/>
        </p:scale>
        <p:origin x="-144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7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4D1BE-51B8-2944-AD4A-5500DFD7A47D}" type="datetimeFigureOut">
              <a:rPr lang="en-US" smtClean="0"/>
              <a:t>9/30/15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CD9BBD-9256-9646-9E53-AA35FB76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45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177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1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9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539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81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09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9/30/15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6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9/30/15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8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9/30/15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26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5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19829-3C23-A945-B2EC-6A645BCE48BA}" type="datetimeFigureOut">
              <a:rPr lang="en-US" smtClean="0"/>
              <a:t>9/30/15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020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690"/>
            <a:ext cx="4541985" cy="2660647"/>
          </a:xfrm>
        </p:spPr>
        <p:txBody>
          <a:bodyPr/>
          <a:lstStyle/>
          <a:p>
            <a:r>
              <a:rPr lang="en-US" dirty="0" smtClean="0"/>
              <a:t>CNIT 124: Advanced Ethical Hacking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688" y="4771318"/>
            <a:ext cx="6400800" cy="136064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 </a:t>
            </a:r>
            <a:r>
              <a:rPr lang="en-US" dirty="0" smtClean="0">
                <a:solidFill>
                  <a:schemeClr val="tx1"/>
                </a:solidFill>
              </a:rPr>
              <a:t>7: Capturing Traffic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 descr="gwboo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751" y="162691"/>
            <a:ext cx="2933700" cy="39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536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 Mode in Wireshark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Edit, Preferences</a:t>
            </a:r>
          </a:p>
          <a:p>
            <a:r>
              <a:rPr lang="en-US" dirty="0" smtClean="0"/>
              <a:t>Click "Capture" on left side</a:t>
            </a:r>
          </a:p>
          <a:p>
            <a:r>
              <a:rPr lang="en-US" dirty="0" smtClean="0"/>
              <a:t>On the right side, on the "Interfaces" line, click Edit</a:t>
            </a:r>
          </a:p>
          <a:p>
            <a:r>
              <a:rPr lang="en-US" dirty="0" smtClean="0"/>
              <a:t>Wireless adapter may show a "Monitor mode" option</a:t>
            </a:r>
          </a:p>
          <a:p>
            <a:r>
              <a:rPr lang="en-US" dirty="0" smtClean="0"/>
              <a:t>Not all cards or drivers allow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942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65263"/>
            <a:ext cx="8229600" cy="1460900"/>
          </a:xfrm>
        </p:spPr>
        <p:txBody>
          <a:bodyPr/>
          <a:lstStyle/>
          <a:p>
            <a:r>
              <a:rPr lang="en-US" dirty="0" smtClean="0"/>
              <a:t>frame contains attack</a:t>
            </a:r>
          </a:p>
          <a:p>
            <a:r>
              <a:rPr lang="en-US" dirty="0" smtClean="0"/>
              <a:t>Expression... button</a:t>
            </a:r>
            <a:endParaRPr lang="en-US" dirty="0"/>
          </a:p>
        </p:txBody>
      </p:sp>
      <p:pic>
        <p:nvPicPr>
          <p:cNvPr id="4" name="Picture 3" descr="Screen Shot 2015-09-30 at 2.51.5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29" y="1600200"/>
            <a:ext cx="7442200" cy="261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585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9073"/>
          </a:xfrm>
        </p:spPr>
        <p:txBody>
          <a:bodyPr/>
          <a:lstStyle/>
          <a:p>
            <a:r>
              <a:rPr lang="en-US" dirty="0" smtClean="0"/>
              <a:t>Following a Stream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5-09-30 at 2.54.5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725" y="1228238"/>
            <a:ext cx="7157404" cy="5453713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267196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Extracting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File, Export Objects, HTTP</a:t>
            </a:r>
            <a:endParaRPr lang="en-US" dirty="0"/>
          </a:p>
        </p:txBody>
      </p:sp>
      <p:pic>
        <p:nvPicPr>
          <p:cNvPr id="4" name="Picture 3" descr="Screen Shot 2015-09-30 at 2.56.36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5" b="-945"/>
          <a:stretch/>
        </p:blipFill>
        <p:spPr>
          <a:xfrm>
            <a:off x="457201" y="2435735"/>
            <a:ext cx="8229600" cy="4160716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76241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ARP Cache Poisoning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14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ARP Cache Poisoning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 tricked into sending packets to the wrong MAC Address</a:t>
            </a:r>
          </a:p>
          <a:p>
            <a:r>
              <a:rPr lang="en-US" dirty="0" smtClean="0"/>
              <a:t>Attacker must be on target's LAN</a:t>
            </a:r>
            <a:endParaRPr lang="en-US" dirty="0"/>
          </a:p>
        </p:txBody>
      </p:sp>
      <p:pic>
        <p:nvPicPr>
          <p:cNvPr id="5" name="Picture 4" descr="p10-pptp46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32" t="72244" r="5373" b="2775"/>
          <a:stretch/>
        </p:blipFill>
        <p:spPr>
          <a:xfrm>
            <a:off x="457200" y="3809822"/>
            <a:ext cx="8199372" cy="2316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994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DNS Cache Poisoning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237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 Cache Poisoning (Client)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Attacker sends false DNS replies</a:t>
            </a:r>
          </a:p>
          <a:p>
            <a:r>
              <a:rPr lang="en-US" dirty="0" smtClean="0"/>
              <a:t>Target is tricked into storing the wrong IP address for a domain name</a:t>
            </a:r>
          </a:p>
          <a:p>
            <a:r>
              <a:rPr lang="en-US" dirty="0" smtClean="0"/>
              <a:t>Attacker is usually on the same LAN</a:t>
            </a:r>
          </a:p>
          <a:p>
            <a:pPr lvl="1"/>
            <a:r>
              <a:rPr lang="en-US" dirty="0" smtClean="0"/>
              <a:t>May not always be required</a:t>
            </a:r>
          </a:p>
          <a:p>
            <a:r>
              <a:rPr lang="en-US" dirty="0" smtClean="0"/>
              <a:t>DNSSEC might stop this someday</a:t>
            </a:r>
          </a:p>
          <a:p>
            <a:pPr lvl="1"/>
            <a:r>
              <a:rPr lang="en-US" dirty="0" smtClean="0"/>
              <a:t>But not today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919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 Cache Poisoning (Server)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Attacker can poison remote, shared DNS servers</a:t>
            </a:r>
          </a:p>
          <a:p>
            <a:pPr lvl="1"/>
            <a:r>
              <a:rPr lang="en-US" dirty="0" smtClean="0"/>
              <a:t>Like Comcast DNS servers</a:t>
            </a:r>
          </a:p>
          <a:p>
            <a:r>
              <a:rPr lang="en-US" dirty="0" smtClean="0"/>
              <a:t>Affects many users</a:t>
            </a:r>
          </a:p>
          <a:p>
            <a:r>
              <a:rPr lang="en-US" dirty="0" smtClean="0"/>
              <a:t>Dan Kaminsky figured this out</a:t>
            </a:r>
          </a:p>
          <a:p>
            <a:r>
              <a:rPr lang="en-US" dirty="0" smtClean="0"/>
              <a:t>Patched in 2008</a:t>
            </a:r>
          </a:p>
          <a:p>
            <a:r>
              <a:rPr lang="en-US" dirty="0" smtClean="0"/>
              <a:t>DNSSEC will patch it more thoroughly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3075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err="1" smtClean="0"/>
              <a:t>SSLstrip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682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Switches, Hubs and Wireless networks</a:t>
            </a:r>
          </a:p>
          <a:p>
            <a:r>
              <a:rPr lang="en-US" dirty="0" smtClean="0"/>
              <a:t>Wireshark</a:t>
            </a:r>
          </a:p>
          <a:p>
            <a:pPr lvl="1"/>
            <a:r>
              <a:rPr lang="en-US" dirty="0" smtClean="0"/>
              <a:t>Promiscuous mode and Monitor mode</a:t>
            </a:r>
          </a:p>
          <a:p>
            <a:pPr lvl="1"/>
            <a:r>
              <a:rPr lang="en-US" dirty="0" smtClean="0"/>
              <a:t>Filters</a:t>
            </a:r>
          </a:p>
          <a:p>
            <a:pPr lvl="1"/>
            <a:r>
              <a:rPr lang="en-US" dirty="0" smtClean="0"/>
              <a:t>Following a Stream</a:t>
            </a:r>
          </a:p>
          <a:p>
            <a:r>
              <a:rPr lang="en-US" dirty="0" smtClean="0"/>
              <a:t>ARP Cache Poisoning</a:t>
            </a:r>
          </a:p>
          <a:p>
            <a:r>
              <a:rPr lang="en-US" dirty="0" smtClean="0"/>
              <a:t>DNS Cache Poisoning</a:t>
            </a:r>
          </a:p>
          <a:p>
            <a:r>
              <a:rPr lang="en-US" dirty="0" err="1" smtClean="0"/>
              <a:t>SSLstrip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5898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sslstrip Proxy Changes HTTPS to HTTP</a:t>
            </a:r>
          </a:p>
        </p:txBody>
      </p:sp>
      <p:pic>
        <p:nvPicPr>
          <p:cNvPr id="11267" name="Picture 4" descr="MCj0431632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800600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5" descr="MCj0431540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819400"/>
            <a:ext cx="155575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58120" name="Text Box 8"/>
          <p:cNvSpPr txBox="1">
            <a:spLocks noChangeArrowheads="1"/>
          </p:cNvSpPr>
          <p:nvPr/>
        </p:nvSpPr>
        <p:spPr bwMode="auto">
          <a:xfrm>
            <a:off x="2362200" y="5029200"/>
            <a:ext cx="1905000" cy="1384300"/>
          </a:xfrm>
          <a:prstGeom prst="rect">
            <a:avLst/>
          </a:prstGeom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+mn-ea"/>
              </a:rPr>
              <a:t>Target</a:t>
            </a:r>
            <a:br>
              <a:rPr lang="en-US" sz="2800" dirty="0">
                <a:latin typeface="Arial" charset="0"/>
                <a:ea typeface="+mn-ea"/>
              </a:rPr>
            </a:br>
            <a:r>
              <a:rPr lang="en-US" sz="2800" dirty="0">
                <a:latin typeface="Arial" charset="0"/>
                <a:ea typeface="+mn-ea"/>
              </a:rPr>
              <a:t>Using</a:t>
            </a:r>
            <a:br>
              <a:rPr lang="en-US" sz="2800" dirty="0">
                <a:latin typeface="Arial" charset="0"/>
                <a:ea typeface="+mn-ea"/>
              </a:rPr>
            </a:br>
            <a:r>
              <a:rPr lang="en-US" sz="2800" dirty="0">
                <a:latin typeface="Arial" charset="0"/>
                <a:ea typeface="+mn-ea"/>
              </a:rPr>
              <a:t>Facebook</a:t>
            </a:r>
          </a:p>
        </p:txBody>
      </p:sp>
      <p:sp>
        <p:nvSpPr>
          <p:cNvPr id="858121" name="Line 9"/>
          <p:cNvSpPr>
            <a:spLocks noChangeShapeType="1"/>
          </p:cNvSpPr>
          <p:nvPr/>
        </p:nvSpPr>
        <p:spPr bwMode="auto">
          <a:xfrm flipV="1">
            <a:off x="1905000" y="4267200"/>
            <a:ext cx="2438400" cy="762000"/>
          </a:xfrm>
          <a:prstGeom prst="line">
            <a:avLst/>
          </a:prstGeom>
          <a:ln w="762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/>
        </p:spPr>
        <p:txBody>
          <a:bodyPr/>
          <a:lstStyle/>
          <a:p>
            <a:pPr>
              <a:defRPr/>
            </a:pPr>
            <a:endParaRPr lang="en-US">
              <a:latin typeface="Garamond" pitchFamily="18" charset="0"/>
              <a:ea typeface="+mn-ea"/>
            </a:endParaRPr>
          </a:p>
        </p:txBody>
      </p:sp>
      <p:sp>
        <p:nvSpPr>
          <p:cNvPr id="858123" name="Text Box 11"/>
          <p:cNvSpPr txBox="1">
            <a:spLocks noChangeArrowheads="1"/>
          </p:cNvSpPr>
          <p:nvPr/>
        </p:nvSpPr>
        <p:spPr bwMode="auto">
          <a:xfrm>
            <a:off x="5943600" y="2895600"/>
            <a:ext cx="2133600" cy="2246313"/>
          </a:xfrm>
          <a:prstGeom prst="rect">
            <a:avLst/>
          </a:prstGeom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+mn-ea"/>
              </a:rPr>
              <a:t>Attacker: </a:t>
            </a:r>
            <a:br>
              <a:rPr lang="en-US" sz="2800" dirty="0">
                <a:latin typeface="Arial" charset="0"/>
                <a:ea typeface="+mn-ea"/>
              </a:rPr>
            </a:br>
            <a:r>
              <a:rPr lang="en-US" sz="2800" dirty="0" err="1">
                <a:latin typeface="Arial" charset="0"/>
                <a:ea typeface="+mn-ea"/>
              </a:rPr>
              <a:t>sslstrip</a:t>
            </a:r>
            <a:r>
              <a:rPr lang="en-US" sz="2800" dirty="0">
                <a:latin typeface="Arial" charset="0"/>
                <a:ea typeface="+mn-ea"/>
              </a:rPr>
              <a:t> Proxy</a:t>
            </a:r>
            <a:br>
              <a:rPr lang="en-US" sz="2800" dirty="0">
                <a:latin typeface="Arial" charset="0"/>
                <a:ea typeface="+mn-ea"/>
              </a:rPr>
            </a:br>
            <a:r>
              <a:rPr lang="en-US" sz="2800" dirty="0">
                <a:latin typeface="Arial" charset="0"/>
                <a:ea typeface="+mn-ea"/>
              </a:rPr>
              <a:t>in the </a:t>
            </a:r>
            <a:br>
              <a:rPr lang="en-US" sz="2800" dirty="0">
                <a:latin typeface="Arial" charset="0"/>
                <a:ea typeface="+mn-ea"/>
              </a:rPr>
            </a:br>
            <a:r>
              <a:rPr lang="en-US" sz="2800" dirty="0">
                <a:latin typeface="Arial" charset="0"/>
                <a:ea typeface="+mn-ea"/>
              </a:rPr>
              <a:t>Middle</a:t>
            </a:r>
          </a:p>
        </p:txBody>
      </p:sp>
      <p:sp>
        <p:nvSpPr>
          <p:cNvPr id="858124" name="Line 12"/>
          <p:cNvSpPr>
            <a:spLocks noChangeShapeType="1"/>
          </p:cNvSpPr>
          <p:nvPr/>
        </p:nvSpPr>
        <p:spPr bwMode="auto">
          <a:xfrm flipH="1" flipV="1">
            <a:off x="2286000" y="1981200"/>
            <a:ext cx="2286000" cy="838200"/>
          </a:xfrm>
          <a:prstGeom prst="line">
            <a:avLst/>
          </a:prstGeom>
          <a:ln w="762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/>
        </p:spPr>
        <p:txBody>
          <a:bodyPr/>
          <a:lstStyle/>
          <a:p>
            <a:pPr>
              <a:defRPr/>
            </a:pPr>
            <a:endParaRPr lang="en-US">
              <a:latin typeface="Garamond" pitchFamily="18" charset="0"/>
              <a:ea typeface="+mn-ea"/>
            </a:endParaRPr>
          </a:p>
        </p:txBody>
      </p:sp>
      <p:sp>
        <p:nvSpPr>
          <p:cNvPr id="858126" name="Text Box 14"/>
          <p:cNvSpPr txBox="1">
            <a:spLocks noChangeArrowheads="1"/>
          </p:cNvSpPr>
          <p:nvPr/>
        </p:nvSpPr>
        <p:spPr bwMode="auto">
          <a:xfrm>
            <a:off x="685800" y="1219200"/>
            <a:ext cx="1524000" cy="946150"/>
          </a:xfrm>
          <a:prstGeom prst="rect">
            <a:avLst/>
          </a:prstGeom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+mn-ea"/>
              </a:rPr>
              <a:t>To Internet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133600" y="3886200"/>
            <a:ext cx="1524000" cy="523875"/>
          </a:xfrm>
          <a:prstGeom prst="rect">
            <a:avLst/>
          </a:prstGeom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+mn-ea"/>
              </a:rPr>
              <a:t>HTTP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2133600" y="2514600"/>
            <a:ext cx="1524000" cy="523875"/>
          </a:xfrm>
          <a:prstGeom prst="rect">
            <a:avLst/>
          </a:prstGeom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+mn-ea"/>
              </a:rPr>
              <a:t>HTTPS</a:t>
            </a:r>
          </a:p>
        </p:txBody>
      </p:sp>
    </p:spTree>
    <p:extLst>
      <p:ext uri="{BB962C8B-B14F-4D97-AF65-F5344CB8AC3E}">
        <p14:creationId xmlns:p14="http://schemas.microsoft.com/office/powerpoint/2010/main" val="4151123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Switches, Hubs and Wireless Networks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85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Operate at OSI layer 1</a:t>
            </a:r>
          </a:p>
          <a:p>
            <a:r>
              <a:rPr lang="en-US" dirty="0" smtClean="0"/>
              <a:t>Repeat every bit out all ports</a:t>
            </a:r>
          </a:p>
          <a:p>
            <a:pPr lvl="1"/>
            <a:r>
              <a:rPr lang="en-US" dirty="0" smtClean="0"/>
              <a:t>Except the receiving port</a:t>
            </a:r>
          </a:p>
          <a:p>
            <a:r>
              <a:rPr lang="en-US" dirty="0" smtClean="0"/>
              <a:t>Don't read addresses or any other content</a:t>
            </a:r>
          </a:p>
          <a:p>
            <a:r>
              <a:rPr lang="en-US" dirty="0" smtClean="0"/>
              <a:t>Ethernet NICs were designed for hubs</a:t>
            </a:r>
          </a:p>
        </p:txBody>
      </p:sp>
    </p:spTree>
    <p:extLst>
      <p:ext uri="{BB962C8B-B14F-4D97-AF65-F5344CB8AC3E}">
        <p14:creationId xmlns:p14="http://schemas.microsoft.com/office/powerpoint/2010/main" val="1870157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NIC reads Destination MAC address</a:t>
            </a:r>
          </a:p>
          <a:p>
            <a:r>
              <a:rPr lang="en-US" dirty="0" smtClean="0"/>
              <a:t>First 6 bytes of frame </a:t>
            </a:r>
            <a:endParaRPr lang="en-US" dirty="0"/>
          </a:p>
        </p:txBody>
      </p:sp>
      <p:pic>
        <p:nvPicPr>
          <p:cNvPr id="5" name="Picture 4" descr="Screen Shot 2015-09-30 at 2.38.5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68111"/>
            <a:ext cx="7886700" cy="29464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991047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Promiscuous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Destination MAC != NIC's hardware address</a:t>
            </a:r>
          </a:p>
          <a:p>
            <a:pPr lvl="1"/>
            <a:r>
              <a:rPr lang="en-US" dirty="0" smtClean="0"/>
              <a:t>Packet is discarded</a:t>
            </a:r>
          </a:p>
          <a:p>
            <a:r>
              <a:rPr lang="en-US" dirty="0" smtClean="0"/>
              <a:t>Unless NIC is in "Promiscuous mode"</a:t>
            </a:r>
          </a:p>
          <a:p>
            <a:pPr lvl="1"/>
            <a:r>
              <a:rPr lang="en-US" dirty="0" smtClean="0"/>
              <a:t>Every packet passed on to higher levels, regardless of MAC address</a:t>
            </a:r>
          </a:p>
          <a:p>
            <a:r>
              <a:rPr lang="en-US" dirty="0" smtClean="0"/>
              <a:t>Also applies to outgoing traffic</a:t>
            </a:r>
          </a:p>
        </p:txBody>
      </p:sp>
    </p:spTree>
    <p:extLst>
      <p:ext uri="{BB962C8B-B14F-4D97-AF65-F5344CB8AC3E}">
        <p14:creationId xmlns:p14="http://schemas.microsoft.com/office/powerpoint/2010/main" val="882398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Wireless 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Encryption is just like Hubs</a:t>
            </a:r>
          </a:p>
          <a:p>
            <a:r>
              <a:rPr lang="en-US" dirty="0" smtClean="0"/>
              <a:t>WEP uses same key for every packet</a:t>
            </a:r>
          </a:p>
          <a:p>
            <a:r>
              <a:rPr lang="en-US" dirty="0" smtClean="0"/>
              <a:t>WPA generates a different key for each device</a:t>
            </a:r>
          </a:p>
          <a:p>
            <a:pPr lvl="1"/>
            <a:r>
              <a:rPr lang="en-US" dirty="0"/>
              <a:t>WPA and WPA2 use keys derived from an EAPOL handshake, which occurs when a machine joins a Wi-Fi network, to encrypt traffic. Unless all four handshake packets are present for the session you're trying to decrypt, Wireshark won't be able to decrypt the </a:t>
            </a:r>
            <a:r>
              <a:rPr lang="en-US" dirty="0" smtClean="0"/>
              <a:t>traffic.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532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Wireshark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573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Promiscuous Mode in Wireshark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Edit, Preferences</a:t>
            </a:r>
          </a:p>
          <a:p>
            <a:r>
              <a:rPr lang="en-US" dirty="0" smtClean="0"/>
              <a:t>Click "Capture" on left side</a:t>
            </a:r>
          </a:p>
          <a:p>
            <a:r>
              <a:rPr lang="en-US" dirty="0" smtClean="0"/>
              <a:t>"Capture packets in promiscuous mode on all network cards" on right side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078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407</Words>
  <Application>Microsoft Macintosh PowerPoint</Application>
  <PresentationFormat>On-screen Show (4:3)</PresentationFormat>
  <Paragraphs>75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CNIT 124: Advanced Ethical Hacking</vt:lpstr>
      <vt:lpstr>Topics</vt:lpstr>
      <vt:lpstr>Switches, Hubs and Wireless Networks</vt:lpstr>
      <vt:lpstr>Hubs</vt:lpstr>
      <vt:lpstr>Ethernet</vt:lpstr>
      <vt:lpstr>Ethernet Promiscuous Mode</vt:lpstr>
      <vt:lpstr>Wireless LANs</vt:lpstr>
      <vt:lpstr>Wireshark</vt:lpstr>
      <vt:lpstr>Promiscuous Mode in Wireshark</vt:lpstr>
      <vt:lpstr>Monitor Mode in Wireshark</vt:lpstr>
      <vt:lpstr>Display Filters</vt:lpstr>
      <vt:lpstr>Following a Stream</vt:lpstr>
      <vt:lpstr>Extracting Files</vt:lpstr>
      <vt:lpstr>ARP Cache Poisoning</vt:lpstr>
      <vt:lpstr>ARP Cache Poisoning</vt:lpstr>
      <vt:lpstr>DNS Cache Poisoning</vt:lpstr>
      <vt:lpstr>DNS Cache Poisoning (Client)</vt:lpstr>
      <vt:lpstr>DNS Cache Poisoning (Server)</vt:lpstr>
      <vt:lpstr>SSLstrip</vt:lpstr>
      <vt:lpstr>sslstrip Proxy Changes HTTPS to HTTP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CNIT 127: Exploit Development  Ch 1: Before you begin</dc:title>
  <dc:creator>Sam Bowne</dc:creator>
  <cp:lastModifiedBy>Sam Bowne</cp:lastModifiedBy>
  <cp:revision>95</cp:revision>
  <dcterms:created xsi:type="dcterms:W3CDTF">2014-08-26T22:11:41Z</dcterms:created>
  <dcterms:modified xsi:type="dcterms:W3CDTF">2015-09-30T22:17:37Z</dcterms:modified>
</cp:coreProperties>
</file>