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3" r:id="rId34"/>
    <p:sldId id="288" r:id="rId35"/>
    <p:sldId id="287" r:id="rId36"/>
    <p:sldId id="289" r:id="rId37"/>
    <p:sldId id="294" r:id="rId38"/>
    <p:sldId id="290" r:id="rId39"/>
    <p:sldId id="296" r:id="rId40"/>
    <p:sldId id="297" r:id="rId41"/>
    <p:sldId id="295" r:id="rId42"/>
    <p:sldId id="291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0" autoAdjust="0"/>
    <p:restoredTop sz="90709" autoAdjust="0"/>
  </p:normalViewPr>
  <p:slideViewPr>
    <p:cSldViewPr snapToGrid="0" snapToObjects="1">
      <p:cViewPr varScale="1">
        <p:scale>
          <a:sx n="94" d="100"/>
          <a:sy n="94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9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D1BE-51B8-2944-AD4A-5500DFD7A47D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9BBD-9256-9646-9E53-AA35FB76F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3F19829-3C23-A945-B2EC-6A645BCE48BA}" type="datetimeFigureOut">
              <a:rPr lang="en-US" smtClean="0"/>
              <a:t>10/14/15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Docker (not in textbook) &amp;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 8: Exploitation</a:t>
            </a: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32-Bit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14 at 4.0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8125293" cy="44802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7140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Docker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docker pull </a:t>
            </a:r>
            <a:r>
              <a:rPr lang="en-US" i="1" dirty="0" smtClean="0"/>
              <a:t>&lt;image&gt;</a:t>
            </a:r>
          </a:p>
          <a:p>
            <a:pPr lvl="1"/>
            <a:r>
              <a:rPr lang="en-US" dirty="0" smtClean="0"/>
              <a:t>Downloads </a:t>
            </a:r>
            <a:r>
              <a:rPr lang="en-US" i="1" dirty="0" smtClean="0"/>
              <a:t>&lt;image&gt; </a:t>
            </a:r>
            <a:r>
              <a:rPr lang="en-US" dirty="0" smtClean="0"/>
              <a:t>from Docker Hub</a:t>
            </a:r>
          </a:p>
          <a:p>
            <a:r>
              <a:rPr lang="en-US" b="1" dirty="0"/>
              <a:t>docker </a:t>
            </a:r>
            <a:r>
              <a:rPr lang="en-US" b="1" dirty="0" smtClean="0"/>
              <a:t>images</a:t>
            </a:r>
            <a:endParaRPr lang="en-US" i="1" dirty="0"/>
          </a:p>
          <a:p>
            <a:pPr lvl="1"/>
            <a:r>
              <a:rPr lang="en-US" dirty="0" smtClean="0"/>
              <a:t>Shows local images</a:t>
            </a:r>
            <a:endParaRPr lang="en-US" dirty="0"/>
          </a:p>
          <a:p>
            <a:r>
              <a:rPr lang="en-US" b="1" dirty="0"/>
              <a:t>docker </a:t>
            </a:r>
            <a:r>
              <a:rPr lang="en-US" b="1" dirty="0" smtClean="0"/>
              <a:t>run -it </a:t>
            </a:r>
            <a:r>
              <a:rPr lang="en-US" i="1" dirty="0" smtClean="0"/>
              <a:t>&lt;</a:t>
            </a:r>
            <a:r>
              <a:rPr lang="en-US" i="1" dirty="0"/>
              <a:t>image</a:t>
            </a:r>
            <a:r>
              <a:rPr lang="en-US" i="1" dirty="0" smtClean="0"/>
              <a:t>&gt; </a:t>
            </a:r>
            <a:r>
              <a:rPr lang="en-US" b="1" dirty="0" smtClean="0"/>
              <a:t>bash</a:t>
            </a:r>
            <a:endParaRPr lang="en-US" i="1" dirty="0"/>
          </a:p>
          <a:p>
            <a:pPr lvl="1"/>
            <a:r>
              <a:rPr lang="en-US" dirty="0" smtClean="0"/>
              <a:t>Creates a container based on </a:t>
            </a:r>
            <a:r>
              <a:rPr lang="en-US" i="1" dirty="0"/>
              <a:t>&lt;image&gt; </a:t>
            </a:r>
            <a:r>
              <a:rPr lang="en-US" dirty="0" smtClean="0"/>
              <a:t>, starts it, and shows a Bash shell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4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Docker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docker ps</a:t>
            </a:r>
            <a:endParaRPr lang="en-US" i="1" dirty="0"/>
          </a:p>
          <a:p>
            <a:pPr lvl="1"/>
            <a:r>
              <a:rPr lang="en-US" dirty="0" smtClean="0"/>
              <a:t>Lists running containers</a:t>
            </a:r>
          </a:p>
          <a:p>
            <a:pPr lvl="1"/>
            <a:r>
              <a:rPr lang="en-US" dirty="0" smtClean="0"/>
              <a:t>With "-a" switch, shows all containers</a:t>
            </a:r>
            <a:endParaRPr lang="en-US" dirty="0"/>
          </a:p>
          <a:p>
            <a:r>
              <a:rPr lang="en-US" b="1" dirty="0"/>
              <a:t>docker </a:t>
            </a:r>
            <a:r>
              <a:rPr lang="en-US" b="1" dirty="0" smtClean="0"/>
              <a:t>start </a:t>
            </a:r>
            <a:r>
              <a:rPr lang="en-US" i="1" dirty="0" smtClean="0"/>
              <a:t>&lt;container-name&gt;</a:t>
            </a:r>
            <a:endParaRPr lang="en-US" i="1" dirty="0"/>
          </a:p>
          <a:p>
            <a:pPr lvl="1"/>
            <a:r>
              <a:rPr lang="en-US" dirty="0" smtClean="0"/>
              <a:t>Starts a container</a:t>
            </a:r>
            <a:endParaRPr lang="en-US" dirty="0"/>
          </a:p>
          <a:p>
            <a:r>
              <a:rPr lang="en-US" b="1" dirty="0"/>
              <a:t>docker </a:t>
            </a:r>
            <a:r>
              <a:rPr lang="en-US" b="1" dirty="0" smtClean="0"/>
              <a:t>attach </a:t>
            </a:r>
            <a:r>
              <a:rPr lang="en-US" i="1" dirty="0" smtClean="0"/>
              <a:t>&lt;</a:t>
            </a:r>
            <a:r>
              <a:rPr lang="en-US" i="1" dirty="0"/>
              <a:t>container-name</a:t>
            </a:r>
          </a:p>
          <a:p>
            <a:pPr lvl="1"/>
            <a:r>
              <a:rPr lang="en-US" dirty="0" smtClean="0"/>
              <a:t>Attaches to a running container</a:t>
            </a:r>
          </a:p>
          <a:p>
            <a:pPr lvl="1"/>
            <a:r>
              <a:rPr lang="en-US" dirty="0" smtClean="0"/>
              <a:t>Shows a "sh" command-line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2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Docker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Ctrl+P</a:t>
            </a:r>
            <a:r>
              <a:rPr lang="en-US" dirty="0" smtClean="0"/>
              <a:t>,</a:t>
            </a:r>
            <a:r>
              <a:rPr lang="en-US" b="1" dirty="0" smtClean="0"/>
              <a:t> Ctrl+Q</a:t>
            </a:r>
            <a:endParaRPr lang="en-US" i="1" dirty="0"/>
          </a:p>
          <a:p>
            <a:pPr lvl="1"/>
            <a:r>
              <a:rPr lang="en-US" dirty="0" smtClean="0"/>
              <a:t>Detaches from a running container without stopping it</a:t>
            </a:r>
          </a:p>
          <a:p>
            <a:r>
              <a:rPr lang="en-US" b="1" dirty="0"/>
              <a:t>docker run -p 8080:80 -it </a:t>
            </a:r>
            <a:r>
              <a:rPr lang="en-US" i="1" dirty="0" smtClean="0"/>
              <a:t>&lt;image-name&gt; </a:t>
            </a:r>
            <a:r>
              <a:rPr lang="en-US" b="1" dirty="0" smtClean="0"/>
              <a:t>bash</a:t>
            </a:r>
            <a:endParaRPr lang="en-US" i="1" dirty="0"/>
          </a:p>
          <a:p>
            <a:pPr lvl="1"/>
            <a:r>
              <a:rPr lang="en-US" dirty="0" smtClean="0"/>
              <a:t>Creates a container, forwarding port 8080 on the host to port 80 inside the container, showing a bash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3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14 at 4.0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3752"/>
            <a:ext cx="8119035" cy="21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iClicker 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1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Which item can be started and stopped like a virtual machine?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hub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image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registry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</a:t>
            </a:r>
            <a:r>
              <a:rPr lang="en-US" sz="3600" dirty="0" smtClean="0"/>
              <a:t>container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426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1959449"/>
          </a:xfrm>
        </p:spPr>
        <p:txBody>
          <a:bodyPr/>
          <a:lstStyle/>
          <a:p>
            <a:r>
              <a:rPr lang="en-US" sz="4400" dirty="0"/>
              <a:t>If CCSF makes a private server full of proprietary templates, what have they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hub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image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registry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</a:t>
            </a:r>
            <a:r>
              <a:rPr lang="en-US" sz="3600" dirty="0" smtClean="0"/>
              <a:t>container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455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2188578"/>
          </a:xfrm>
        </p:spPr>
        <p:txBody>
          <a:bodyPr/>
          <a:lstStyle/>
          <a:p>
            <a:r>
              <a:rPr lang="en-US" sz="3600" dirty="0"/>
              <a:t>What is the primary public repository Docker provides, containing many versions of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hub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image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registry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Docker </a:t>
            </a:r>
            <a:r>
              <a:rPr lang="en-US" sz="3600" dirty="0" smtClean="0"/>
              <a:t>container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455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Which docker command creates a new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pull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run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images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ps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attach</a:t>
            </a:r>
          </a:p>
        </p:txBody>
      </p:sp>
    </p:spTree>
    <p:extLst>
      <p:ext uri="{BB962C8B-B14F-4D97-AF65-F5344CB8AC3E}">
        <p14:creationId xmlns:p14="http://schemas.microsoft.com/office/powerpoint/2010/main" val="64455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Docker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40509"/>
          </a:xfrm>
        </p:spPr>
        <p:txBody>
          <a:bodyPr/>
          <a:lstStyle/>
          <a:p>
            <a:r>
              <a:rPr lang="en-US" sz="4400" dirty="0"/>
              <a:t>Which docker command allows you to control a running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pull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run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images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ps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attach</a:t>
            </a:r>
          </a:p>
        </p:txBody>
      </p:sp>
    </p:spTree>
    <p:extLst>
      <p:ext uri="{BB962C8B-B14F-4D97-AF65-F5344CB8AC3E}">
        <p14:creationId xmlns:p14="http://schemas.microsoft.com/office/powerpoint/2010/main" val="203392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8: Exploitation</a:t>
            </a: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Exploiting Default XAMPP Credentials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8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8311"/>
            <a:ext cx="8198280" cy="41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WebDAV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Distributed Authoring and Versioning </a:t>
            </a:r>
            <a:endParaRPr lang="en-US" dirty="0" smtClean="0"/>
          </a:p>
          <a:p>
            <a:pPr lvl="1"/>
            <a:r>
              <a:rPr lang="en-US" dirty="0" smtClean="0"/>
              <a:t>An extension to HTTP</a:t>
            </a:r>
          </a:p>
          <a:p>
            <a:pPr lvl="1"/>
            <a:r>
              <a:rPr lang="en-US" dirty="0" smtClean="0"/>
              <a:t>Allows developers to easily upload files to Web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6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convenient way to run a LAMP server on Windows</a:t>
            </a:r>
          </a:p>
          <a:p>
            <a:pPr lvl="1"/>
            <a:r>
              <a:rPr lang="en-US" dirty="0" smtClean="0"/>
              <a:t>LAMP: Linux, Apache, MySQL, and PHP</a:t>
            </a:r>
          </a:p>
          <a:p>
            <a:r>
              <a:rPr lang="en-US" dirty="0" smtClean="0"/>
              <a:t>Includes WebDAV, turned on by default, with default credentials</a:t>
            </a:r>
          </a:p>
          <a:p>
            <a:pPr lvl="1"/>
            <a:r>
              <a:rPr lang="en-US" dirty="0" smtClean="0"/>
              <a:t>In older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command-line tool to use WebDAV servers</a:t>
            </a:r>
          </a:p>
          <a:p>
            <a:r>
              <a:rPr lang="en-US" dirty="0" smtClean="0"/>
              <a:t>Default credentials allow file uploads</a:t>
            </a:r>
            <a:endParaRPr lang="en-US" dirty="0"/>
          </a:p>
        </p:txBody>
      </p:sp>
      <p:pic>
        <p:nvPicPr>
          <p:cNvPr id="4" name="Picture 3" descr="p12-ph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9491"/>
            <a:ext cx="8229600" cy="1186476"/>
          </a:xfrm>
          <a:prstGeom prst="rect">
            <a:avLst/>
          </a:prstGeom>
        </p:spPr>
      </p:pic>
      <p:pic>
        <p:nvPicPr>
          <p:cNvPr id="5" name="Picture 4" descr="p12-php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6615"/>
            <a:ext cx="8229600" cy="9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9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0741"/>
            <a:ext cx="8229600" cy="1735422"/>
          </a:xfrm>
        </p:spPr>
        <p:txBody>
          <a:bodyPr/>
          <a:lstStyle/>
          <a:p>
            <a:r>
              <a:rPr lang="en-US" dirty="0" smtClean="0"/>
              <a:t>Violates Integrity, but not as powerful as Remote Code Execution</a:t>
            </a:r>
            <a:endParaRPr lang="en-US" dirty="0"/>
          </a:p>
        </p:txBody>
      </p:sp>
      <p:pic>
        <p:nvPicPr>
          <p:cNvPr id="4" name="Picture 3" descr="p12-ph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6" y="1600200"/>
            <a:ext cx="5702300" cy="2514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2234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 PHP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33811" cy="4525963"/>
          </a:xfrm>
        </p:spPr>
        <p:txBody>
          <a:bodyPr/>
          <a:lstStyle/>
          <a:p>
            <a:r>
              <a:rPr lang="en-US" dirty="0" smtClean="0"/>
              <a:t>PHP file executes on the server!</a:t>
            </a:r>
          </a:p>
          <a:p>
            <a:r>
              <a:rPr lang="en-US" dirty="0" smtClean="0"/>
              <a:t>This is Remote Code Execution</a:t>
            </a:r>
            <a:endParaRPr lang="en-US" dirty="0"/>
          </a:p>
        </p:txBody>
      </p:sp>
      <p:pic>
        <p:nvPicPr>
          <p:cNvPr id="4" name="Picture 3" descr="p12-php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600200"/>
            <a:ext cx="5689600" cy="1714500"/>
          </a:xfrm>
          <a:prstGeom prst="rect">
            <a:avLst/>
          </a:prstGeom>
        </p:spPr>
      </p:pic>
      <p:pic>
        <p:nvPicPr>
          <p:cNvPr id="5" name="Picture 4" descr="p12-php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11" y="3521684"/>
            <a:ext cx="5995789" cy="32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Msfvenom</a:t>
            </a:r>
            <a:r>
              <a:rPr lang="en-US" sz="4000" dirty="0" smtClean="0"/>
              <a:t> Creates Malicious PHP File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735"/>
            <a:ext cx="8229600" cy="19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5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14 at 3.4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523"/>
            <a:ext cx="9144000" cy="48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/>
          <a:stretch/>
        </p:blipFill>
        <p:spPr>
          <a:xfrm>
            <a:off x="893964" y="1368069"/>
            <a:ext cx="7792836" cy="54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Exploiting </a:t>
            </a:r>
            <a:r>
              <a:rPr lang="en-US" dirty="0" err="1" smtClean="0"/>
              <a:t>phpMyAdmin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provides a convenient GUI </a:t>
            </a:r>
          </a:p>
          <a:p>
            <a:r>
              <a:rPr lang="en-US" dirty="0" smtClean="0"/>
              <a:t>Allows administration of SQL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07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4" y="1600200"/>
            <a:ext cx="7555200" cy="487605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be Protected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should be limited-access</a:t>
            </a:r>
          </a:p>
          <a:p>
            <a:pPr lvl="1"/>
            <a:r>
              <a:rPr lang="en-US" dirty="0" smtClean="0"/>
              <a:t>With a Basic Authentication login page, or a more secure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8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write text to a file</a:t>
            </a:r>
          </a:p>
          <a:p>
            <a:r>
              <a:rPr lang="en-US" dirty="0" smtClean="0"/>
              <a:t>This allows defacement</a:t>
            </a:r>
            <a:endParaRPr lang="en-US" dirty="0"/>
          </a:p>
        </p:txBody>
      </p:sp>
      <p:pic>
        <p:nvPicPr>
          <p:cNvPr id="4" name="Picture 3" descr="p12-php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0"/>
          <a:stretch/>
        </p:blipFill>
        <p:spPr>
          <a:xfrm>
            <a:off x="457200" y="3457211"/>
            <a:ext cx="8229600" cy="30472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30797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execute one line of CMD at a time</a:t>
            </a:r>
            <a:endParaRPr lang="en-US" dirty="0"/>
          </a:p>
        </p:txBody>
      </p:sp>
      <p:pic>
        <p:nvPicPr>
          <p:cNvPr id="4" name="Picture 3" descr="p12-php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0339"/>
            <a:ext cx="8329844" cy="272582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63876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attack sends a very small bit of code, such as a single line of CMD</a:t>
            </a:r>
          </a:p>
          <a:p>
            <a:r>
              <a:rPr lang="en-US" dirty="0" smtClean="0"/>
              <a:t>That attack connects to a server and downloads more malicious code</a:t>
            </a:r>
          </a:p>
          <a:p>
            <a:r>
              <a:rPr lang="en-US" dirty="0" smtClean="0"/>
              <a:t>Very commonly used by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85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contains text to be executed by command-line FTP client</a:t>
            </a:r>
            <a:endParaRPr lang="en-US" dirty="0"/>
          </a:p>
        </p:txBody>
      </p:sp>
      <p:pic>
        <p:nvPicPr>
          <p:cNvPr id="4" name="Picture 3" descr="p12-php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50" y="2843118"/>
            <a:ext cx="6375400" cy="3479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6240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Script File with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6381"/>
            <a:ext cx="8229600" cy="44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Docker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open source container virtualization </a:t>
            </a:r>
            <a:r>
              <a:rPr lang="en-US" dirty="0" smtClean="0"/>
              <a:t>platform</a:t>
            </a:r>
            <a:endParaRPr lang="en-US" dirty="0"/>
          </a:p>
          <a:p>
            <a:r>
              <a:rPr lang="en-US" dirty="0"/>
              <a:t>Docker </a:t>
            </a:r>
            <a:r>
              <a:rPr lang="en-US" dirty="0" smtClean="0"/>
              <a:t>Hub</a:t>
            </a:r>
          </a:p>
          <a:p>
            <a:pPr lvl="1"/>
            <a:r>
              <a:rPr lang="en-US" dirty="0" smtClean="0"/>
              <a:t>Software</a:t>
            </a:r>
            <a:r>
              <a:rPr lang="en-US" dirty="0"/>
              <a:t>-as-a-Service platform for sharing and managing Docker </a:t>
            </a:r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The primary public Docker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6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FTP –</a:t>
            </a:r>
            <a:r>
              <a:rPr lang="en-US" dirty="0" err="1" smtClean="0"/>
              <a:t>s:script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12-php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2189"/>
            <a:ext cx="8229600" cy="211300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6310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php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/>
          <a:stretch/>
        </p:blipFill>
        <p:spPr>
          <a:xfrm>
            <a:off x="770162" y="1600200"/>
            <a:ext cx="7779325" cy="49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iClicker 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5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13489"/>
          </a:xfrm>
        </p:spPr>
        <p:txBody>
          <a:bodyPr/>
          <a:lstStyle/>
          <a:p>
            <a:r>
              <a:rPr lang="en-US" sz="4400" dirty="0"/>
              <a:t>Which item is a Web page that should not be visible to casual Web surfers?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XAMPP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phpMyAdmin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WebDAV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Cadaver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msfvenom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5655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13489"/>
          </a:xfrm>
        </p:spPr>
        <p:txBody>
          <a:bodyPr/>
          <a:lstStyle/>
          <a:p>
            <a:r>
              <a:rPr lang="en-US" sz="4400" dirty="0"/>
              <a:t>Which item can create malicious PHP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XAMPP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phpMyAdmin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WebDAV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Cadaver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msfvenom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915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13489"/>
          </a:xfrm>
        </p:spPr>
        <p:txBody>
          <a:bodyPr/>
          <a:lstStyle/>
          <a:p>
            <a:r>
              <a:rPr lang="en-US" sz="4400" dirty="0"/>
              <a:t>Which item is an extension to the HTTP protocol?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XAMPP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phpMyAdmin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WebDAV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Cadaver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/>
              <a:t>msfvenom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915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13489"/>
          </a:xfrm>
        </p:spPr>
        <p:txBody>
          <a:bodyPr/>
          <a:lstStyle/>
          <a:p>
            <a:r>
              <a:rPr lang="en-US" sz="4400" dirty="0"/>
              <a:t>Which language places commands between &lt;? and ?&gt; tags?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SQL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HTML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Bash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PHP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FTP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91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013489"/>
          </a:xfrm>
        </p:spPr>
        <p:txBody>
          <a:bodyPr/>
          <a:lstStyle/>
          <a:p>
            <a:r>
              <a:rPr lang="en-US" sz="4400" dirty="0"/>
              <a:t>Which technique is commonly used to load larger portions of staged attacks?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96154"/>
            <a:ext cx="7581901" cy="353986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SQL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HTML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Bash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PHP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FTP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94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and 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 images</a:t>
            </a:r>
          </a:p>
          <a:p>
            <a:pPr lvl="1"/>
            <a:r>
              <a:rPr lang="en-US" dirty="0" smtClean="0"/>
              <a:t>Read-only templates with OS and installed software</a:t>
            </a:r>
          </a:p>
          <a:p>
            <a:pPr lvl="1"/>
            <a:r>
              <a:rPr lang="en-US" dirty="0" smtClean="0"/>
              <a:t>Used to </a:t>
            </a:r>
            <a:r>
              <a:rPr lang="en-US" b="1" dirty="0" smtClean="0"/>
              <a:t>build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Docker registries</a:t>
            </a:r>
          </a:p>
          <a:p>
            <a:pPr lvl="1"/>
            <a:r>
              <a:rPr lang="en-US" dirty="0" smtClean="0"/>
              <a:t>Stores that hold images.  May be public or private.</a:t>
            </a:r>
          </a:p>
          <a:p>
            <a:pPr lvl="1"/>
            <a:r>
              <a:rPr lang="en-US" dirty="0" smtClean="0"/>
              <a:t>You upload or download images from stores</a:t>
            </a:r>
          </a:p>
          <a:p>
            <a:pPr lvl="1"/>
            <a:r>
              <a:rPr lang="en-US" dirty="0" smtClean="0"/>
              <a:t>Used to </a:t>
            </a:r>
            <a:r>
              <a:rPr lang="en-US" b="1" dirty="0" smtClean="0"/>
              <a:t>distribute </a:t>
            </a:r>
            <a:r>
              <a:rPr lang="en-US" dirty="0" smtClean="0"/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48537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Images, Registries, and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 containers</a:t>
            </a:r>
          </a:p>
          <a:p>
            <a:pPr lvl="1"/>
            <a:r>
              <a:rPr lang="en-US" dirty="0" smtClean="0"/>
              <a:t>Like virtual machines</a:t>
            </a:r>
          </a:p>
          <a:p>
            <a:pPr lvl="1"/>
            <a:r>
              <a:rPr lang="en-US" dirty="0" smtClean="0"/>
              <a:t>Can be run, started, stopped, moved, and deleted</a:t>
            </a:r>
          </a:p>
          <a:p>
            <a:pPr lvl="1"/>
            <a:r>
              <a:rPr lang="en-US" dirty="0" smtClean="0"/>
              <a:t>Used to </a:t>
            </a:r>
            <a:r>
              <a:rPr lang="en-US" b="1" dirty="0" smtClean="0"/>
              <a:t>run </a:t>
            </a:r>
            <a:r>
              <a:rPr lang="en-US" dirty="0" smtClean="0"/>
              <a:t>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 uses UnionFS</a:t>
            </a:r>
          </a:p>
          <a:p>
            <a:pPr lvl="1"/>
            <a:r>
              <a:rPr lang="en-US" dirty="0" smtClean="0"/>
              <a:t>Mounts an entire file system on top of another file system, in layers</a:t>
            </a:r>
          </a:p>
          <a:p>
            <a:pPr lvl="1"/>
            <a:r>
              <a:rPr lang="en-US" dirty="0" smtClean="0"/>
              <a:t>Priority is defined, so it knows which file is the current one if more than one copy of a file is present</a:t>
            </a:r>
          </a:p>
          <a:p>
            <a:r>
              <a:rPr lang="en-US" dirty="0" smtClean="0"/>
              <a:t>Makes docker containers MUCH smaller than virtual machines</a:t>
            </a:r>
          </a:p>
          <a:p>
            <a:pPr lvl="1"/>
            <a:r>
              <a:rPr lang="en-US" dirty="0" smtClean="0"/>
              <a:t>Because they don't make extra copies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1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v. 32-Bit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 is intended for 64-bit systems</a:t>
            </a:r>
          </a:p>
          <a:p>
            <a:r>
              <a:rPr lang="en-US" dirty="0" smtClean="0"/>
              <a:t>It can be used to a limited extent on 32-bit systems, but that is not supported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14 at 4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2" y="1600200"/>
            <a:ext cx="5423647" cy="48085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242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795</Words>
  <Application>Microsoft Macintosh PowerPoint</Application>
  <PresentationFormat>On-screen Show (4:3)</PresentationFormat>
  <Paragraphs>164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Orbit</vt:lpstr>
      <vt:lpstr>CNIT 124: Advanced Ethical Hacking</vt:lpstr>
      <vt:lpstr>Docker</vt:lpstr>
      <vt:lpstr>Docker Architecture</vt:lpstr>
      <vt:lpstr>Main Docker Components</vt:lpstr>
      <vt:lpstr>Images and Registries</vt:lpstr>
      <vt:lpstr>Images, Registries, and Containers</vt:lpstr>
      <vt:lpstr>UnionFS</vt:lpstr>
      <vt:lpstr>64-Bit v. 32-Bit</vt:lpstr>
      <vt:lpstr>Docker Hub</vt:lpstr>
      <vt:lpstr>Docker 32-Bit Images</vt:lpstr>
      <vt:lpstr>Important Docker Commands</vt:lpstr>
      <vt:lpstr>Important Docker Commands</vt:lpstr>
      <vt:lpstr>Important Docker Commands</vt:lpstr>
      <vt:lpstr>Project Walkthrough</vt:lpstr>
      <vt:lpstr>iClicker Questions</vt:lpstr>
      <vt:lpstr>Which item can be started and stopped like a virtual machine?</vt:lpstr>
      <vt:lpstr>If CCSF makes a private server full of proprietary templates, what have they created?</vt:lpstr>
      <vt:lpstr>What is the primary public repository Docker provides, containing many versions of Linux?</vt:lpstr>
      <vt:lpstr>Which docker command creates a new container?</vt:lpstr>
      <vt:lpstr>Which docker command allows you to control a running container?</vt:lpstr>
      <vt:lpstr>CNIT 124: Advanced Ethical Hacking</vt:lpstr>
      <vt:lpstr>Exploiting Default XAMPP Credentials</vt:lpstr>
      <vt:lpstr>Nmap Scan</vt:lpstr>
      <vt:lpstr>WebDAV</vt:lpstr>
      <vt:lpstr>XAMPP</vt:lpstr>
      <vt:lpstr>Cadaver</vt:lpstr>
      <vt:lpstr>Website Defacement</vt:lpstr>
      <vt:lpstr>Upload a PHP File</vt:lpstr>
      <vt:lpstr>Msfvenom Creates Malicious PHP File</vt:lpstr>
      <vt:lpstr>Meterpreter Reverse Shell</vt:lpstr>
      <vt:lpstr>Exploiting phpMyAdmin</vt:lpstr>
      <vt:lpstr>Purpose</vt:lpstr>
      <vt:lpstr>phpMyAdmin</vt:lpstr>
      <vt:lpstr>Should be Protected</vt:lpstr>
      <vt:lpstr>SQL Query</vt:lpstr>
      <vt:lpstr>PHP Shell</vt:lpstr>
      <vt:lpstr>Staged Attack</vt:lpstr>
      <vt:lpstr>FTP Scripts</vt:lpstr>
      <vt:lpstr>Making the Script File with SQL</vt:lpstr>
      <vt:lpstr>Run the FTP –s:script Command</vt:lpstr>
      <vt:lpstr>Owned</vt:lpstr>
      <vt:lpstr>iClicker Questions</vt:lpstr>
      <vt:lpstr>Which item is a Web page that should not be visible to casual Web surfers?</vt:lpstr>
      <vt:lpstr>Which item can create malicious PHP files?</vt:lpstr>
      <vt:lpstr>Which item is an extension to the HTTP protocol?</vt:lpstr>
      <vt:lpstr>Which language places commands between &lt;? and ?&gt; tags?</vt:lpstr>
      <vt:lpstr>Which technique is commonly used to load larger portions of staged attacks?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113</cp:revision>
  <dcterms:created xsi:type="dcterms:W3CDTF">2014-08-26T22:11:41Z</dcterms:created>
  <dcterms:modified xsi:type="dcterms:W3CDTF">2015-10-15T00:03:50Z</dcterms:modified>
</cp:coreProperties>
</file>