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71"/>
  </p:notesMasterIdLst>
  <p:sldIdLst>
    <p:sldId id="256" r:id="rId2"/>
    <p:sldId id="258" r:id="rId3"/>
    <p:sldId id="263" r:id="rId4"/>
    <p:sldId id="264" r:id="rId5"/>
    <p:sldId id="265" r:id="rId6"/>
    <p:sldId id="266" r:id="rId7"/>
    <p:sldId id="262" r:id="rId8"/>
    <p:sldId id="267" r:id="rId9"/>
    <p:sldId id="268" r:id="rId10"/>
    <p:sldId id="269" r:id="rId11"/>
    <p:sldId id="274" r:id="rId12"/>
    <p:sldId id="275" r:id="rId13"/>
    <p:sldId id="276" r:id="rId14"/>
    <p:sldId id="277" r:id="rId15"/>
    <p:sldId id="261" r:id="rId16"/>
    <p:sldId id="310" r:id="rId17"/>
    <p:sldId id="323" r:id="rId18"/>
    <p:sldId id="311" r:id="rId19"/>
    <p:sldId id="312" r:id="rId20"/>
    <p:sldId id="313" r:id="rId21"/>
    <p:sldId id="314" r:id="rId22"/>
    <p:sldId id="315" r:id="rId23"/>
    <p:sldId id="316" r:id="rId24"/>
    <p:sldId id="318" r:id="rId25"/>
    <p:sldId id="327" r:id="rId26"/>
    <p:sldId id="322" r:id="rId27"/>
    <p:sldId id="317" r:id="rId28"/>
    <p:sldId id="319" r:id="rId29"/>
    <p:sldId id="320" r:id="rId30"/>
    <p:sldId id="321" r:id="rId31"/>
    <p:sldId id="324" r:id="rId32"/>
    <p:sldId id="326" r:id="rId33"/>
    <p:sldId id="270" r:id="rId34"/>
    <p:sldId id="271" r:id="rId35"/>
    <p:sldId id="272" r:id="rId36"/>
    <p:sldId id="273" r:id="rId37"/>
    <p:sldId id="260" r:id="rId38"/>
    <p:sldId id="325" r:id="rId39"/>
    <p:sldId id="279" r:id="rId40"/>
    <p:sldId id="280" r:id="rId41"/>
    <p:sldId id="281" r:id="rId42"/>
    <p:sldId id="282" r:id="rId43"/>
    <p:sldId id="283" r:id="rId44"/>
    <p:sldId id="284" r:id="rId45"/>
    <p:sldId id="285" r:id="rId46"/>
    <p:sldId id="286" r:id="rId47"/>
    <p:sldId id="287" r:id="rId48"/>
    <p:sldId id="288" r:id="rId49"/>
    <p:sldId id="289" r:id="rId50"/>
    <p:sldId id="290" r:id="rId51"/>
    <p:sldId id="291" r:id="rId52"/>
    <p:sldId id="292" r:id="rId53"/>
    <p:sldId id="293" r:id="rId54"/>
    <p:sldId id="294" r:id="rId55"/>
    <p:sldId id="295" r:id="rId56"/>
    <p:sldId id="296" r:id="rId57"/>
    <p:sldId id="297" r:id="rId58"/>
    <p:sldId id="298" r:id="rId59"/>
    <p:sldId id="299" r:id="rId60"/>
    <p:sldId id="300" r:id="rId61"/>
    <p:sldId id="301" r:id="rId62"/>
    <p:sldId id="302" r:id="rId63"/>
    <p:sldId id="303" r:id="rId64"/>
    <p:sldId id="304" r:id="rId65"/>
    <p:sldId id="305" r:id="rId66"/>
    <p:sldId id="306" r:id="rId67"/>
    <p:sldId id="307" r:id="rId68"/>
    <p:sldId id="308" r:id="rId69"/>
    <p:sldId id="309" r:id="rId7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horzBarState="maximized">
    <p:restoredLeft sz="34512" autoAdjust="0"/>
    <p:restoredTop sz="90709" autoAdjust="0"/>
  </p:normalViewPr>
  <p:slideViewPr>
    <p:cSldViewPr snapToGrid="0" snapToObjects="1">
      <p:cViewPr varScale="1">
        <p:scale>
          <a:sx n="94" d="100"/>
          <a:sy n="94" d="100"/>
        </p:scale>
        <p:origin x="-112" y="-15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47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19" d="100"/>
        <a:sy n="119" d="100"/>
      </p:scale>
      <p:origin x="0" y="1190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63" Type="http://schemas.openxmlformats.org/officeDocument/2006/relationships/slide" Target="slides/slide62.xml"/><Relationship Id="rId64" Type="http://schemas.openxmlformats.org/officeDocument/2006/relationships/slide" Target="slides/slide63.xml"/><Relationship Id="rId65" Type="http://schemas.openxmlformats.org/officeDocument/2006/relationships/slide" Target="slides/slide64.xml"/><Relationship Id="rId66" Type="http://schemas.openxmlformats.org/officeDocument/2006/relationships/slide" Target="slides/slide65.xml"/><Relationship Id="rId67" Type="http://schemas.openxmlformats.org/officeDocument/2006/relationships/slide" Target="slides/slide66.xml"/><Relationship Id="rId68" Type="http://schemas.openxmlformats.org/officeDocument/2006/relationships/slide" Target="slides/slide67.xml"/><Relationship Id="rId69" Type="http://schemas.openxmlformats.org/officeDocument/2006/relationships/slide" Target="slides/slide68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slide" Target="slides/slide52.xml"/><Relationship Id="rId54" Type="http://schemas.openxmlformats.org/officeDocument/2006/relationships/slide" Target="slides/slide53.xml"/><Relationship Id="rId55" Type="http://schemas.openxmlformats.org/officeDocument/2006/relationships/slide" Target="slides/slide54.xml"/><Relationship Id="rId56" Type="http://schemas.openxmlformats.org/officeDocument/2006/relationships/slide" Target="slides/slide55.xml"/><Relationship Id="rId57" Type="http://schemas.openxmlformats.org/officeDocument/2006/relationships/slide" Target="slides/slide56.xml"/><Relationship Id="rId58" Type="http://schemas.openxmlformats.org/officeDocument/2006/relationships/slide" Target="slides/slide57.xml"/><Relationship Id="rId59" Type="http://schemas.openxmlformats.org/officeDocument/2006/relationships/slide" Target="slides/slide5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70" Type="http://schemas.openxmlformats.org/officeDocument/2006/relationships/slide" Target="slides/slide69.xml"/><Relationship Id="rId71" Type="http://schemas.openxmlformats.org/officeDocument/2006/relationships/notesMaster" Target="notesMasters/notesMaster1.xml"/><Relationship Id="rId72" Type="http://schemas.openxmlformats.org/officeDocument/2006/relationships/printerSettings" Target="printerSettings/printerSettings1.bin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73" Type="http://schemas.openxmlformats.org/officeDocument/2006/relationships/presProps" Target="presProps.xml"/><Relationship Id="rId74" Type="http://schemas.openxmlformats.org/officeDocument/2006/relationships/viewProps" Target="viewProps.xml"/><Relationship Id="rId75" Type="http://schemas.openxmlformats.org/officeDocument/2006/relationships/theme" Target="theme/theme1.xml"/><Relationship Id="rId76" Type="http://schemas.openxmlformats.org/officeDocument/2006/relationships/tableStyles" Target="tableStyles.xml"/><Relationship Id="rId60" Type="http://schemas.openxmlformats.org/officeDocument/2006/relationships/slide" Target="slides/slide59.xml"/><Relationship Id="rId61" Type="http://schemas.openxmlformats.org/officeDocument/2006/relationships/slide" Target="slides/slide60.xml"/><Relationship Id="rId62" Type="http://schemas.openxmlformats.org/officeDocument/2006/relationships/slide" Target="slides/slide61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574D1BE-51B8-2944-AD4A-5500DFD7A47D}" type="datetimeFigureOut">
              <a:rPr lang="en-US" smtClean="0"/>
              <a:t>10/21/15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4CD9BBD-9256-9646-9E53-AA35FB76F9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27451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F19829-3C23-A945-B2EC-6A645BCE48BA}" type="datetimeFigureOut">
              <a:rPr lang="en-US" smtClean="0"/>
              <a:t>10/21/15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EB7D5D-9BEF-8744-A78A-22913CF298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81772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F19829-3C23-A945-B2EC-6A645BCE48BA}" type="datetimeFigureOut">
              <a:rPr lang="en-US" smtClean="0"/>
              <a:t>10/21/15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EB7D5D-9BEF-8744-A78A-22913CF298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88131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F19829-3C23-A945-B2EC-6A645BCE48BA}" type="datetimeFigureOut">
              <a:rPr lang="en-US" smtClean="0"/>
              <a:t>10/21/15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EB7D5D-9BEF-8744-A78A-22913CF298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15940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F19829-3C23-A945-B2EC-6A645BCE48BA}" type="datetimeFigureOut">
              <a:rPr lang="en-US" smtClean="0"/>
              <a:t>10/21/15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EB7D5D-9BEF-8744-A78A-22913CF298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95397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F19829-3C23-A945-B2EC-6A645BCE48BA}" type="datetimeFigureOut">
              <a:rPr lang="en-US" smtClean="0"/>
              <a:t>10/21/15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EB7D5D-9BEF-8744-A78A-22913CF298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06810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F19829-3C23-A945-B2EC-6A645BCE48BA}" type="datetimeFigureOut">
              <a:rPr lang="en-US" smtClean="0"/>
              <a:t>10/21/15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EB7D5D-9BEF-8744-A78A-22913CF298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04096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F19829-3C23-A945-B2EC-6A645BCE48BA}" type="datetimeFigureOut">
              <a:rPr lang="en-US" smtClean="0"/>
              <a:t>10/21/15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EB7D5D-9BEF-8744-A78A-22913CF298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93691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F19829-3C23-A945-B2EC-6A645BCE48BA}" type="datetimeFigureOut">
              <a:rPr lang="en-US" smtClean="0"/>
              <a:t>10/21/15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EB7D5D-9BEF-8744-A78A-22913CF298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98888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F19829-3C23-A945-B2EC-6A645BCE48BA}" type="datetimeFigureOut">
              <a:rPr lang="en-US" smtClean="0"/>
              <a:t>10/21/15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EB7D5D-9BEF-8744-A78A-22913CF298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39260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F19829-3C23-A945-B2EC-6A645BCE48BA}" type="datetimeFigureOut">
              <a:rPr lang="en-US" smtClean="0"/>
              <a:t>10/21/15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EB7D5D-9BEF-8744-A78A-22913CF298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3494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F19829-3C23-A945-B2EC-6A645BCE48BA}" type="datetimeFigureOut">
              <a:rPr lang="en-US" smtClean="0"/>
              <a:t>10/21/15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EB7D5D-9BEF-8744-A78A-22913CF298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62509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F19829-3C23-A945-B2EC-6A645BCE48BA}" type="datetimeFigureOut">
              <a:rPr lang="en-US" smtClean="0"/>
              <a:t>10/21/15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EB7D5D-9BEF-8744-A78A-22913CF298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90209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Relationship Id="rId3" Type="http://schemas.openxmlformats.org/officeDocument/2006/relationships/image" Target="../media/image18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png"/><Relationship Id="rId3" Type="http://schemas.openxmlformats.org/officeDocument/2006/relationships/image" Target="../media/image25.pn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6.png"/><Relationship Id="rId3" Type="http://schemas.openxmlformats.org/officeDocument/2006/relationships/image" Target="../media/image27.pn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8.pn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9.png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0.png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1.png"/><Relationship Id="rId3" Type="http://schemas.openxmlformats.org/officeDocument/2006/relationships/image" Target="../media/image32.png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3.png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4.png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5.png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6.png"/><Relationship Id="rId3" Type="http://schemas.openxmlformats.org/officeDocument/2006/relationships/image" Target="../media/image37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8.png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9.png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0.png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1.png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2.png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3.png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4.png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5.png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6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7.png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8.png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9.png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0.png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4" Type="http://schemas.openxmlformats.org/officeDocument/2006/relationships/image" Target="../media/image53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1.png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4.png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5.png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2690"/>
            <a:ext cx="4541985" cy="2660647"/>
          </a:xfrm>
        </p:spPr>
        <p:txBody>
          <a:bodyPr/>
          <a:lstStyle/>
          <a:p>
            <a:r>
              <a:rPr lang="en-US" dirty="0" smtClean="0"/>
              <a:t>CNIT 124: Advanced Ethical Hacking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75688" y="4771318"/>
            <a:ext cx="6400800" cy="1360641"/>
          </a:xfrm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Ch </a:t>
            </a:r>
            <a:r>
              <a:rPr lang="en-US" dirty="0" smtClean="0">
                <a:solidFill>
                  <a:schemeClr val="tx1"/>
                </a:solidFill>
              </a:rPr>
              <a:t>9: Password Attacks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5" name="Picture 4" descr="gwbook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5751" y="162691"/>
            <a:ext cx="2933700" cy="391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35369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Password Lists</a:t>
            </a:r>
            <a:endParaRPr lang="en-US" dirty="0"/>
          </a:p>
        </p:txBody>
      </p:sp>
      <p:pic>
        <p:nvPicPr>
          <p:cNvPr id="4" name="Picture 3" descr="Screen Shot 2015-10-21 at 9.52.06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8197" y="1600200"/>
            <a:ext cx="5118603" cy="4794641"/>
          </a:xfrm>
          <a:prstGeom prst="rect">
            <a:avLst/>
          </a:prstGeom>
          <a:ln>
            <a:solidFill>
              <a:srgbClr val="4F81BD"/>
            </a:solidFill>
          </a:ln>
        </p:spPr>
      </p:pic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600200"/>
            <a:ext cx="2825415" cy="4525963"/>
          </a:xfrm>
        </p:spPr>
        <p:txBody>
          <a:bodyPr/>
          <a:lstStyle/>
          <a:p>
            <a:r>
              <a:rPr lang="en-US" dirty="0" err="1" smtClean="0"/>
              <a:t>Packetstorm</a:t>
            </a:r>
            <a:endParaRPr lang="en-US" dirty="0" smtClean="0"/>
          </a:p>
          <a:p>
            <a:r>
              <a:rPr lang="en-US" dirty="0" smtClean="0"/>
              <a:t>For special purposes</a:t>
            </a:r>
          </a:p>
          <a:p>
            <a:r>
              <a:rPr lang="en-US" dirty="0" err="1" smtClean="0"/>
              <a:t>Openwall</a:t>
            </a:r>
            <a:r>
              <a:rPr lang="en-US" dirty="0" smtClean="0"/>
              <a:t> has more general ones, but they cost money</a:t>
            </a:r>
          </a:p>
          <a:p>
            <a:pPr lvl="1"/>
            <a:r>
              <a:rPr lang="en-US" dirty="0" smtClean="0"/>
              <a:t>Link Ch 9d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830937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Targeting Wordlists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Use information about the targeted person</a:t>
            </a:r>
          </a:p>
          <a:p>
            <a:r>
              <a:rPr lang="en-US" dirty="0" smtClean="0"/>
              <a:t>Such as a Facebook page</a:t>
            </a:r>
          </a:p>
          <a:p>
            <a:r>
              <a:rPr lang="en-US" dirty="0" smtClean="0"/>
              <a:t>Generate passwords from clues</a:t>
            </a:r>
          </a:p>
          <a:p>
            <a:pPr lvl="1"/>
            <a:r>
              <a:rPr lang="en-US" i="1" dirty="0" smtClean="0"/>
              <a:t>TaylorSwift13!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574049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Cewl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235222"/>
            <a:ext cx="8229600" cy="1382889"/>
          </a:xfrm>
        </p:spPr>
        <p:txBody>
          <a:bodyPr/>
          <a:lstStyle/>
          <a:p>
            <a:r>
              <a:rPr lang="en-US" dirty="0" smtClean="0"/>
              <a:t>Included in Kali</a:t>
            </a:r>
          </a:p>
          <a:p>
            <a:r>
              <a:rPr lang="en-US" dirty="0" smtClean="0"/>
              <a:t>Creates wordlist from URL, reading words from pages</a:t>
            </a:r>
            <a:endParaRPr lang="en-US" dirty="0"/>
          </a:p>
        </p:txBody>
      </p:sp>
      <p:pic>
        <p:nvPicPr>
          <p:cNvPr id="4" name="Picture 3" descr="Screen Shot 2015-10-21 at 10.10.50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567" y="1417638"/>
            <a:ext cx="7756878" cy="35818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10450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Crunch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Generates a wordlist from characters you specify (included in Kali)</a:t>
            </a:r>
            <a:endParaRPr lang="en-US" dirty="0"/>
          </a:p>
        </p:txBody>
      </p:sp>
      <p:pic>
        <p:nvPicPr>
          <p:cNvPr id="4" name="Picture 3" descr="Screen Shot 2015-10-21 at 10.14.22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398" y="2836332"/>
            <a:ext cx="7713402" cy="3852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40158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Hydra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Online password cracker</a:t>
            </a:r>
          </a:p>
          <a:p>
            <a:r>
              <a:rPr lang="en-US" dirty="0" smtClean="0"/>
              <a:t>Can use wordlists or </a:t>
            </a:r>
            <a:r>
              <a:rPr lang="en-US" dirty="0" err="1" smtClean="0"/>
              <a:t>pattens</a:t>
            </a:r>
            <a:endParaRPr lang="en-US" dirty="0"/>
          </a:p>
        </p:txBody>
      </p:sp>
      <p:pic>
        <p:nvPicPr>
          <p:cNvPr id="4" name="Picture 3" descr="brute0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3109495"/>
            <a:ext cx="8029222" cy="17579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37357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lvl="0"/>
            <a:r>
              <a:rPr lang="en-US" dirty="0" smtClean="0"/>
              <a:t>Offline Password Attacks</a:t>
            </a:r>
            <a:endParaRPr lang="en-US" dirty="0"/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65335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Getting the Hashes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Most operating systems and Web services now hash passwords</a:t>
            </a:r>
          </a:p>
          <a:p>
            <a:pPr lvl="1"/>
            <a:r>
              <a:rPr lang="en-US" dirty="0" smtClean="0"/>
              <a:t>Although some use plaintext, and most use weak hashing techniques</a:t>
            </a:r>
          </a:p>
          <a:p>
            <a:r>
              <a:rPr lang="en-US" dirty="0" smtClean="0"/>
              <a:t>Windows stores hashes in an encrypted C:\Windows\SAM file, but the key is available in the SYSTEM file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952421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Two Ways to Strengthen Hashes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Salting</a:t>
            </a:r>
          </a:p>
          <a:p>
            <a:pPr lvl="1"/>
            <a:r>
              <a:rPr lang="en-US" dirty="0" smtClean="0"/>
              <a:t>Add random bytes before hashing</a:t>
            </a:r>
          </a:p>
          <a:p>
            <a:pPr lvl="1"/>
            <a:r>
              <a:rPr lang="en-US" dirty="0" smtClean="0"/>
              <a:t>Store them with the hash</a:t>
            </a:r>
          </a:p>
          <a:p>
            <a:pPr lvl="1"/>
            <a:r>
              <a:rPr lang="en-US" dirty="0" smtClean="0"/>
              <a:t>This prevents attackers from pre-computing 'Rainbow Tables" of hashes</a:t>
            </a:r>
          </a:p>
          <a:p>
            <a:r>
              <a:rPr lang="en-US" dirty="0" smtClean="0"/>
              <a:t>Stretching</a:t>
            </a:r>
          </a:p>
          <a:p>
            <a:pPr lvl="1"/>
            <a:r>
              <a:rPr lang="en-US" dirty="0" smtClean="0"/>
              <a:t>Many rounds, typically 5000, of hashing</a:t>
            </a:r>
          </a:p>
          <a:p>
            <a:pPr lvl="1"/>
            <a:r>
              <a:rPr lang="en-US" dirty="0" smtClean="0"/>
              <a:t>Slows down attackers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404375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SAM and SYSTEM Files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Screen Shot 2015-10-21 at 11.05.17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699336"/>
            <a:ext cx="7569200" cy="4938002"/>
          </a:xfrm>
          <a:prstGeom prst="rect">
            <a:avLst/>
          </a:prstGeom>
          <a:ln>
            <a:solidFill>
              <a:srgbClr val="4F81BD"/>
            </a:solidFill>
          </a:ln>
        </p:spPr>
      </p:pic>
    </p:spTree>
    <p:extLst>
      <p:ext uri="{BB962C8B-B14F-4D97-AF65-F5344CB8AC3E}">
        <p14:creationId xmlns:p14="http://schemas.microsoft.com/office/powerpoint/2010/main" val="17567491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Unavailable when Windows is Running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Screen Shot 2015-10-21 at 11.07.40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6820" y="1686694"/>
            <a:ext cx="6366893" cy="44394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34276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Topics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Password Management</a:t>
            </a:r>
          </a:p>
          <a:p>
            <a:r>
              <a:rPr lang="en-US" dirty="0" smtClean="0"/>
              <a:t>Online Password Attacks</a:t>
            </a:r>
          </a:p>
          <a:p>
            <a:r>
              <a:rPr lang="en-US" dirty="0" smtClean="0"/>
              <a:t>Offline Password Attacks</a:t>
            </a:r>
          </a:p>
          <a:p>
            <a:r>
              <a:rPr lang="en-US" dirty="0" smtClean="0"/>
              <a:t>Dumping Passwords from RAM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2154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Win 7 Backup Files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Also unavailable when system is running</a:t>
            </a:r>
          </a:p>
          <a:p>
            <a:r>
              <a:rPr lang="en-US" dirty="0" smtClean="0"/>
              <a:t>Win XP had C:\Windows\Repair but it seems to be gone now</a:t>
            </a:r>
            <a:endParaRPr lang="en-US" dirty="0"/>
          </a:p>
        </p:txBody>
      </p:sp>
      <p:pic>
        <p:nvPicPr>
          <p:cNvPr id="4" name="Picture 3" descr="Screen Shot 2015-10-21 at 11.54.42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865" y="3447235"/>
            <a:ext cx="8449021" cy="3229262"/>
          </a:xfrm>
          <a:prstGeom prst="rect">
            <a:avLst/>
          </a:prstGeom>
          <a:ln>
            <a:solidFill>
              <a:srgbClr val="4F81BD"/>
            </a:solidFill>
          </a:ln>
        </p:spPr>
      </p:pic>
    </p:spTree>
    <p:extLst>
      <p:ext uri="{BB962C8B-B14F-4D97-AF65-F5344CB8AC3E}">
        <p14:creationId xmlns:p14="http://schemas.microsoft.com/office/powerpoint/2010/main" val="217978003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Reg.exe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Works on Windows 7</a:t>
            </a:r>
          </a:p>
          <a:p>
            <a:pPr lvl="1"/>
            <a:r>
              <a:rPr lang="en-US" dirty="0" smtClean="0"/>
              <a:t>Link Ch 8i</a:t>
            </a:r>
            <a:endParaRPr lang="en-US" dirty="0"/>
          </a:p>
        </p:txBody>
      </p:sp>
      <p:pic>
        <p:nvPicPr>
          <p:cNvPr id="4" name="Picture 3" descr="Screen Shot 2015-10-21 at 11.57.10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2662" y="3475205"/>
            <a:ext cx="5613400" cy="1574800"/>
          </a:xfrm>
          <a:prstGeom prst="rect">
            <a:avLst/>
          </a:prstGeom>
          <a:ln>
            <a:solidFill>
              <a:srgbClr val="4F81BD"/>
            </a:solidFill>
          </a:ln>
        </p:spPr>
      </p:pic>
    </p:spTree>
    <p:extLst>
      <p:ext uri="{BB962C8B-B14F-4D97-AF65-F5344CB8AC3E}">
        <p14:creationId xmlns:p14="http://schemas.microsoft.com/office/powerpoint/2010/main" val="362602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SAM is Encrypted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128-bit RC4</a:t>
            </a:r>
            <a:endParaRPr lang="en-US" dirty="0"/>
          </a:p>
        </p:txBody>
      </p:sp>
      <p:pic>
        <p:nvPicPr>
          <p:cNvPr id="4" name="Picture 3" descr="Screen Shot 2015-10-21 at 11.59.16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719" y="2824455"/>
            <a:ext cx="8220081" cy="2513431"/>
          </a:xfrm>
          <a:prstGeom prst="rect">
            <a:avLst/>
          </a:prstGeom>
          <a:ln>
            <a:solidFill>
              <a:srgbClr val="4F81BD"/>
            </a:solidFill>
          </a:ln>
        </p:spPr>
      </p:pic>
    </p:spTree>
    <p:extLst>
      <p:ext uri="{BB962C8B-B14F-4D97-AF65-F5344CB8AC3E}">
        <p14:creationId xmlns:p14="http://schemas.microsoft.com/office/powerpoint/2010/main" val="31822452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Key is in SYSTEM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apt-get install </a:t>
            </a:r>
            <a:r>
              <a:rPr lang="en-US" dirty="0" err="1" smtClean="0"/>
              <a:t>bkhive</a:t>
            </a:r>
            <a:r>
              <a:rPr lang="en-US" dirty="0" smtClean="0"/>
              <a:t> FAILS on Kali 2</a:t>
            </a:r>
          </a:p>
          <a:p>
            <a:r>
              <a:rPr lang="en-US" dirty="0" smtClean="0"/>
              <a:t>Must install old versions of </a:t>
            </a:r>
            <a:r>
              <a:rPr lang="en-US" dirty="0" err="1" smtClean="0"/>
              <a:t>bkhive</a:t>
            </a:r>
            <a:r>
              <a:rPr lang="en-US" dirty="0" smtClean="0"/>
              <a:t> and samdump2 (link Ch 8l)</a:t>
            </a:r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4" name="Picture 3" descr="p14-sam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914" y="3843881"/>
            <a:ext cx="7620462" cy="18087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45883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Extracting Hashes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868333"/>
            <a:ext cx="8229600" cy="1257830"/>
          </a:xfrm>
        </p:spPr>
        <p:txBody>
          <a:bodyPr/>
          <a:lstStyle/>
          <a:p>
            <a:r>
              <a:rPr lang="en-US" dirty="0" smtClean="0"/>
              <a:t>LM Hash on the left (now obsolete)</a:t>
            </a:r>
          </a:p>
          <a:p>
            <a:r>
              <a:rPr lang="en-US" dirty="0" smtClean="0"/>
              <a:t>NT hash on the right (designed in 1991)</a:t>
            </a:r>
            <a:endParaRPr lang="en-US" dirty="0"/>
          </a:p>
        </p:txBody>
      </p:sp>
      <p:pic>
        <p:nvPicPr>
          <p:cNvPr id="4" name="Picture 3" descr="p14-sam2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436893"/>
            <a:ext cx="8229600" cy="19674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42467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Linux Boot Disk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You can gather hashes by booting the target system from a </a:t>
            </a:r>
            <a:r>
              <a:rPr lang="en-US" dirty="0" err="1" smtClean="0"/>
              <a:t>LiveCD</a:t>
            </a:r>
            <a:r>
              <a:rPr lang="en-US" dirty="0" smtClean="0"/>
              <a:t> or USB</a:t>
            </a:r>
          </a:p>
          <a:p>
            <a:r>
              <a:rPr lang="en-US" dirty="0" smtClean="0"/>
              <a:t>Copy the files while Windows is not running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35355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Cracking Windows Passwords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2510833"/>
          </a:xfrm>
        </p:spPr>
        <p:txBody>
          <a:bodyPr/>
          <a:lstStyle/>
          <a:p>
            <a:r>
              <a:rPr lang="en-US" dirty="0" err="1" smtClean="0"/>
              <a:t>Hashcat</a:t>
            </a:r>
            <a:r>
              <a:rPr lang="en-US" dirty="0" smtClean="0"/>
              <a:t> tests 500,000 passwords in a few seconds</a:t>
            </a:r>
          </a:p>
          <a:p>
            <a:pPr lvl="1"/>
            <a:r>
              <a:rPr lang="en-US" dirty="0" smtClean="0"/>
              <a:t>Because algorithm is 1 round of MD4</a:t>
            </a:r>
          </a:p>
          <a:p>
            <a:pPr lvl="1"/>
            <a:r>
              <a:rPr lang="en-US" dirty="0" smtClean="0"/>
              <a:t>Proj X16 in CNIT 123</a:t>
            </a:r>
            <a:endParaRPr lang="en-US" dirty="0"/>
          </a:p>
        </p:txBody>
      </p:sp>
      <p:pic>
        <p:nvPicPr>
          <p:cNvPr id="4" name="Picture 3" descr="Screen Shot 2015-10-21 at 1.41.29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199" y="4259761"/>
            <a:ext cx="8229601" cy="20386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78012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53029"/>
          </a:xfrm>
        </p:spPr>
        <p:txBody>
          <a:bodyPr/>
          <a:lstStyle/>
          <a:p>
            <a:r>
              <a:rPr lang="en-US" dirty="0" smtClean="0"/>
              <a:t>Kali's Password Hashes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4708525"/>
          </a:xfrm>
        </p:spPr>
        <p:txBody>
          <a:bodyPr/>
          <a:lstStyle/>
          <a:p>
            <a:r>
              <a:rPr lang="en-US" dirty="0" smtClean="0"/>
              <a:t>5000 rounds of SHA-512 with a salt</a:t>
            </a:r>
          </a:p>
          <a:p>
            <a:r>
              <a:rPr lang="en-US" dirty="0" smtClean="0"/>
              <a:t>Mac OS X is the same</a:t>
            </a:r>
            <a:endParaRPr lang="en-US" dirty="0"/>
          </a:p>
        </p:txBody>
      </p:sp>
      <p:pic>
        <p:nvPicPr>
          <p:cNvPr id="4" name="Picture 3" descr="Screen Shot 2015-10-21 at 1.37.21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711991"/>
            <a:ext cx="8229600" cy="39057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96829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Cracking Kali Hashes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Can only try 500 words in a few seconds</a:t>
            </a:r>
            <a:endParaRPr lang="en-US" dirty="0"/>
          </a:p>
        </p:txBody>
      </p:sp>
      <p:pic>
        <p:nvPicPr>
          <p:cNvPr id="4" name="Picture 3" descr="Screen Shot 2015-10-21 at 1.39.25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1" y="2999102"/>
            <a:ext cx="8229600" cy="744106"/>
          </a:xfrm>
          <a:prstGeom prst="rect">
            <a:avLst/>
          </a:prstGeom>
        </p:spPr>
      </p:pic>
      <p:pic>
        <p:nvPicPr>
          <p:cNvPr id="5" name="Picture 4" descr="Screen Shot 2015-10-21 at 1.43.48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4261668"/>
            <a:ext cx="8229600" cy="19746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38756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John the Ripper &amp; </a:t>
            </a:r>
            <a:r>
              <a:rPr lang="en-US" dirty="0" err="1" smtClean="0"/>
              <a:t>Hashcat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Cracks many types of hashes</a:t>
            </a:r>
          </a:p>
          <a:p>
            <a:pPr lvl="1"/>
            <a:r>
              <a:rPr lang="en-US" dirty="0" smtClean="0"/>
              <a:t>Auto-detects the algorithm</a:t>
            </a:r>
          </a:p>
          <a:p>
            <a:pPr lvl="1"/>
            <a:r>
              <a:rPr lang="en-US" dirty="0" smtClean="0"/>
              <a:t>Can perform brute force, or dictionary, or modified dictionary attacks</a:t>
            </a:r>
          </a:p>
          <a:p>
            <a:r>
              <a:rPr lang="en-US" dirty="0" err="1" smtClean="0"/>
              <a:t>Hashcat</a:t>
            </a:r>
            <a:r>
              <a:rPr lang="en-US" dirty="0" smtClean="0"/>
              <a:t> is newer and claims to be faster</a:t>
            </a:r>
          </a:p>
          <a:p>
            <a:r>
              <a:rPr lang="en-US" dirty="0" err="1" smtClean="0"/>
              <a:t>oclHashcat</a:t>
            </a:r>
            <a:endParaRPr lang="en-US" dirty="0" smtClean="0"/>
          </a:p>
          <a:p>
            <a:pPr lvl="1"/>
            <a:r>
              <a:rPr lang="en-US" dirty="0" smtClean="0"/>
              <a:t>Designed to run in parallel on many GPUs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98700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lvl="0"/>
            <a:r>
              <a:rPr lang="en-US" smtClean="0"/>
              <a:t>Password Management</a:t>
            </a:r>
            <a:endParaRPr lang="en-US"/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40062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CloudCracker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3458631" cy="4525963"/>
          </a:xfrm>
        </p:spPr>
        <p:txBody>
          <a:bodyPr/>
          <a:lstStyle/>
          <a:p>
            <a:r>
              <a:rPr lang="en-US" dirty="0" smtClean="0"/>
              <a:t>Moxie Marlinspike's service</a:t>
            </a:r>
          </a:p>
          <a:p>
            <a:r>
              <a:rPr lang="en-US" dirty="0" smtClean="0"/>
              <a:t>Runs on AWS machines</a:t>
            </a:r>
          </a:p>
        </p:txBody>
      </p:sp>
      <p:pic>
        <p:nvPicPr>
          <p:cNvPr id="4" name="Picture 3" descr="Screen Shot 2015-10-21 at 1.53.02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5831" y="1600200"/>
            <a:ext cx="4770969" cy="4318200"/>
          </a:xfrm>
          <a:prstGeom prst="rect">
            <a:avLst/>
          </a:prstGeom>
          <a:ln>
            <a:solidFill>
              <a:srgbClr val="4F81BD"/>
            </a:solidFill>
          </a:ln>
        </p:spPr>
      </p:pic>
    </p:spTree>
    <p:extLst>
      <p:ext uri="{BB962C8B-B14F-4D97-AF65-F5344CB8AC3E}">
        <p14:creationId xmlns:p14="http://schemas.microsoft.com/office/powerpoint/2010/main" val="145887178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Cheap!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Screen Shot 2015-10-21 at 1.55.08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7467" y="2002366"/>
            <a:ext cx="4351866" cy="37276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856586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Screen Shot 2015-10-21 at 1.57.04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446" y="1396114"/>
            <a:ext cx="8261354" cy="46760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03885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Stolen Password Lists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785376"/>
            <a:ext cx="8229600" cy="2340787"/>
          </a:xfrm>
        </p:spPr>
        <p:txBody>
          <a:bodyPr/>
          <a:lstStyle/>
          <a:p>
            <a:r>
              <a:rPr lang="en-US" dirty="0" smtClean="0"/>
              <a:t>Lists of millions of real stolen passwords are now available</a:t>
            </a:r>
          </a:p>
          <a:p>
            <a:r>
              <a:rPr lang="en-US" dirty="0" smtClean="0"/>
              <a:t>The </a:t>
            </a:r>
            <a:r>
              <a:rPr lang="en-US" dirty="0" err="1" smtClean="0"/>
              <a:t>rockyou</a:t>
            </a:r>
            <a:r>
              <a:rPr lang="en-US" dirty="0" smtClean="0"/>
              <a:t> list is included in Kali</a:t>
            </a:r>
          </a:p>
          <a:p>
            <a:pPr lvl="1"/>
            <a:r>
              <a:rPr lang="en-US" dirty="0" smtClean="0"/>
              <a:t>in /</a:t>
            </a:r>
            <a:r>
              <a:rPr lang="en-US" dirty="0" err="1" smtClean="0"/>
              <a:t>usr</a:t>
            </a:r>
            <a:r>
              <a:rPr lang="en-US" dirty="0" smtClean="0"/>
              <a:t>/share/wordlists</a:t>
            </a:r>
          </a:p>
          <a:p>
            <a:pPr lvl="1"/>
            <a:r>
              <a:rPr lang="en-US" dirty="0" smtClean="0"/>
              <a:t>Link Ch 9e</a:t>
            </a:r>
            <a:endParaRPr lang="en-US" dirty="0"/>
          </a:p>
        </p:txBody>
      </p:sp>
      <p:pic>
        <p:nvPicPr>
          <p:cNvPr id="4" name="Picture 3" descr="Screen Shot 2015-10-21 at 9.56.21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625169"/>
            <a:ext cx="8209533" cy="1830784"/>
          </a:xfrm>
          <a:prstGeom prst="rect">
            <a:avLst/>
          </a:prstGeom>
          <a:ln>
            <a:solidFill>
              <a:srgbClr val="4F81BD"/>
            </a:solidFill>
          </a:ln>
        </p:spPr>
      </p:pic>
    </p:spTree>
    <p:extLst>
      <p:ext uri="{BB962C8B-B14F-4D97-AF65-F5344CB8AC3E}">
        <p14:creationId xmlns:p14="http://schemas.microsoft.com/office/powerpoint/2010/main" val="10214338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Passphrases are Vulnerable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Screen Shot 2015-10-21 at 9.58.41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600199"/>
            <a:ext cx="8253918" cy="1883501"/>
          </a:xfrm>
          <a:prstGeom prst="rect">
            <a:avLst/>
          </a:prstGeom>
          <a:ln>
            <a:solidFill>
              <a:srgbClr val="4F81BD"/>
            </a:solidFill>
          </a:ln>
        </p:spPr>
      </p:pic>
    </p:spTree>
    <p:extLst>
      <p:ext uri="{BB962C8B-B14F-4D97-AF65-F5344CB8AC3E}">
        <p14:creationId xmlns:p14="http://schemas.microsoft.com/office/powerpoint/2010/main" val="21943385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793580"/>
            <a:ext cx="8229600" cy="665163"/>
          </a:xfrm>
        </p:spPr>
        <p:txBody>
          <a:bodyPr/>
          <a:lstStyle/>
          <a:p>
            <a:r>
              <a:rPr lang="en-US" dirty="0" smtClean="0"/>
              <a:t>Hashed with MD5  (link Ch 9g)</a:t>
            </a:r>
            <a:endParaRPr lang="en-US" dirty="0"/>
          </a:p>
        </p:txBody>
      </p:sp>
      <p:pic>
        <p:nvPicPr>
          <p:cNvPr id="4" name="Picture 3" descr="Screen Shot 2015-10-21 at 10.01.48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437961"/>
            <a:ext cx="8229600" cy="1469906"/>
          </a:xfrm>
          <a:prstGeom prst="rect">
            <a:avLst/>
          </a:prstGeom>
          <a:ln>
            <a:solidFill>
              <a:srgbClr val="4F81BD"/>
            </a:solidFill>
          </a:ln>
        </p:spPr>
      </p:pic>
      <p:pic>
        <p:nvPicPr>
          <p:cNvPr id="6" name="Picture 5" descr="Screen Shot 2015-10-21 at 10.03.15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8823" y="1993899"/>
            <a:ext cx="7137400" cy="3467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83512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402667"/>
            <a:ext cx="8229600" cy="1723496"/>
          </a:xfrm>
        </p:spPr>
        <p:txBody>
          <a:bodyPr/>
          <a:lstStyle/>
          <a:p>
            <a:r>
              <a:rPr lang="en-US" dirty="0" smtClean="0"/>
              <a:t>Link Ch 9h</a:t>
            </a:r>
            <a:endParaRPr lang="en-US" dirty="0"/>
          </a:p>
        </p:txBody>
      </p:sp>
      <p:pic>
        <p:nvPicPr>
          <p:cNvPr id="4" name="Picture 3" descr="Screen Shot 2015-10-21 at 10.05.09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74638"/>
            <a:ext cx="8085667" cy="1884752"/>
          </a:xfrm>
          <a:prstGeom prst="rect">
            <a:avLst/>
          </a:prstGeom>
          <a:ln>
            <a:solidFill>
              <a:srgbClr val="4F81BD"/>
            </a:solidFill>
          </a:ln>
        </p:spPr>
      </p:pic>
      <p:pic>
        <p:nvPicPr>
          <p:cNvPr id="5" name="Picture 4" descr="Screen Shot 2015-10-21 at 10.06.10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699927"/>
            <a:ext cx="8229600" cy="1227666"/>
          </a:xfrm>
          <a:prstGeom prst="rect">
            <a:avLst/>
          </a:prstGeom>
          <a:ln>
            <a:solidFill>
              <a:srgbClr val="4F81BD"/>
            </a:solidFill>
          </a:ln>
        </p:spPr>
      </p:pic>
    </p:spTree>
    <p:extLst>
      <p:ext uri="{BB962C8B-B14F-4D97-AF65-F5344CB8AC3E}">
        <p14:creationId xmlns:p14="http://schemas.microsoft.com/office/powerpoint/2010/main" val="4131537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lvl="0"/>
            <a:r>
              <a:rPr lang="en-US" dirty="0" smtClean="0"/>
              <a:t>Dumping Passwords from RAM</a:t>
            </a:r>
            <a:endParaRPr lang="en-US" dirty="0"/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07882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Plaintext Passwords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Windows stores the password of the currently logged-on user in RAM with "reversible encryption"</a:t>
            </a:r>
          </a:p>
          <a:p>
            <a:r>
              <a:rPr lang="en-US" dirty="0" smtClean="0"/>
              <a:t>It can be recovered with Windows Credential Editor or </a:t>
            </a:r>
            <a:r>
              <a:rPr lang="en-US" dirty="0" err="1" smtClean="0"/>
              <a:t>mimikatz</a:t>
            </a:r>
            <a:endParaRPr lang="en-US" dirty="0" smtClean="0"/>
          </a:p>
          <a:p>
            <a:r>
              <a:rPr lang="en-US" dirty="0" smtClean="0"/>
              <a:t>No matter how long or complex it is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65891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Analysis of Stolen Data Dumped by TEAMGHOSTSHELL on Aug 25, 2012  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29112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Password Alternatives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Biometrics </a:t>
            </a:r>
          </a:p>
          <a:p>
            <a:r>
              <a:rPr lang="en-US" dirty="0" smtClean="0"/>
              <a:t>Two-factor authentication</a:t>
            </a:r>
          </a:p>
          <a:p>
            <a:r>
              <a:rPr lang="en-US" dirty="0" smtClean="0"/>
              <a:t>Digital certificates</a:t>
            </a:r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4" name="Picture 3" descr="Screen Shot 2015-10-21 at 9.41.30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600" y="4128762"/>
            <a:ext cx="8112200" cy="1819492"/>
          </a:xfrm>
          <a:prstGeom prst="rect">
            <a:avLst/>
          </a:prstGeom>
          <a:ln>
            <a:solidFill>
              <a:srgbClr val="4F81BD"/>
            </a:solidFill>
          </a:ln>
        </p:spPr>
      </p:pic>
    </p:spTree>
    <p:extLst>
      <p:ext uri="{BB962C8B-B14F-4D97-AF65-F5344CB8AC3E}">
        <p14:creationId xmlns:p14="http://schemas.microsoft.com/office/powerpoint/2010/main" val="23958388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Screen Shot 2012-08-27 at 3.17.52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6219" y="434302"/>
            <a:ext cx="7033502" cy="6155370"/>
          </a:xfrm>
          <a:prstGeom prst="rect">
            <a:avLst/>
          </a:prstGeom>
          <a:ln>
            <a:solidFill>
              <a:srgbClr val="000000"/>
            </a:solidFill>
          </a:ln>
        </p:spPr>
      </p:pic>
    </p:spTree>
    <p:extLst>
      <p:ext uri="{BB962C8B-B14F-4D97-AF65-F5344CB8AC3E}">
        <p14:creationId xmlns:p14="http://schemas.microsoft.com/office/powerpoint/2010/main" val="22146009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Screen Shot 2012-08-27 at 3.18.30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423" y="274638"/>
            <a:ext cx="7391214" cy="6448592"/>
          </a:xfrm>
          <a:prstGeom prst="rect">
            <a:avLst/>
          </a:prstGeom>
          <a:ln>
            <a:solidFill>
              <a:srgbClr val="000000"/>
            </a:solidFill>
          </a:ln>
        </p:spPr>
      </p:pic>
    </p:spTree>
    <p:extLst>
      <p:ext uri="{BB962C8B-B14F-4D97-AF65-F5344CB8AC3E}">
        <p14:creationId xmlns:p14="http://schemas.microsoft.com/office/powerpoint/2010/main" val="10883833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Password Storage:</a:t>
            </a:r>
            <a:br>
              <a:rPr lang="en-US" dirty="0" smtClean="0"/>
            </a:br>
            <a:r>
              <a:rPr lang="en-US" dirty="0" smtClean="0"/>
              <a:t>Awful Beyond Belief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0000"/>
                </a:solidFill>
              </a:rPr>
              <a:t>Plaintext, obvious, all the same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43889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Plaintext Passwords, Easily Guessed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Screen Shot 2012-08-27 at 4.30.14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644318"/>
            <a:ext cx="7641619" cy="3475787"/>
          </a:xfrm>
          <a:prstGeom prst="rect">
            <a:avLst/>
          </a:prstGeom>
          <a:ln>
            <a:solidFill>
              <a:srgbClr val="000000"/>
            </a:solidFill>
          </a:ln>
        </p:spPr>
      </p:pic>
    </p:spTree>
    <p:extLst>
      <p:ext uri="{BB962C8B-B14F-4D97-AF65-F5344CB8AC3E}">
        <p14:creationId xmlns:p14="http://schemas.microsoft.com/office/powerpoint/2010/main" val="33272784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Screen Shot 2012-08-27 at 4.48.19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910" y="274638"/>
            <a:ext cx="7765527" cy="2130520"/>
          </a:xfrm>
          <a:prstGeom prst="rect">
            <a:avLst/>
          </a:prstGeom>
          <a:ln>
            <a:solidFill>
              <a:srgbClr val="000000"/>
            </a:solidFill>
          </a:ln>
        </p:spPr>
      </p:pic>
      <p:pic>
        <p:nvPicPr>
          <p:cNvPr id="5" name="Picture 4" descr="Screen Shot 2012-08-27 at 4.53.07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5444" y="2803610"/>
            <a:ext cx="3567097" cy="3836804"/>
          </a:xfrm>
          <a:prstGeom prst="rect">
            <a:avLst/>
          </a:prstGeom>
          <a:ln>
            <a:solidFill>
              <a:srgbClr val="000000"/>
            </a:solidFill>
          </a:ln>
        </p:spPr>
      </p:pic>
    </p:spTree>
    <p:extLst>
      <p:ext uri="{BB962C8B-B14F-4D97-AF65-F5344CB8AC3E}">
        <p14:creationId xmlns:p14="http://schemas.microsoft.com/office/powerpoint/2010/main" val="11710240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Sparklan</a:t>
            </a:r>
            <a:r>
              <a:rPr lang="en-US" dirty="0" smtClean="0"/>
              <a:t> Passwords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Screen Shot 2012-08-27 at 3.39.42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480" y="1600200"/>
            <a:ext cx="7286958" cy="4389388"/>
          </a:xfrm>
          <a:prstGeom prst="rect">
            <a:avLst/>
          </a:prstGeom>
          <a:ln>
            <a:solidFill>
              <a:srgbClr val="000000"/>
            </a:solidFill>
          </a:ln>
        </p:spPr>
      </p:pic>
    </p:spTree>
    <p:extLst>
      <p:ext uri="{BB962C8B-B14F-4D97-AF65-F5344CB8AC3E}">
        <p14:creationId xmlns:p14="http://schemas.microsoft.com/office/powerpoint/2010/main" val="2946398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Beforward</a:t>
            </a:r>
            <a:r>
              <a:rPr lang="en-US" dirty="0" smtClean="0"/>
              <a:t> Transactions with PII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Screen Shot 2012-08-27 at 3.38.04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246" y="2049592"/>
            <a:ext cx="8428577" cy="2557850"/>
          </a:xfrm>
          <a:prstGeom prst="rect">
            <a:avLst/>
          </a:prstGeom>
          <a:ln>
            <a:solidFill>
              <a:srgbClr val="000000"/>
            </a:solidFill>
          </a:ln>
        </p:spPr>
      </p:pic>
    </p:spTree>
    <p:extLst>
      <p:ext uri="{BB962C8B-B14F-4D97-AF65-F5344CB8AC3E}">
        <p14:creationId xmlns:p14="http://schemas.microsoft.com/office/powerpoint/2010/main" val="14976761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Plaintext Passwords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Screen Shot 2012-08-27 at 4.26.20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0035" y="1600200"/>
            <a:ext cx="5149309" cy="4426140"/>
          </a:xfrm>
          <a:prstGeom prst="rect">
            <a:avLst/>
          </a:prstGeom>
          <a:ln>
            <a:solidFill>
              <a:srgbClr val="000000"/>
            </a:solidFill>
          </a:ln>
        </p:spPr>
      </p:pic>
    </p:spTree>
    <p:extLst>
      <p:ext uri="{BB962C8B-B14F-4D97-AF65-F5344CB8AC3E}">
        <p14:creationId xmlns:p14="http://schemas.microsoft.com/office/powerpoint/2010/main" val="25409631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Password Storage:</a:t>
            </a:r>
            <a:br>
              <a:rPr lang="en-US" dirty="0" smtClean="0"/>
            </a:br>
            <a:r>
              <a:rPr lang="en-US" dirty="0" smtClean="0"/>
              <a:t>BASE64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Obfuscated, not hashed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46151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Beforward.jp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Screen Shot 2012-08-27 at 3.21.45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604" y="1707360"/>
            <a:ext cx="7409099" cy="3395453"/>
          </a:xfrm>
          <a:prstGeom prst="rect">
            <a:avLst/>
          </a:prstGeom>
          <a:ln>
            <a:solidFill>
              <a:srgbClr val="000000"/>
            </a:solidFill>
          </a:ln>
        </p:spPr>
      </p:pic>
      <p:pic>
        <p:nvPicPr>
          <p:cNvPr id="5" name="Picture 4" descr="Screen Shot 2012-08-27 at 3.22.52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965" y="5423857"/>
            <a:ext cx="7079334" cy="958953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1200633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Common Password Errors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Short passwords</a:t>
            </a:r>
          </a:p>
          <a:p>
            <a:r>
              <a:rPr lang="en-US" dirty="0" smtClean="0"/>
              <a:t>Using dictionary words</a:t>
            </a:r>
          </a:p>
          <a:p>
            <a:r>
              <a:rPr lang="en-US" dirty="0" smtClean="0"/>
              <a:t>Re-using passwords</a:t>
            </a:r>
          </a:p>
          <a:p>
            <a:pPr lvl="1"/>
            <a:r>
              <a:rPr lang="en-US" dirty="0" smtClean="0"/>
              <a:t>Attackers know that a stolen password can often be re-used elsewhere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9948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BASE64 Encoding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Screen Shot 2012-10-06 at 3.52.22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6326" y="1600200"/>
            <a:ext cx="4741786" cy="4868332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1720662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Password Storage:</a:t>
            </a:r>
            <a:br>
              <a:rPr lang="en-US" dirty="0" smtClean="0"/>
            </a:br>
            <a:r>
              <a:rPr lang="en-US" dirty="0" smtClean="0"/>
              <a:t>Unsalted MD5 or SHA-1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Real hashing, but very easy to crack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05659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MIT – MD5 Password Hashes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Screen Shot 2012-08-27 at 3.31.19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8635" y="1600200"/>
            <a:ext cx="6497206" cy="4821826"/>
          </a:xfrm>
          <a:prstGeom prst="rect">
            <a:avLst/>
          </a:prstGeom>
          <a:ln>
            <a:solidFill>
              <a:srgbClr val="000000"/>
            </a:solidFill>
          </a:ln>
        </p:spPr>
      </p:pic>
    </p:spTree>
    <p:extLst>
      <p:ext uri="{BB962C8B-B14F-4D97-AF65-F5344CB8AC3E}">
        <p14:creationId xmlns:p14="http://schemas.microsoft.com/office/powerpoint/2010/main" val="6790748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Screen Shot 2012-08-27 at 3.32.43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3134" y="354316"/>
            <a:ext cx="7266015" cy="6044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36300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Screen Shot 2012-08-27 at 3.33.25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308" y="941660"/>
            <a:ext cx="7516413" cy="4348717"/>
          </a:xfrm>
          <a:prstGeom prst="rect">
            <a:avLst/>
          </a:prstGeom>
          <a:ln>
            <a:solidFill>
              <a:srgbClr val="000000"/>
            </a:solidFill>
          </a:ln>
        </p:spPr>
      </p:pic>
    </p:spTree>
    <p:extLst>
      <p:ext uri="{BB962C8B-B14F-4D97-AF65-F5344CB8AC3E}">
        <p14:creationId xmlns:p14="http://schemas.microsoft.com/office/powerpoint/2010/main" val="21488596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MySQL323 Password Hashes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Screen Shot 2012-08-27 at 3.42.30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6473" y="1956897"/>
            <a:ext cx="5588000" cy="2311400"/>
          </a:xfrm>
          <a:prstGeom prst="rect">
            <a:avLst/>
          </a:prstGeom>
          <a:ln>
            <a:solidFill>
              <a:srgbClr val="000000"/>
            </a:solidFill>
          </a:ln>
        </p:spPr>
      </p:pic>
    </p:spTree>
    <p:extLst>
      <p:ext uri="{BB962C8B-B14F-4D97-AF65-F5344CB8AC3E}">
        <p14:creationId xmlns:p14="http://schemas.microsoft.com/office/powerpoint/2010/main" val="31198054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Cracking Hashes with Cain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 descr="Screen Shot 2012-08-27 at 4.02.32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920" y="1655279"/>
            <a:ext cx="7830314" cy="4470884"/>
          </a:xfrm>
          <a:prstGeom prst="rect">
            <a:avLst/>
          </a:prstGeom>
          <a:ln>
            <a:solidFill>
              <a:srgbClr val="000000"/>
            </a:solidFill>
          </a:ln>
        </p:spPr>
      </p:pic>
    </p:spTree>
    <p:extLst>
      <p:ext uri="{BB962C8B-B14F-4D97-AF65-F5344CB8AC3E}">
        <p14:creationId xmlns:p14="http://schemas.microsoft.com/office/powerpoint/2010/main" val="18970725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SHA-1 Hash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Screen Shot 2012-08-27 at 3.48.03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354" y="2056098"/>
            <a:ext cx="8724900" cy="2578100"/>
          </a:xfrm>
          <a:prstGeom prst="rect">
            <a:avLst/>
          </a:prstGeom>
          <a:ln>
            <a:solidFill>
              <a:srgbClr val="000000"/>
            </a:solidFill>
          </a:ln>
        </p:spPr>
      </p:pic>
    </p:spTree>
    <p:extLst>
      <p:ext uri="{BB962C8B-B14F-4D97-AF65-F5344CB8AC3E}">
        <p14:creationId xmlns:p14="http://schemas.microsoft.com/office/powerpoint/2010/main" val="16994553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Cracked!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Screen Shot 2012-08-27 at 4.10.08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7364" y="1600200"/>
            <a:ext cx="6496935" cy="5047619"/>
          </a:xfrm>
          <a:prstGeom prst="rect">
            <a:avLst/>
          </a:prstGeom>
          <a:ln>
            <a:solidFill>
              <a:srgbClr val="000000"/>
            </a:solidFill>
          </a:ln>
        </p:spPr>
      </p:pic>
    </p:spTree>
    <p:extLst>
      <p:ext uri="{BB962C8B-B14F-4D97-AF65-F5344CB8AC3E}">
        <p14:creationId xmlns:p14="http://schemas.microsoft.com/office/powerpoint/2010/main" val="41046632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MySQL 5 Password Hashes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Screen Shot 2012-08-27 at 4.13.04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223" y="2186571"/>
            <a:ext cx="8369577" cy="2486453"/>
          </a:xfrm>
          <a:prstGeom prst="rect">
            <a:avLst/>
          </a:prstGeom>
          <a:ln>
            <a:solidFill>
              <a:srgbClr val="000000"/>
            </a:solidFill>
          </a:ln>
        </p:spPr>
      </p:pic>
    </p:spTree>
    <p:extLst>
      <p:ext uri="{BB962C8B-B14F-4D97-AF65-F5344CB8AC3E}">
        <p14:creationId xmlns:p14="http://schemas.microsoft.com/office/powerpoint/2010/main" val="28176961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Password Reset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2705612" cy="4525963"/>
          </a:xfrm>
        </p:spPr>
        <p:txBody>
          <a:bodyPr/>
          <a:lstStyle/>
          <a:p>
            <a:r>
              <a:rPr lang="en-US" dirty="0" smtClean="0"/>
              <a:t>A weak spot for cloud services, especially free ones</a:t>
            </a:r>
            <a:endParaRPr lang="en-US" dirty="0"/>
          </a:p>
        </p:txBody>
      </p:sp>
      <p:pic>
        <p:nvPicPr>
          <p:cNvPr id="4" name="Picture 3" descr="Screen Shot 2015-10-21 at 9.44.38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0143" y="1600199"/>
            <a:ext cx="5116657" cy="4540943"/>
          </a:xfrm>
          <a:prstGeom prst="rect">
            <a:avLst/>
          </a:prstGeom>
          <a:ln>
            <a:solidFill>
              <a:srgbClr val="4F81BD"/>
            </a:solidFill>
          </a:ln>
        </p:spPr>
      </p:pic>
    </p:spTree>
    <p:extLst>
      <p:ext uri="{BB962C8B-B14F-4D97-AF65-F5344CB8AC3E}">
        <p14:creationId xmlns:p14="http://schemas.microsoft.com/office/powerpoint/2010/main" val="2294133050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Wordpress Password Hashes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Screen Shot 2012-08-27 at 4.36.23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7300" y="1818073"/>
            <a:ext cx="7429500" cy="3860800"/>
          </a:xfrm>
          <a:prstGeom prst="rect">
            <a:avLst/>
          </a:prstGeom>
          <a:ln>
            <a:solidFill>
              <a:srgbClr val="000000"/>
            </a:solidFill>
          </a:ln>
        </p:spPr>
      </p:pic>
    </p:spTree>
    <p:extLst>
      <p:ext uri="{BB962C8B-B14F-4D97-AF65-F5344CB8AC3E}">
        <p14:creationId xmlns:p14="http://schemas.microsoft.com/office/powerpoint/2010/main" val="34087341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Relative Space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Screen Shot 2012-08-27 at 4.58.34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0450" y="1600200"/>
            <a:ext cx="6121400" cy="2438400"/>
          </a:xfrm>
          <a:prstGeom prst="rect">
            <a:avLst/>
          </a:prstGeom>
          <a:ln>
            <a:solidFill>
              <a:srgbClr val="000000"/>
            </a:solidFill>
          </a:ln>
        </p:spPr>
      </p:pic>
    </p:spTree>
    <p:extLst>
      <p:ext uri="{BB962C8B-B14F-4D97-AF65-F5344CB8AC3E}">
        <p14:creationId xmlns:p14="http://schemas.microsoft.com/office/powerpoint/2010/main" val="9574160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Cracked!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 descr="Screen Shot 2012-08-27 at 4.59.08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2237" y="1600200"/>
            <a:ext cx="7347339" cy="3075058"/>
          </a:xfrm>
          <a:prstGeom prst="rect">
            <a:avLst/>
          </a:prstGeom>
          <a:ln>
            <a:solidFill>
              <a:srgbClr val="000000"/>
            </a:solidFill>
          </a:ln>
        </p:spPr>
      </p:pic>
    </p:spTree>
    <p:extLst>
      <p:ext uri="{BB962C8B-B14F-4D97-AF65-F5344CB8AC3E}">
        <p14:creationId xmlns:p14="http://schemas.microsoft.com/office/powerpoint/2010/main" val="38230288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 descr="Screen Shot 2012-08-27 at 5.15.46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789" y="1161089"/>
            <a:ext cx="7811992" cy="4434079"/>
          </a:xfrm>
          <a:prstGeom prst="rect">
            <a:avLst/>
          </a:prstGeom>
          <a:ln>
            <a:solidFill>
              <a:srgbClr val="000000"/>
            </a:solidFill>
          </a:ln>
        </p:spPr>
      </p:pic>
    </p:spTree>
    <p:extLst>
      <p:ext uri="{BB962C8B-B14F-4D97-AF65-F5344CB8AC3E}">
        <p14:creationId xmlns:p14="http://schemas.microsoft.com/office/powerpoint/2010/main" val="40806713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Screen Shot 2012-08-27 at 5.16.54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4753" y="400391"/>
            <a:ext cx="6270938" cy="2412735"/>
          </a:xfrm>
          <a:prstGeom prst="rect">
            <a:avLst/>
          </a:prstGeom>
          <a:ln>
            <a:solidFill>
              <a:srgbClr val="000000"/>
            </a:solidFill>
          </a:ln>
        </p:spPr>
      </p:pic>
      <p:pic>
        <p:nvPicPr>
          <p:cNvPr id="5" name="Picture 4" descr="Screen Shot 2012-08-27 at 5.18.04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173" y="2538085"/>
            <a:ext cx="3533000" cy="2237016"/>
          </a:xfrm>
          <a:prstGeom prst="rect">
            <a:avLst/>
          </a:prstGeom>
          <a:ln>
            <a:solidFill>
              <a:srgbClr val="000000"/>
            </a:solidFill>
          </a:ln>
        </p:spPr>
      </p:pic>
      <p:pic>
        <p:nvPicPr>
          <p:cNvPr id="6" name="Picture 5" descr="Screen Shot 2012-08-27 at 5.18.17 P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5516" y="3370510"/>
            <a:ext cx="5001284" cy="2809182"/>
          </a:xfrm>
          <a:prstGeom prst="rect">
            <a:avLst/>
          </a:prstGeom>
          <a:ln>
            <a:solidFill>
              <a:srgbClr val="000000"/>
            </a:solidFill>
          </a:ln>
        </p:spPr>
      </p:pic>
    </p:spTree>
    <p:extLst>
      <p:ext uri="{BB962C8B-B14F-4D97-AF65-F5344CB8AC3E}">
        <p14:creationId xmlns:p14="http://schemas.microsoft.com/office/powerpoint/2010/main" val="1297115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Password Hashing Algorithms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65160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4749"/>
            <a:ext cx="8229600" cy="896584"/>
          </a:xfrm>
        </p:spPr>
        <p:txBody>
          <a:bodyPr/>
          <a:lstStyle/>
          <a:p>
            <a:r>
              <a:rPr lang="en-US" dirty="0" smtClean="0"/>
              <a:t>Hashing Passwords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84112"/>
            <a:ext cx="8229600" cy="50800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Three essential steps</a:t>
            </a:r>
          </a:p>
          <a:p>
            <a:pPr lvl="1"/>
            <a:r>
              <a:rPr lang="en-US" dirty="0" smtClean="0"/>
              <a:t>One-way hash function</a:t>
            </a:r>
          </a:p>
          <a:p>
            <a:pPr lvl="2"/>
            <a:r>
              <a:rPr lang="en-US" dirty="0" smtClean="0"/>
              <a:t>MD5, SHA-1, SHA-256, etc.</a:t>
            </a:r>
          </a:p>
          <a:p>
            <a:pPr lvl="1"/>
            <a:r>
              <a:rPr lang="en-US" dirty="0" smtClean="0"/>
              <a:t>Salt</a:t>
            </a:r>
          </a:p>
          <a:p>
            <a:pPr lvl="2"/>
            <a:r>
              <a:rPr lang="en-US" dirty="0" smtClean="0"/>
              <a:t>Random characters added to each password</a:t>
            </a:r>
          </a:p>
          <a:p>
            <a:pPr lvl="2"/>
            <a:r>
              <a:rPr lang="en-US" dirty="0" smtClean="0"/>
              <a:t>Prevents rainbow-table attack</a:t>
            </a:r>
          </a:p>
          <a:p>
            <a:pPr lvl="1"/>
            <a:r>
              <a:rPr lang="en-US" dirty="0" smtClean="0"/>
              <a:t>Stretching</a:t>
            </a:r>
          </a:p>
          <a:p>
            <a:pPr lvl="2"/>
            <a:r>
              <a:rPr lang="en-US" dirty="0" smtClean="0"/>
              <a:t>Repeat the hash function many times (typically 5000)</a:t>
            </a:r>
          </a:p>
          <a:p>
            <a:pPr lvl="2"/>
            <a:r>
              <a:rPr lang="en-US" dirty="0" smtClean="0"/>
              <a:t>Make it take 50 </a:t>
            </a:r>
            <a:r>
              <a:rPr lang="en-US" dirty="0" err="1" smtClean="0"/>
              <a:t>ms</a:t>
            </a:r>
            <a:r>
              <a:rPr lang="en-US" dirty="0" smtClean="0"/>
              <a:t> to calculate the hash</a:t>
            </a:r>
          </a:p>
          <a:p>
            <a:pPr lvl="2"/>
            <a:r>
              <a:rPr lang="en-US" dirty="0" smtClean="0"/>
              <a:t>Minimally slows login</a:t>
            </a:r>
          </a:p>
          <a:p>
            <a:pPr lvl="2"/>
            <a:r>
              <a:rPr lang="en-US" dirty="0" smtClean="0"/>
              <a:t>Makes attack MUCH slower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94315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Screen Shot 2012-10-06 at 4.09.24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722489"/>
            <a:ext cx="8026400" cy="5613400"/>
          </a:xfrm>
          <a:prstGeom prst="rect">
            <a:avLst/>
          </a:prstGeom>
          <a:ln>
            <a:solidFill>
              <a:srgbClr val="000000"/>
            </a:solidFill>
          </a:ln>
        </p:spPr>
      </p:pic>
    </p:spTree>
    <p:extLst>
      <p:ext uri="{BB962C8B-B14F-4D97-AF65-F5344CB8AC3E}">
        <p14:creationId xmlns:p14="http://schemas.microsoft.com/office/powerpoint/2010/main" val="10295037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Right Way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 descr="Screen Shot 2012-10-06 at 4.40.30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422" y="1417638"/>
            <a:ext cx="7162800" cy="5257800"/>
          </a:xfrm>
          <a:prstGeom prst="rect">
            <a:avLst/>
          </a:prstGeom>
          <a:ln>
            <a:solidFill>
              <a:srgbClr val="4F81BD"/>
            </a:solidFill>
          </a:ln>
        </p:spPr>
      </p:pic>
    </p:spTree>
    <p:extLst>
      <p:ext uri="{BB962C8B-B14F-4D97-AF65-F5344CB8AC3E}">
        <p14:creationId xmlns:p14="http://schemas.microsoft.com/office/powerpoint/2010/main" val="18807716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Popular Password Hashes</a:t>
            </a:r>
            <a:endParaRPr lang="en-US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3083916367"/>
              </p:ext>
            </p:extLst>
          </p:nvPr>
        </p:nvGraphicFramePr>
        <p:xfrm>
          <a:off x="767644" y="1679221"/>
          <a:ext cx="7811911" cy="2377750"/>
        </p:xfrm>
        <a:graphic>
          <a:graphicData uri="http://schemas.openxmlformats.org/drawingml/2006/table">
            <a:tbl>
              <a:tblPr/>
              <a:tblGrid>
                <a:gridCol w="2268407"/>
                <a:gridCol w="2201295"/>
                <a:gridCol w="1221450"/>
                <a:gridCol w="979844"/>
                <a:gridCol w="1140915"/>
              </a:tblGrid>
              <a:tr h="668330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Type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939" marR="6939" marT="1270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Projected time to crack 1,000 hashes*</a:t>
                      </a:r>
                    </a:p>
                  </a:txBody>
                  <a:tcPr marL="6939" marR="6939" marT="1270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Hash</a:t>
                      </a:r>
                      <a:b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</a:br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Function</a:t>
                      </a:r>
                    </a:p>
                  </a:txBody>
                  <a:tcPr marL="6939" marR="6939" marT="1270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Salt</a:t>
                      </a:r>
                      <a:b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</a:br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(# chars)</a:t>
                      </a:r>
                    </a:p>
                  </a:txBody>
                  <a:tcPr marL="6939" marR="6939" marT="1270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Stretching</a:t>
                      </a:r>
                      <a:b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</a:br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(# rounds)</a:t>
                      </a:r>
                    </a:p>
                  </a:txBody>
                  <a:tcPr marL="6939" marR="6939" marT="1270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0166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Drupal </a:t>
                      </a:r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</a:t>
                      </a:r>
                    </a:p>
                  </a:txBody>
                  <a:tcPr marL="6939" marR="6939" marT="1270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1.7 years</a:t>
                      </a:r>
                    </a:p>
                  </a:txBody>
                  <a:tcPr marL="6939" marR="6939" marT="1270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SHA-512</a:t>
                      </a:r>
                    </a:p>
                  </a:txBody>
                  <a:tcPr marL="6939" marR="6939" marT="1270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</a:t>
                      </a:r>
                    </a:p>
                  </a:txBody>
                  <a:tcPr marL="6939" marR="6939" marT="1270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16385</a:t>
                      </a:r>
                    </a:p>
                  </a:txBody>
                  <a:tcPr marL="6939" marR="6939" marT="1270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280166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Linux </a:t>
                      </a:r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(Debian)</a:t>
                      </a:r>
                    </a:p>
                  </a:txBody>
                  <a:tcPr marL="6939" marR="6939" marT="1270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58 days</a:t>
                      </a:r>
                    </a:p>
                  </a:txBody>
                  <a:tcPr marL="6939" marR="6939" marT="127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SHA-512</a:t>
                      </a:r>
                    </a:p>
                  </a:txBody>
                  <a:tcPr marL="6939" marR="6939" marT="127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</a:t>
                      </a:r>
                    </a:p>
                  </a:txBody>
                  <a:tcPr marL="6939" marR="6939" marT="127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5000</a:t>
                      </a:r>
                    </a:p>
                  </a:txBody>
                  <a:tcPr marL="6939" marR="6939" marT="1270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80166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Wordpress </a:t>
                      </a:r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3.5.1</a:t>
                      </a:r>
                    </a:p>
                  </a:txBody>
                  <a:tcPr marL="6939" marR="6939" marT="1270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17 hours</a:t>
                      </a:r>
                    </a:p>
                  </a:txBody>
                  <a:tcPr marL="6939" marR="6939" marT="127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MD5</a:t>
                      </a:r>
                    </a:p>
                  </a:txBody>
                  <a:tcPr marL="6939" marR="6939" marT="127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</a:t>
                      </a:r>
                    </a:p>
                  </a:txBody>
                  <a:tcPr marL="6939" marR="6939" marT="127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8193</a:t>
                      </a:r>
                    </a:p>
                  </a:txBody>
                  <a:tcPr marL="6939" marR="6939" marT="1270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523574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Windows</a:t>
                      </a:r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/>
                      </a:r>
                      <a:b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</a:br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en-US" sz="18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</a:t>
                      </a:r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(all </a:t>
                      </a:r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current versions)</a:t>
                      </a:r>
                    </a:p>
                  </a:txBody>
                  <a:tcPr marL="6939" marR="6939" marT="1270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5.4 min</a:t>
                      </a:r>
                    </a:p>
                  </a:txBody>
                  <a:tcPr marL="6939" marR="6939" marT="127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MD4</a:t>
                      </a:r>
                    </a:p>
                  </a:txBody>
                  <a:tcPr marL="6939" marR="6939" marT="127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None</a:t>
                      </a:r>
                    </a:p>
                  </a:txBody>
                  <a:tcPr marL="6939" marR="6939" marT="127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6939" marR="6939" marT="1270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67710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Joomla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939" marR="6939" marT="1270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4.6 min</a:t>
                      </a:r>
                    </a:p>
                  </a:txBody>
                  <a:tcPr marL="6939" marR="6939" marT="127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MD5</a:t>
                      </a:r>
                    </a:p>
                  </a:txBody>
                  <a:tcPr marL="6939" marR="6939" marT="127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16</a:t>
                      </a:r>
                    </a:p>
                  </a:txBody>
                  <a:tcPr marL="6939" marR="6939" marT="127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6939" marR="6939" marT="1270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767644" y="4402668"/>
            <a:ext cx="7919156" cy="2046110"/>
          </a:xfrm>
        </p:spPr>
        <p:txBody>
          <a:bodyPr>
            <a:normAutofit/>
          </a:bodyPr>
          <a:lstStyle/>
          <a:p>
            <a:r>
              <a:rPr lang="en-US" dirty="0" smtClean="0"/>
              <a:t>Calculation assumes the passwords are found in a dictionary of 500,000 guesses</a:t>
            </a:r>
          </a:p>
          <a:p>
            <a:r>
              <a:rPr lang="en-US" dirty="0" smtClean="0"/>
              <a:t>One virtual machine running Kali</a:t>
            </a:r>
          </a:p>
          <a:p>
            <a:r>
              <a:rPr lang="en-US" dirty="0" smtClean="0"/>
              <a:t>A clusters of GPUs would be much faster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52269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lvl="0"/>
            <a:r>
              <a:rPr lang="en-US" dirty="0" smtClean="0"/>
              <a:t>Online Password Attacks</a:t>
            </a:r>
            <a:endParaRPr lang="en-US" dirty="0"/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97588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Multiple Logins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Scripts try to login with passwords from a list</a:t>
            </a:r>
          </a:p>
          <a:p>
            <a:r>
              <a:rPr lang="en-US" dirty="0" smtClean="0"/>
              <a:t>Can be blocked by </a:t>
            </a:r>
            <a:r>
              <a:rPr lang="en-US" b="1" dirty="0" smtClean="0"/>
              <a:t>lockout policies</a:t>
            </a:r>
          </a:p>
          <a:p>
            <a:pPr lvl="1"/>
            <a:r>
              <a:rPr lang="en-US" dirty="0" smtClean="0"/>
              <a:t>After five failed logins, must wait an hour</a:t>
            </a:r>
          </a:p>
          <a:p>
            <a:r>
              <a:rPr lang="en-US" dirty="0" smtClean="0"/>
              <a:t>Brute-forcing is possible</a:t>
            </a:r>
          </a:p>
          <a:p>
            <a:pPr lvl="1"/>
            <a:r>
              <a:rPr lang="en-US" dirty="0" smtClean="0"/>
              <a:t>Trying every combination of characters</a:t>
            </a:r>
          </a:p>
          <a:p>
            <a:pPr lvl="1"/>
            <a:r>
              <a:rPr lang="en-US" dirty="0" smtClean="0"/>
              <a:t>Impractical except for very short passwords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238746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Wordlists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Usernames</a:t>
            </a:r>
          </a:p>
          <a:p>
            <a:pPr lvl="1"/>
            <a:r>
              <a:rPr lang="en-US" dirty="0" smtClean="0"/>
              <a:t>Look at valid account names, try to deduce the pattern</a:t>
            </a:r>
          </a:p>
          <a:p>
            <a:pPr lvl="1"/>
            <a:r>
              <a:rPr lang="en-US" dirty="0" smtClean="0"/>
              <a:t>CCSF uses first letter of first name, then last name, then 2 digits, like psmith01</a:t>
            </a:r>
          </a:p>
          <a:p>
            <a:pPr lvl="1"/>
            <a:r>
              <a:rPr lang="en-US" dirty="0" smtClean="0"/>
              <a:t>Find a list of real usernames, or use a list of common names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161155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476</TotalTime>
  <Words>876</Words>
  <Application>Microsoft Macintosh PowerPoint</Application>
  <PresentationFormat>On-screen Show (4:3)</PresentationFormat>
  <Paragraphs>185</Paragraphs>
  <Slides>69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69</vt:i4>
      </vt:variant>
    </vt:vector>
  </HeadingPairs>
  <TitlesOfParts>
    <vt:vector size="70" baseType="lpstr">
      <vt:lpstr>Office Theme</vt:lpstr>
      <vt:lpstr>CNIT 124: Advanced Ethical Hacking</vt:lpstr>
      <vt:lpstr>Topics</vt:lpstr>
      <vt:lpstr>Password Management</vt:lpstr>
      <vt:lpstr>Password Alternatives</vt:lpstr>
      <vt:lpstr>Common Password Errors</vt:lpstr>
      <vt:lpstr>Password Reset</vt:lpstr>
      <vt:lpstr>Online Password Attacks</vt:lpstr>
      <vt:lpstr>Multiple Logins</vt:lpstr>
      <vt:lpstr>Wordlists</vt:lpstr>
      <vt:lpstr>Password Lists</vt:lpstr>
      <vt:lpstr>Targeting Wordlists</vt:lpstr>
      <vt:lpstr>Cewl</vt:lpstr>
      <vt:lpstr>Crunch</vt:lpstr>
      <vt:lpstr>Hydra</vt:lpstr>
      <vt:lpstr>Offline Password Attacks</vt:lpstr>
      <vt:lpstr>Getting the Hashes</vt:lpstr>
      <vt:lpstr>Two Ways to Strengthen Hashes</vt:lpstr>
      <vt:lpstr>SAM and SYSTEM Files</vt:lpstr>
      <vt:lpstr>Unavailable when Windows is Running</vt:lpstr>
      <vt:lpstr>Win 7 Backup Files</vt:lpstr>
      <vt:lpstr>Reg.exe </vt:lpstr>
      <vt:lpstr>SAM is Encrypted</vt:lpstr>
      <vt:lpstr>Key is in SYSTEM</vt:lpstr>
      <vt:lpstr>Extracting Hashes</vt:lpstr>
      <vt:lpstr>Linux Boot Disk</vt:lpstr>
      <vt:lpstr>Cracking Windows Passwords</vt:lpstr>
      <vt:lpstr>Kali's Password Hashes</vt:lpstr>
      <vt:lpstr>Cracking Kali Hashes</vt:lpstr>
      <vt:lpstr>John the Ripper &amp; Hashcat</vt:lpstr>
      <vt:lpstr>CloudCracker</vt:lpstr>
      <vt:lpstr>Cheap!</vt:lpstr>
      <vt:lpstr>PowerPoint Presentation</vt:lpstr>
      <vt:lpstr>Stolen Password Lists</vt:lpstr>
      <vt:lpstr>Passphrases are Vulnerable</vt:lpstr>
      <vt:lpstr>PowerPoint Presentation</vt:lpstr>
      <vt:lpstr>PowerPoint Presentation</vt:lpstr>
      <vt:lpstr>Dumping Passwords from RAM</vt:lpstr>
      <vt:lpstr>Plaintext Passwords</vt:lpstr>
      <vt:lpstr>Analysis of Stolen Data Dumped by TEAMGHOSTSHELL on Aug 25, 2012  </vt:lpstr>
      <vt:lpstr>PowerPoint Presentation</vt:lpstr>
      <vt:lpstr>PowerPoint Presentation</vt:lpstr>
      <vt:lpstr>Password Storage: Awful Beyond Belief</vt:lpstr>
      <vt:lpstr>Plaintext Passwords, Easily Guessed</vt:lpstr>
      <vt:lpstr>PowerPoint Presentation</vt:lpstr>
      <vt:lpstr>Sparklan Passwords</vt:lpstr>
      <vt:lpstr>Beforward Transactions with PII</vt:lpstr>
      <vt:lpstr>Plaintext Passwords</vt:lpstr>
      <vt:lpstr>Password Storage: BASE64</vt:lpstr>
      <vt:lpstr>Beforward.jp</vt:lpstr>
      <vt:lpstr>BASE64 Encoding</vt:lpstr>
      <vt:lpstr>Password Storage: Unsalted MD5 or SHA-1</vt:lpstr>
      <vt:lpstr>MIT – MD5 Password Hashes</vt:lpstr>
      <vt:lpstr>PowerPoint Presentation</vt:lpstr>
      <vt:lpstr>PowerPoint Presentation</vt:lpstr>
      <vt:lpstr>MySQL323 Password Hashes</vt:lpstr>
      <vt:lpstr>Cracking Hashes with Cain</vt:lpstr>
      <vt:lpstr>SHA-1 Hash</vt:lpstr>
      <vt:lpstr>Cracked!</vt:lpstr>
      <vt:lpstr>MySQL 5 Password Hashes</vt:lpstr>
      <vt:lpstr>Wordpress Password Hashes</vt:lpstr>
      <vt:lpstr>Relative Space</vt:lpstr>
      <vt:lpstr>Cracked!</vt:lpstr>
      <vt:lpstr>PowerPoint Presentation</vt:lpstr>
      <vt:lpstr>PowerPoint Presentation</vt:lpstr>
      <vt:lpstr>Password Hashing Algorithms</vt:lpstr>
      <vt:lpstr>Hashing Passwords</vt:lpstr>
      <vt:lpstr>PowerPoint Presentation</vt:lpstr>
      <vt:lpstr>The Right Way</vt:lpstr>
      <vt:lpstr>Popular Password Hashes</vt:lpstr>
    </vt:vector>
  </TitlesOfParts>
  <Company>Home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CNIT 127: Exploit Development  Ch 1: Before you begin</dc:title>
  <dc:creator>Sam Bowne</dc:creator>
  <cp:lastModifiedBy>Sam Bowne</cp:lastModifiedBy>
  <cp:revision>134</cp:revision>
  <dcterms:created xsi:type="dcterms:W3CDTF">2014-08-26T22:11:41Z</dcterms:created>
  <dcterms:modified xsi:type="dcterms:W3CDTF">2015-10-21T21:03:17Z</dcterms:modified>
</cp:coreProperties>
</file>