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258" r:id="rId4"/>
    <p:sldId id="269" r:id="rId5"/>
    <p:sldId id="259" r:id="rId6"/>
    <p:sldId id="260" r:id="rId7"/>
    <p:sldId id="270" r:id="rId8"/>
    <p:sldId id="271" r:id="rId9"/>
    <p:sldId id="272" r:id="rId10"/>
    <p:sldId id="273" r:id="rId11"/>
    <p:sldId id="261" r:id="rId12"/>
    <p:sldId id="262" r:id="rId13"/>
    <p:sldId id="274" r:id="rId14"/>
    <p:sldId id="275" r:id="rId15"/>
    <p:sldId id="276" r:id="rId16"/>
    <p:sldId id="277" r:id="rId17"/>
    <p:sldId id="263" r:id="rId18"/>
    <p:sldId id="264" r:id="rId19"/>
    <p:sldId id="278" r:id="rId20"/>
    <p:sldId id="279" r:id="rId21"/>
    <p:sldId id="281" r:id="rId22"/>
    <p:sldId id="280" r:id="rId23"/>
    <p:sldId id="282" r:id="rId24"/>
    <p:sldId id="283" r:id="rId25"/>
    <p:sldId id="285" r:id="rId26"/>
    <p:sldId id="284" r:id="rId27"/>
    <p:sldId id="265" r:id="rId28"/>
    <p:sldId id="266" r:id="rId29"/>
    <p:sldId id="286" r:id="rId30"/>
    <p:sldId id="267" r:id="rId31"/>
    <p:sldId id="287" r:id="rId32"/>
    <p:sldId id="268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8374" autoAdjust="0"/>
  </p:normalViewPr>
  <p:slideViewPr>
    <p:cSldViewPr snapToGrid="0" snapToObjects="1">
      <p:cViewPr varScale="1">
        <p:scale>
          <a:sx n="89" d="100"/>
          <a:sy n="89" d="100"/>
        </p:scale>
        <p:origin x="-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2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4C4FA88-6280-8046-9D60-E2369DED338A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F0A677C-2D91-344F-8C3C-9836C9D65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7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D49C-B3E5-864A-897B-1C83E499D8A9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D1387-22AC-1C42-B6B6-084E8A5CD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9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D2DA9-8BF1-4F46-B153-A5DE2956B945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462D6-10B0-AF44-AA5F-A6E4FA397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2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93EEA-C026-E744-9612-EFB1C4B98CEB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153F5-5968-0143-B58C-73B8150C7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3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B5C71-B1EF-144F-9554-BE8CAA40CE30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F2610-B047-0248-AA0F-8A3901209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4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2CB85-AF73-4042-9537-18C1B1F86915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C9B8B-A6B9-EE40-8C7E-CA3362EED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6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0C6B1-EFC2-C34C-AEA6-5D48F7C59D48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CFE6E-CEB3-4D4D-BCE1-E0B556B8E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9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7AE2B-390D-CE46-9A6C-26F13CDF2D68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D28B-F441-7E4B-9BC8-2A00D29AF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5E08-7E87-5342-8A07-06F096EA2FF6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95135-1B1C-2646-8383-B114E512F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2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4DCD-D8C3-7946-9AC9-7AA6D5569A34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1731F-E425-F445-BD0E-F59B3749F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4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3A299-36AD-6541-BED8-2E297F237391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F9181-30BE-8040-9ED7-26A32CB0C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77DE7-7382-5D4C-8DA0-F11E7774D202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22A2-5022-D24C-B7E0-1D95822EF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6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308D4297-41E5-EC4D-A976-0BAE983786F8}" type="datetimeFigureOut">
              <a:rPr lang="en-US"/>
              <a:pPr>
                <a:defRPr/>
              </a:pPr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1626FB4-3FEE-D34D-A2E7-5C8641AFE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455613" y="300038"/>
            <a:ext cx="7772400" cy="1470025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Practical Malware Analysis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71600" y="1643063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Calibri" charset="0"/>
              </a:rPr>
              <a:t>Ch 12: Covert Malware Launching</a:t>
            </a:r>
          </a:p>
        </p:txBody>
      </p:sp>
      <p:pic>
        <p:nvPicPr>
          <p:cNvPr id="14339" name="Picture 3" descr="pma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8" y="2992438"/>
            <a:ext cx="26416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4662" y="5621955"/>
            <a:ext cx="235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Last revised: 11-17-14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Direct Injection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Injects code directly into the remote process</a:t>
            </a:r>
          </a:p>
          <a:p>
            <a:r>
              <a:rPr lang="en-US">
                <a:latin typeface="Calibri" charset="0"/>
              </a:rPr>
              <a:t>Without using a DLL</a:t>
            </a:r>
          </a:p>
          <a:p>
            <a:r>
              <a:rPr lang="en-US">
                <a:latin typeface="Calibri" charset="0"/>
              </a:rPr>
              <a:t>More flexible than DLL injection</a:t>
            </a:r>
          </a:p>
          <a:p>
            <a:r>
              <a:rPr lang="en-US">
                <a:latin typeface="Calibri" charset="0"/>
              </a:rPr>
              <a:t>Requires a lot of customized code</a:t>
            </a:r>
          </a:p>
          <a:p>
            <a:r>
              <a:rPr lang="en-US">
                <a:latin typeface="Calibri" charset="0"/>
              </a:rPr>
              <a:t>To run without negatively impacting the host process</a:t>
            </a:r>
          </a:p>
          <a:p>
            <a:r>
              <a:rPr lang="en-US">
                <a:latin typeface="Calibri" charset="0"/>
              </a:rPr>
              <a:t>Difficult to write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Process Replacement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Process Replacement</a:t>
            </a:r>
            <a:endParaRPr lang="en-US" dirty="0">
              <a:latin typeface="Calibri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Overwrites the memory space of a running object with malicious code</a:t>
            </a:r>
          </a:p>
          <a:p>
            <a:r>
              <a:rPr lang="en-US" dirty="0" smtClean="0">
                <a:latin typeface="Calibri" charset="0"/>
              </a:rPr>
              <a:t>Disguises malware as a legitimate process</a:t>
            </a:r>
          </a:p>
          <a:p>
            <a:r>
              <a:rPr lang="en-US" dirty="0" smtClean="0">
                <a:latin typeface="Calibri" charset="0"/>
              </a:rPr>
              <a:t>Avoids risk of crashing a process with process injection</a:t>
            </a:r>
          </a:p>
          <a:p>
            <a:r>
              <a:rPr lang="en-US" dirty="0" smtClean="0">
                <a:latin typeface="Calibri" charset="0"/>
              </a:rPr>
              <a:t>Malware gains the privileges of the process it replaces</a:t>
            </a:r>
          </a:p>
          <a:p>
            <a:r>
              <a:rPr lang="en-US" dirty="0" smtClean="0">
                <a:latin typeface="Calibri" charset="0"/>
              </a:rPr>
              <a:t>Commonly replaces </a:t>
            </a:r>
            <a:r>
              <a:rPr lang="en-US" i="1" dirty="0" err="1" smtClean="0">
                <a:latin typeface="Calibri" charset="0"/>
              </a:rPr>
              <a:t>svchost.exe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Suspended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</a:t>
            </a:r>
            <a:r>
              <a:rPr lang="en-US" i="1" dirty="0" smtClean="0"/>
              <a:t>suspended state</a:t>
            </a:r>
            <a:r>
              <a:rPr lang="en-US" dirty="0" smtClean="0"/>
              <a:t>, the process is loaded into memory but the primary thread is suspended</a:t>
            </a:r>
          </a:p>
          <a:p>
            <a:pPr lvl="1"/>
            <a:r>
              <a:rPr lang="en-US" dirty="0" smtClean="0"/>
              <a:t>So malware can overwrite its code before it runs</a:t>
            </a:r>
          </a:p>
          <a:p>
            <a:r>
              <a:rPr lang="en-US" dirty="0" smtClean="0"/>
              <a:t>This uses the </a:t>
            </a:r>
            <a:r>
              <a:rPr lang="en-US" b="1" dirty="0" smtClean="0">
                <a:latin typeface="Courier"/>
                <a:cs typeface="Courier"/>
              </a:rPr>
              <a:t>CREATE_SUSPENDED</a:t>
            </a:r>
            <a:r>
              <a:rPr lang="en-US" dirty="0" smtClean="0"/>
              <a:t> value</a:t>
            </a:r>
          </a:p>
          <a:p>
            <a:r>
              <a:rPr lang="en-US" dirty="0" smtClean="0"/>
              <a:t>in the </a:t>
            </a:r>
            <a:r>
              <a:rPr lang="en-US" b="1" dirty="0" err="1" smtClean="0">
                <a:latin typeface="Courier"/>
                <a:cs typeface="Courier"/>
              </a:rPr>
              <a:t>dwCreationFlags</a:t>
            </a:r>
            <a:r>
              <a:rPr lang="en-US" dirty="0" smtClean="0"/>
              <a:t> parameter</a:t>
            </a:r>
          </a:p>
          <a:p>
            <a:r>
              <a:rPr lang="en-US" dirty="0" smtClean="0"/>
              <a:t>In a call to the </a:t>
            </a:r>
            <a:r>
              <a:rPr lang="en-US" b="1" dirty="0" err="1" smtClean="0">
                <a:latin typeface="Courier"/>
                <a:cs typeface="Courier"/>
              </a:rPr>
              <a:t>CreateProcess</a:t>
            </a:r>
            <a:r>
              <a:rPr lang="en-US" dirty="0" smtClean="0"/>
              <a:t> function</a:t>
            </a:r>
          </a:p>
        </p:txBody>
      </p:sp>
    </p:spTree>
    <p:extLst>
      <p:ext uri="{BB962C8B-B14F-4D97-AF65-F5344CB8AC3E}">
        <p14:creationId xmlns:p14="http://schemas.microsoft.com/office/powerpoint/2010/main" val="36963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11-03 at 1.07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90426"/>
            <a:ext cx="8458200" cy="49657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08121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4800"/>
            <a:ext cx="8229600" cy="2247323"/>
          </a:xfrm>
        </p:spPr>
        <p:txBody>
          <a:bodyPr/>
          <a:lstStyle/>
          <a:p>
            <a:r>
              <a:rPr lang="en-US" b="1" dirty="0" err="1" smtClean="0">
                <a:latin typeface="Courier"/>
                <a:cs typeface="Courier"/>
              </a:rPr>
              <a:t>ZwUnmapViewOfSection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releases all memory pointed to by a section</a:t>
            </a:r>
          </a:p>
          <a:p>
            <a:r>
              <a:rPr lang="en-US" b="1" dirty="0" err="1">
                <a:latin typeface="Courier"/>
                <a:cs typeface="Courier"/>
              </a:rPr>
              <a:t>VirtualAllocEx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dirty="0"/>
              <a:t>allocates new memory</a:t>
            </a:r>
          </a:p>
          <a:p>
            <a:r>
              <a:rPr lang="en-US" b="1" dirty="0" err="1">
                <a:latin typeface="Courier"/>
                <a:cs typeface="Courier"/>
              </a:rPr>
              <a:t>WriteProcessMemory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dirty="0"/>
              <a:t>puts malware in </a:t>
            </a:r>
            <a:r>
              <a:rPr lang="en-US" dirty="0" smtClean="0"/>
              <a:t>it</a:t>
            </a:r>
            <a:endParaRPr lang="en-US" dirty="0"/>
          </a:p>
        </p:txBody>
      </p:sp>
      <p:pic>
        <p:nvPicPr>
          <p:cNvPr id="5" name="Picture 4" descr="Screen Shot 2013-11-03 at 1.08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35" y="350443"/>
            <a:ext cx="7531100" cy="36068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714534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4800"/>
            <a:ext cx="8229600" cy="2247323"/>
          </a:xfrm>
        </p:spPr>
        <p:txBody>
          <a:bodyPr/>
          <a:lstStyle/>
          <a:p>
            <a:r>
              <a:rPr lang="en-US" b="1" dirty="0" err="1" smtClean="0">
                <a:latin typeface="Courier"/>
                <a:cs typeface="Courier"/>
              </a:rPr>
              <a:t>SetThreadContext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restores the victim process's environment and sets the entry  </a:t>
            </a:r>
          </a:p>
          <a:p>
            <a:r>
              <a:rPr lang="en-US" b="1" dirty="0" err="1">
                <a:latin typeface="Courier"/>
                <a:cs typeface="Courier"/>
              </a:rPr>
              <a:t>ResumeThread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dirty="0"/>
              <a:t>runs the malicious </a:t>
            </a:r>
            <a:r>
              <a:rPr lang="en-US" dirty="0" smtClean="0"/>
              <a:t>code</a:t>
            </a:r>
          </a:p>
          <a:p>
            <a:endParaRPr lang="en-US" dirty="0"/>
          </a:p>
        </p:txBody>
      </p:sp>
      <p:pic>
        <p:nvPicPr>
          <p:cNvPr id="5" name="Picture 4" descr="Screen Shot 2013-11-03 at 1.08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35" y="350443"/>
            <a:ext cx="7531100" cy="36068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25681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Hook Injection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Hooks</a:t>
            </a:r>
            <a:endParaRPr lang="en-US" dirty="0">
              <a:latin typeface="Calibri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Windows hooks</a:t>
            </a:r>
            <a:r>
              <a:rPr lang="en-US" dirty="0">
                <a:latin typeface="Calibri" charset="0"/>
              </a:rPr>
              <a:t> </a:t>
            </a:r>
            <a:r>
              <a:rPr lang="en-US" dirty="0" smtClean="0">
                <a:latin typeface="Calibri" charset="0"/>
              </a:rPr>
              <a:t>intercept messages destined for applications</a:t>
            </a:r>
          </a:p>
          <a:p>
            <a:r>
              <a:rPr lang="en-US" dirty="0" smtClean="0">
                <a:latin typeface="Calibri" charset="0"/>
              </a:rPr>
              <a:t>Malicious hooks</a:t>
            </a:r>
          </a:p>
          <a:p>
            <a:pPr lvl="1"/>
            <a:r>
              <a:rPr lang="en-US" dirty="0" smtClean="0">
                <a:latin typeface="Calibri" charset="0"/>
              </a:rPr>
              <a:t>Ensure that malicious code will run whenever a particular message is intercepted</a:t>
            </a:r>
          </a:p>
          <a:p>
            <a:pPr lvl="1"/>
            <a:r>
              <a:rPr lang="en-US" dirty="0" smtClean="0">
                <a:latin typeface="Calibri" charset="0"/>
              </a:rPr>
              <a:t>Ensure that a DLL will  be loaded in a victim process's memory space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reen Shot 2013-11-03 at 1.15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521616"/>
            <a:ext cx="7950200" cy="59944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4036214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Launchers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and Remote Hooks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Local hooks </a:t>
            </a:r>
            <a:r>
              <a:rPr lang="en-US" dirty="0"/>
              <a:t>observe or manipulate messages destined for an internal process</a:t>
            </a:r>
          </a:p>
          <a:p>
            <a:r>
              <a:rPr lang="en-US" i="1" dirty="0" smtClean="0"/>
              <a:t>Remote hooks </a:t>
            </a:r>
            <a:r>
              <a:rPr lang="en-US" dirty="0"/>
              <a:t>observe or manipulate messages destined for </a:t>
            </a:r>
            <a:r>
              <a:rPr lang="en-US" dirty="0" smtClean="0"/>
              <a:t>a remote process (another process on the computer)</a:t>
            </a:r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38092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and Low-Level </a:t>
            </a:r>
            <a:br>
              <a:rPr lang="en-US" dirty="0" smtClean="0"/>
            </a:br>
            <a:r>
              <a:rPr lang="en-US" dirty="0" smtClean="0"/>
              <a:t>Remote Hooks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9767"/>
            <a:ext cx="8229600" cy="4196396"/>
          </a:xfrm>
        </p:spPr>
        <p:txBody>
          <a:bodyPr/>
          <a:lstStyle/>
          <a:p>
            <a:r>
              <a:rPr lang="en-US" i="1" dirty="0" smtClean="0"/>
              <a:t>High-level remote hooks </a:t>
            </a:r>
            <a:endParaRPr lang="en-US" dirty="0" smtClean="0"/>
          </a:p>
          <a:p>
            <a:pPr lvl="1"/>
            <a:r>
              <a:rPr lang="en-US" dirty="0" smtClean="0"/>
              <a:t>Require that the hook procedure is an exported function contained in  DLL</a:t>
            </a:r>
          </a:p>
          <a:p>
            <a:pPr lvl="1"/>
            <a:r>
              <a:rPr lang="en-US" dirty="0" smtClean="0"/>
              <a:t>Mapped by the OS into the process space of a hooked thread or all threads</a:t>
            </a:r>
            <a:endParaRPr lang="en-US" dirty="0"/>
          </a:p>
          <a:p>
            <a:r>
              <a:rPr lang="en-US" i="1" dirty="0" smtClean="0"/>
              <a:t>Low-</a:t>
            </a:r>
            <a:r>
              <a:rPr lang="en-US" i="1" dirty="0"/>
              <a:t>level remote hooks </a:t>
            </a:r>
            <a:endParaRPr lang="en-US" dirty="0"/>
          </a:p>
          <a:p>
            <a:pPr lvl="1"/>
            <a:r>
              <a:rPr lang="en-US" dirty="0"/>
              <a:t>Require that the hook procedure </a:t>
            </a:r>
            <a:r>
              <a:rPr lang="en-US" dirty="0" smtClean="0"/>
              <a:t>be contained in the process that installed the hook</a:t>
            </a:r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88803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Keyloggers</a:t>
            </a:r>
            <a:r>
              <a:rPr lang="en-US" dirty="0" smtClean="0"/>
              <a:t> Using Hooks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Keystrokes can be captured by high-level or low-level hooks using these procedure types</a:t>
            </a:r>
          </a:p>
          <a:p>
            <a:pPr lvl="1"/>
            <a:r>
              <a:rPr lang="en-US" b="1" dirty="0" smtClean="0">
                <a:latin typeface="Courier"/>
                <a:cs typeface="Courier"/>
              </a:rPr>
              <a:t>WH_KEYBOARD </a:t>
            </a:r>
            <a:r>
              <a:rPr lang="en-US"/>
              <a:t>or </a:t>
            </a:r>
            <a:r>
              <a:rPr lang="en-US" b="1" smtClean="0">
                <a:latin typeface="Courier"/>
                <a:cs typeface="Courier"/>
              </a:rPr>
              <a:t>WH_KEYBOARD_LL 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2078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err="1" smtClean="0">
                <a:latin typeface="Courier"/>
                <a:cs typeface="Courier"/>
              </a:rPr>
              <a:t>SetWindowsHookEx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Parameters</a:t>
            </a:r>
          </a:p>
          <a:p>
            <a:pPr lvl="1"/>
            <a:r>
              <a:rPr lang="en-US" sz="2400" b="1" dirty="0" err="1">
                <a:latin typeface="Courier"/>
                <a:cs typeface="Courier"/>
              </a:rPr>
              <a:t>idHook</a:t>
            </a:r>
            <a:r>
              <a:rPr lang="en-US" sz="2400" dirty="0"/>
              <a:t> – type of hook to install</a:t>
            </a:r>
          </a:p>
          <a:p>
            <a:pPr lvl="1"/>
            <a:r>
              <a:rPr lang="en-US" sz="2400" b="1" dirty="0" err="1" smtClean="0">
                <a:latin typeface="Courier"/>
                <a:cs typeface="Courier"/>
              </a:rPr>
              <a:t>lpfn</a:t>
            </a:r>
            <a:r>
              <a:rPr lang="en-US" sz="2400" b="1" dirty="0" smtClean="0">
                <a:latin typeface="Courier"/>
                <a:cs typeface="Courier"/>
              </a:rPr>
              <a:t> </a:t>
            </a:r>
            <a:r>
              <a:rPr lang="en-US" sz="2400" dirty="0" smtClean="0"/>
              <a:t>– points to hook procedure</a:t>
            </a:r>
            <a:endParaRPr lang="en-US" sz="2400" dirty="0"/>
          </a:p>
          <a:p>
            <a:pPr lvl="1"/>
            <a:r>
              <a:rPr lang="en-US" sz="2400" b="1" dirty="0" err="1" smtClean="0">
                <a:latin typeface="Courier"/>
                <a:cs typeface="Courier"/>
              </a:rPr>
              <a:t>hMod</a:t>
            </a:r>
            <a:r>
              <a:rPr lang="en-US" sz="2400" b="1" dirty="0" smtClean="0">
                <a:latin typeface="Courier"/>
                <a:cs typeface="Courier"/>
              </a:rPr>
              <a:t> </a:t>
            </a:r>
            <a:r>
              <a:rPr lang="en-US" sz="2400" dirty="0" smtClean="0"/>
              <a:t>– handle to DLL, or local module, in which the </a:t>
            </a:r>
            <a:r>
              <a:rPr lang="en-US" sz="2400" b="1" dirty="0" err="1" smtClean="0">
                <a:latin typeface="Courier"/>
                <a:cs typeface="Courier"/>
              </a:rPr>
              <a:t>lpfn</a:t>
            </a:r>
            <a:r>
              <a:rPr lang="en-US" sz="2400" dirty="0" smtClean="0"/>
              <a:t> procedure is defined</a:t>
            </a:r>
            <a:endParaRPr lang="en-US" sz="2400" dirty="0"/>
          </a:p>
          <a:p>
            <a:pPr lvl="1"/>
            <a:r>
              <a:rPr lang="en-US" sz="2400" b="1" dirty="0" err="1" smtClean="0">
                <a:latin typeface="Courier"/>
                <a:cs typeface="Courier"/>
              </a:rPr>
              <a:t>dwThreadId</a:t>
            </a:r>
            <a:r>
              <a:rPr lang="en-US" sz="2400" dirty="0" smtClean="0"/>
              <a:t>– thread to associate the hook with.  Zero = all threads</a:t>
            </a:r>
            <a:endParaRPr lang="en-US" sz="2400" dirty="0"/>
          </a:p>
          <a:p>
            <a:r>
              <a:rPr lang="en-US" sz="2800" dirty="0" smtClean="0"/>
              <a:t>The hook procedure must call </a:t>
            </a:r>
            <a:r>
              <a:rPr lang="en-US" sz="2800" b="1" dirty="0" err="1" smtClean="0">
                <a:latin typeface="Courier"/>
                <a:cs typeface="Courier"/>
              </a:rPr>
              <a:t>CallNextHookEx</a:t>
            </a:r>
            <a:r>
              <a:rPr lang="en-US" sz="2800" dirty="0" smtClean="0"/>
              <a:t> to pass execution to the next hook procedure so the system continues to run properly</a:t>
            </a:r>
            <a:endParaRPr lang="en-US" sz="28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719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Targeting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Loading into all threads can degrade system performance</a:t>
            </a:r>
          </a:p>
          <a:p>
            <a:r>
              <a:rPr lang="en-US" dirty="0" smtClean="0"/>
              <a:t>May also trigger an IPS</a:t>
            </a:r>
          </a:p>
          <a:p>
            <a:r>
              <a:rPr lang="en-US" dirty="0" err="1" smtClean="0"/>
              <a:t>Keyloggers</a:t>
            </a:r>
            <a:r>
              <a:rPr lang="en-US" dirty="0" smtClean="0"/>
              <a:t> load into all threads, to get all the keystrokes</a:t>
            </a:r>
          </a:p>
          <a:p>
            <a:r>
              <a:rPr lang="en-US" dirty="0" smtClean="0"/>
              <a:t>Other malware targets a single thread</a:t>
            </a:r>
          </a:p>
          <a:p>
            <a:r>
              <a:rPr lang="en-US" dirty="0" smtClean="0"/>
              <a:t>Often targets a Windows message that is rarely used, such as </a:t>
            </a:r>
            <a:r>
              <a:rPr lang="en-US" b="1" dirty="0" smtClean="0">
                <a:latin typeface="Courier"/>
                <a:cs typeface="Courier"/>
              </a:rPr>
              <a:t>WH_CBT</a:t>
            </a:r>
            <a:r>
              <a:rPr lang="en-US" dirty="0" smtClean="0"/>
              <a:t> (a computer-based training message)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42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Malicious DLL </a:t>
            </a:r>
            <a:r>
              <a:rPr lang="en-US" i="1" dirty="0" err="1" smtClean="0"/>
              <a:t>hook.dll</a:t>
            </a:r>
            <a:r>
              <a:rPr lang="en-US" i="1" dirty="0" smtClean="0"/>
              <a:t> </a:t>
            </a:r>
            <a:r>
              <a:rPr lang="en-US" dirty="0" smtClean="0"/>
              <a:t> is loaded</a:t>
            </a:r>
          </a:p>
          <a:p>
            <a:r>
              <a:rPr lang="en-US" dirty="0" smtClean="0"/>
              <a:t>Malicious hook procedure address obtained</a:t>
            </a:r>
          </a:p>
          <a:p>
            <a:r>
              <a:rPr lang="en-US" dirty="0"/>
              <a:t>The hook procedure calls only </a:t>
            </a:r>
            <a:r>
              <a:rPr lang="en-US" b="1" dirty="0" err="1" smtClean="0">
                <a:latin typeface="Courier"/>
                <a:cs typeface="Courier"/>
              </a:rPr>
              <a:t>CallNextHookEx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dirty="0" smtClean="0"/>
              <a:t>A </a:t>
            </a:r>
            <a:r>
              <a:rPr lang="en-US" b="1" dirty="0" smtClean="0">
                <a:latin typeface="Courier"/>
                <a:cs typeface="Courier"/>
              </a:rPr>
              <a:t>WH_CBT </a:t>
            </a:r>
            <a:r>
              <a:rPr lang="en-US" dirty="0" smtClean="0"/>
              <a:t>message is sent to a Notepad thread</a:t>
            </a:r>
          </a:p>
          <a:p>
            <a:r>
              <a:rPr lang="en-US" dirty="0"/>
              <a:t>Forces </a:t>
            </a:r>
            <a:r>
              <a:rPr lang="en-US" i="1" dirty="0" err="1"/>
              <a:t>hook.dll</a:t>
            </a:r>
            <a:r>
              <a:rPr lang="en-US" dirty="0"/>
              <a:t>  to be loaded </a:t>
            </a:r>
            <a:r>
              <a:rPr lang="en-US" dirty="0" smtClean="0"/>
              <a:t>by Notepad</a:t>
            </a:r>
          </a:p>
          <a:p>
            <a:r>
              <a:rPr lang="en-US" dirty="0" smtClean="0"/>
              <a:t>It runs in the Notepad process space</a:t>
            </a:r>
            <a:endParaRPr lang="en-US" dirty="0"/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554374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11-03 at 1.54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" y="703263"/>
            <a:ext cx="7835900" cy="54229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2691366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Detours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2670"/>
          </a:xfrm>
        </p:spPr>
        <p:txBody>
          <a:bodyPr/>
          <a:lstStyle/>
          <a:p>
            <a:r>
              <a:rPr lang="en-US" dirty="0" smtClean="0">
                <a:latin typeface="Calibri" charset="0"/>
              </a:rPr>
              <a:t>A Microsoft Product</a:t>
            </a:r>
            <a:endParaRPr lang="en-US" dirty="0">
              <a:latin typeface="Calibri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380354"/>
            <a:ext cx="8229600" cy="5019633"/>
          </a:xfrm>
        </p:spPr>
        <p:txBody>
          <a:bodyPr/>
          <a:lstStyle/>
          <a:p>
            <a:r>
              <a:rPr lang="en-US" dirty="0" smtClean="0">
                <a:latin typeface="Calibri" charset="0"/>
              </a:rPr>
              <a:t>Detours makes it easy for application developers to modify applications and the OS</a:t>
            </a:r>
          </a:p>
          <a:p>
            <a:r>
              <a:rPr lang="en-US" dirty="0" smtClean="0">
                <a:latin typeface="Calibri" charset="0"/>
              </a:rPr>
              <a:t>Used in malware to add new DLLs to existing binaries on disk</a:t>
            </a:r>
          </a:p>
          <a:p>
            <a:r>
              <a:rPr lang="en-US" dirty="0" smtClean="0">
                <a:latin typeface="Calibri" charset="0"/>
              </a:rPr>
              <a:t>Modifies the PE structure to create a </a:t>
            </a:r>
            <a:r>
              <a:rPr lang="en-US" b="1" dirty="0" smtClean="0">
                <a:latin typeface="Courier"/>
                <a:cs typeface="Courier"/>
              </a:rPr>
              <a:t>.detour</a:t>
            </a:r>
            <a:r>
              <a:rPr lang="en-US" dirty="0" smtClean="0">
                <a:latin typeface="Calibri" charset="0"/>
              </a:rPr>
              <a:t> section</a:t>
            </a:r>
          </a:p>
          <a:p>
            <a:r>
              <a:rPr lang="en-US" dirty="0" smtClean="0">
                <a:latin typeface="Calibri" charset="0"/>
              </a:rPr>
              <a:t>Containing </a:t>
            </a:r>
            <a:r>
              <a:rPr lang="en-US" smtClean="0">
                <a:latin typeface="Calibri" charset="0"/>
              </a:rPr>
              <a:t>original PE </a:t>
            </a:r>
            <a:r>
              <a:rPr lang="en-US" dirty="0" smtClean="0">
                <a:latin typeface="Calibri" charset="0"/>
              </a:rPr>
              <a:t>header with a new import address table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24378"/>
            <a:ext cx="8229600" cy="2019882"/>
          </a:xfrm>
        </p:spPr>
        <p:txBody>
          <a:bodyPr/>
          <a:lstStyle/>
          <a:p>
            <a:r>
              <a:rPr lang="en-US" b="1" dirty="0" err="1">
                <a:latin typeface="Courier"/>
                <a:cs typeface="Courier"/>
              </a:rPr>
              <a:t>setdll</a:t>
            </a:r>
            <a:r>
              <a:rPr lang="en-US" dirty="0">
                <a:latin typeface="Calibri" charset="0"/>
              </a:rPr>
              <a:t> is the Microsoft tool used to point the PE to the new import table</a:t>
            </a:r>
          </a:p>
          <a:p>
            <a:r>
              <a:rPr lang="en-US" dirty="0" smtClean="0"/>
              <a:t>There are other ways to add a </a:t>
            </a:r>
            <a:r>
              <a:rPr lang="en-US" b="1" dirty="0">
                <a:latin typeface="Courier"/>
                <a:cs typeface="Courier"/>
              </a:rPr>
              <a:t>.detour</a:t>
            </a:r>
            <a:r>
              <a:rPr lang="en-US" dirty="0" smtClean="0"/>
              <a:t> section</a:t>
            </a:r>
            <a:endParaRPr lang="en-US" dirty="0"/>
          </a:p>
        </p:txBody>
      </p:sp>
      <p:pic>
        <p:nvPicPr>
          <p:cNvPr id="4" name="Picture 3" descr="Screen Shot 2013-11-03 at 2.04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434974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941590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Purpose of a Launcher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Sets itself or another piece of malware </a:t>
            </a:r>
          </a:p>
          <a:p>
            <a:r>
              <a:rPr lang="en-US">
                <a:latin typeface="Calibri" charset="0"/>
              </a:rPr>
              <a:t>For immediate or future covert execution</a:t>
            </a:r>
          </a:p>
          <a:p>
            <a:r>
              <a:rPr lang="en-US">
                <a:latin typeface="Calibri" charset="0"/>
              </a:rPr>
              <a:t>Conceals malicious behavior from the user</a:t>
            </a:r>
          </a:p>
          <a:p>
            <a:r>
              <a:rPr lang="en-US">
                <a:latin typeface="Calibri" charset="0"/>
              </a:rPr>
              <a:t>Usually contain the malware they're loading</a:t>
            </a:r>
          </a:p>
          <a:p>
            <a:pPr lvl="1"/>
            <a:r>
              <a:rPr lang="en-US">
                <a:latin typeface="Calibri" charset="0"/>
              </a:rPr>
              <a:t>An executable or DLL in its own resource section</a:t>
            </a:r>
          </a:p>
          <a:p>
            <a:r>
              <a:rPr lang="en-US">
                <a:latin typeface="Calibri" charset="0"/>
              </a:rPr>
              <a:t>Normal items in the resource section</a:t>
            </a:r>
          </a:p>
          <a:p>
            <a:pPr lvl="1"/>
            <a:r>
              <a:rPr lang="en-US">
                <a:latin typeface="Calibri" charset="0"/>
              </a:rPr>
              <a:t>Icons, images, menus,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APC Injection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Procedure Call</a:t>
            </a:r>
            <a:br>
              <a:rPr lang="en-US" dirty="0" smtClean="0"/>
            </a:br>
            <a:r>
              <a:rPr lang="en-US" dirty="0" smtClean="0"/>
              <a:t>(APC)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Directs a thread to execute other code prior to executing its regular path</a:t>
            </a:r>
          </a:p>
          <a:p>
            <a:r>
              <a:rPr lang="en-US" sz="2800" dirty="0" smtClean="0"/>
              <a:t>Every thread has a queue of APCs attached to it</a:t>
            </a:r>
          </a:p>
          <a:p>
            <a:r>
              <a:rPr lang="en-US" sz="2800" dirty="0" smtClean="0"/>
              <a:t>These are processed when the thread is in an alterable state, such as when these functions are called</a:t>
            </a:r>
          </a:p>
          <a:p>
            <a:pPr lvl="1"/>
            <a:r>
              <a:rPr lang="en-US" sz="2400" b="1" dirty="0" err="1">
                <a:latin typeface="Courier"/>
                <a:cs typeface="Courier"/>
              </a:rPr>
              <a:t>WaitForSingleObjectEx</a:t>
            </a:r>
            <a:endParaRPr lang="en-US" sz="2400" dirty="0">
              <a:latin typeface="Courier"/>
              <a:cs typeface="Courier"/>
            </a:endParaRPr>
          </a:p>
          <a:p>
            <a:pPr lvl="1"/>
            <a:r>
              <a:rPr lang="en-US" sz="2400" b="1" dirty="0" err="1" smtClean="0">
                <a:latin typeface="Courier"/>
                <a:cs typeface="Courier"/>
              </a:rPr>
              <a:t>WaitForMultipleObjectsEx</a:t>
            </a:r>
            <a:endParaRPr lang="en-US" sz="2400" dirty="0">
              <a:latin typeface="Courier"/>
              <a:cs typeface="Courier"/>
            </a:endParaRPr>
          </a:p>
          <a:p>
            <a:pPr lvl="1"/>
            <a:r>
              <a:rPr lang="en-US" sz="2400" b="1" dirty="0" smtClean="0">
                <a:latin typeface="Courier"/>
                <a:cs typeface="Courier"/>
              </a:rPr>
              <a:t>Sleep</a:t>
            </a:r>
            <a:endParaRPr lang="en-US" sz="2400" dirty="0">
              <a:latin typeface="Courier"/>
              <a:cs typeface="Courier"/>
            </a:endParaRPr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2782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Two Forms of APCs</a:t>
            </a:r>
            <a:endParaRPr lang="en-US" dirty="0">
              <a:latin typeface="Calibri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Kernel-Mode APC</a:t>
            </a:r>
          </a:p>
          <a:p>
            <a:pPr lvl="1"/>
            <a:r>
              <a:rPr lang="en-US" dirty="0" smtClean="0">
                <a:latin typeface="Calibri" charset="0"/>
              </a:rPr>
              <a:t>Generated for the system or a driver</a:t>
            </a:r>
          </a:p>
          <a:p>
            <a:r>
              <a:rPr lang="en-US" dirty="0" smtClean="0">
                <a:latin typeface="Calibri" charset="0"/>
              </a:rPr>
              <a:t>User-Mode APC</a:t>
            </a:r>
          </a:p>
          <a:p>
            <a:pPr lvl="1"/>
            <a:r>
              <a:rPr lang="en-US" dirty="0" smtClean="0">
                <a:latin typeface="Calibri" charset="0"/>
              </a:rPr>
              <a:t>Generated for an application</a:t>
            </a:r>
          </a:p>
          <a:p>
            <a:r>
              <a:rPr lang="en-US" dirty="0" smtClean="0">
                <a:latin typeface="Calibri" charset="0"/>
              </a:rPr>
              <a:t>APC Injection is used in both cases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APC Injection from User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API function </a:t>
            </a:r>
            <a:r>
              <a:rPr lang="en-US" b="1" dirty="0" err="1" smtClean="0">
                <a:latin typeface="Courier"/>
                <a:cs typeface="Courier"/>
              </a:rPr>
              <a:t>QueueUserAPC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dirty="0" smtClean="0"/>
              <a:t>Thread must be in an alterable state</a:t>
            </a:r>
          </a:p>
          <a:p>
            <a:r>
              <a:rPr lang="en-US" b="1" dirty="0" err="1">
                <a:latin typeface="Courier"/>
                <a:cs typeface="Courier"/>
              </a:rPr>
              <a:t>WaitForSingleObjectEx</a:t>
            </a:r>
            <a:r>
              <a:rPr lang="en-US" b="1" dirty="0" smtClean="0"/>
              <a:t> </a:t>
            </a:r>
            <a:r>
              <a:rPr lang="en-US" dirty="0" smtClean="0"/>
              <a:t>is the most common call in the Windows API</a:t>
            </a:r>
          </a:p>
          <a:p>
            <a:r>
              <a:rPr lang="en-US" dirty="0" smtClean="0"/>
              <a:t>Many threads are usually in the alterable state</a:t>
            </a:r>
          </a:p>
        </p:txBody>
      </p:sp>
    </p:spTree>
    <p:extLst>
      <p:ext uri="{BB962C8B-B14F-4D97-AF65-F5344CB8AC3E}">
        <p14:creationId xmlns:p14="http://schemas.microsoft.com/office/powerpoint/2010/main" val="8746224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"/>
                <a:cs typeface="Courier"/>
              </a:rPr>
              <a:t>QueueUserAPC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"/>
                <a:cs typeface="Courier"/>
              </a:rPr>
              <a:t>hThread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handle to </a:t>
            </a:r>
          </a:p>
          <a:p>
            <a:r>
              <a:rPr lang="en-US" b="1" dirty="0" err="1" smtClean="0">
                <a:latin typeface="Courier"/>
                <a:cs typeface="Courier"/>
              </a:rPr>
              <a:t>pfnAPC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defines the function to run</a:t>
            </a:r>
            <a:endParaRPr lang="en-US" dirty="0"/>
          </a:p>
          <a:p>
            <a:r>
              <a:rPr lang="en-US" b="1" dirty="0" err="1" smtClean="0">
                <a:latin typeface="Courier"/>
                <a:cs typeface="Courier"/>
              </a:rPr>
              <a:t>dwData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parameter for function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690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69129"/>
            <a:ext cx="8229600" cy="2800461"/>
          </a:xfrm>
        </p:spPr>
        <p:txBody>
          <a:bodyPr/>
          <a:lstStyle/>
          <a:p>
            <a:r>
              <a:rPr lang="en-US" dirty="0" smtClean="0"/>
              <a:t>1: Opens a handle to the thread</a:t>
            </a:r>
          </a:p>
          <a:p>
            <a:r>
              <a:rPr lang="en-US" dirty="0" smtClean="0"/>
              <a:t>2: </a:t>
            </a:r>
            <a:r>
              <a:rPr lang="en-US" b="1" dirty="0" err="1" smtClean="0">
                <a:latin typeface="Courier"/>
                <a:cs typeface="Courier"/>
              </a:rPr>
              <a:t>QueueUserAPC</a:t>
            </a:r>
            <a:r>
              <a:rPr lang="en-US" dirty="0" smtClean="0"/>
              <a:t> is called with </a:t>
            </a:r>
            <a:r>
              <a:rPr lang="en-US" b="1" dirty="0" err="1">
                <a:latin typeface="Courier"/>
                <a:cs typeface="Courier"/>
              </a:rPr>
              <a:t>pfnAPC</a:t>
            </a:r>
            <a:r>
              <a:rPr lang="en-US" dirty="0" smtClean="0"/>
              <a:t> set to </a:t>
            </a:r>
            <a:r>
              <a:rPr lang="en-US" b="1" dirty="0" err="1">
                <a:latin typeface="Courier"/>
                <a:cs typeface="Courier"/>
              </a:rPr>
              <a:t>LoadLibraryA</a:t>
            </a:r>
            <a:r>
              <a:rPr lang="en-US" dirty="0" smtClean="0"/>
              <a:t> (loads a DLL)</a:t>
            </a:r>
          </a:p>
          <a:p>
            <a:r>
              <a:rPr lang="en-US" b="1" dirty="0" err="1">
                <a:latin typeface="Courier"/>
                <a:cs typeface="Courier"/>
              </a:rPr>
              <a:t>dwData</a:t>
            </a:r>
            <a:r>
              <a:rPr lang="en-US" dirty="0" smtClean="0"/>
              <a:t> contains the DLL name (</a:t>
            </a:r>
            <a:r>
              <a:rPr lang="en-US" i="1" dirty="0" err="1" smtClean="0"/>
              <a:t>dbnet.dll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Svchost.exe </a:t>
            </a:r>
            <a:r>
              <a:rPr lang="en-US" dirty="0" smtClean="0"/>
              <a:t>is often targeted for APC injection</a:t>
            </a:r>
            <a:endParaRPr lang="en-US" i="1" dirty="0"/>
          </a:p>
        </p:txBody>
      </p:sp>
      <p:pic>
        <p:nvPicPr>
          <p:cNvPr id="4" name="Picture 3" descr="Screen Shot 2013-11-03 at 2.24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78" y="262377"/>
            <a:ext cx="7391000" cy="3245079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3202941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APC Injection from Kernel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drivers and rootkits often want to execute code in user space</a:t>
            </a:r>
          </a:p>
          <a:p>
            <a:r>
              <a:rPr lang="en-US" dirty="0" smtClean="0"/>
              <a:t>This is difficult to do</a:t>
            </a:r>
          </a:p>
          <a:p>
            <a:r>
              <a:rPr lang="en-US" dirty="0" smtClean="0"/>
              <a:t>One method is APC injection to get to user space</a:t>
            </a:r>
          </a:p>
          <a:p>
            <a:r>
              <a:rPr lang="en-US" dirty="0" smtClean="0"/>
              <a:t>Most often to </a:t>
            </a:r>
            <a:r>
              <a:rPr lang="en-US" i="1" dirty="0" err="1" smtClean="0"/>
              <a:t>svchost.exe</a:t>
            </a:r>
            <a:endParaRPr lang="en-US" dirty="0" smtClean="0"/>
          </a:p>
          <a:p>
            <a:r>
              <a:rPr lang="en-US" dirty="0" smtClean="0"/>
              <a:t>Functions used:</a:t>
            </a: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KeInitializeApc</a:t>
            </a:r>
            <a:endParaRPr lang="en-US" b="1" dirty="0" smtClean="0">
              <a:latin typeface="Courier"/>
              <a:cs typeface="Courier"/>
            </a:endParaRPr>
          </a:p>
          <a:p>
            <a:pPr lvl="1"/>
            <a:r>
              <a:rPr lang="en-US" b="1" dirty="0" err="1" smtClean="0">
                <a:latin typeface="Courier"/>
                <a:cs typeface="Courier"/>
              </a:rPr>
              <a:t>KeInsertQueueApc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899289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11-03 at 2.29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83" y="512763"/>
            <a:ext cx="7810500" cy="56134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270971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Encryption or Compression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The resource section may be encrypted or compressed</a:t>
            </a:r>
          </a:p>
          <a:p>
            <a:r>
              <a:rPr lang="en-US">
                <a:latin typeface="Calibri" charset="0"/>
              </a:rPr>
              <a:t>Resource extraction will use APIs like</a:t>
            </a:r>
          </a:p>
          <a:p>
            <a:pPr lvl="1"/>
            <a:r>
              <a:rPr lang="en-US" b="1">
                <a:latin typeface="Courier" charset="0"/>
                <a:cs typeface="Courier" charset="0"/>
              </a:rPr>
              <a:t>FindResource</a:t>
            </a:r>
          </a:p>
          <a:p>
            <a:pPr lvl="1"/>
            <a:r>
              <a:rPr lang="en-US" b="1">
                <a:latin typeface="Courier" charset="0"/>
                <a:cs typeface="Courier" charset="0"/>
              </a:rPr>
              <a:t>LoadResource</a:t>
            </a:r>
          </a:p>
          <a:p>
            <a:pPr lvl="1"/>
            <a:r>
              <a:rPr lang="en-US" b="1">
                <a:latin typeface="Courier" charset="0"/>
                <a:cs typeface="Courier" charset="0"/>
              </a:rPr>
              <a:t>SizeofResource</a:t>
            </a:r>
          </a:p>
          <a:p>
            <a:r>
              <a:rPr lang="en-US">
                <a:latin typeface="Calibri" charset="0"/>
              </a:rPr>
              <a:t>Often contains privilege escalation code</a:t>
            </a:r>
            <a:r>
              <a:rPr lang="en-US" b="1">
                <a:latin typeface="Courier" charset="0"/>
                <a:cs typeface="Courier" charset="0"/>
              </a:rPr>
              <a:t> </a:t>
            </a:r>
          </a:p>
          <a:p>
            <a:pPr lvl="1"/>
            <a:endParaRPr lang="en-US" b="1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Process Injection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Process Injection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The most popular covert launching process</a:t>
            </a:r>
          </a:p>
          <a:p>
            <a:r>
              <a:rPr lang="en-US">
                <a:latin typeface="Calibri" charset="0"/>
              </a:rPr>
              <a:t>Injects code into a running process</a:t>
            </a:r>
          </a:p>
          <a:p>
            <a:r>
              <a:rPr lang="en-US">
                <a:latin typeface="Calibri" charset="0"/>
              </a:rPr>
              <a:t>Conceals malicious behavior</a:t>
            </a:r>
          </a:p>
          <a:p>
            <a:r>
              <a:rPr lang="en-US">
                <a:latin typeface="Calibri" charset="0"/>
              </a:rPr>
              <a:t>May bypass firewalls and other process-specific security mechanisms</a:t>
            </a:r>
          </a:p>
          <a:p>
            <a:r>
              <a:rPr lang="en-US">
                <a:latin typeface="Calibri" charset="0"/>
              </a:rPr>
              <a:t>Common API calls:</a:t>
            </a:r>
          </a:p>
          <a:p>
            <a:pPr lvl="1"/>
            <a:r>
              <a:rPr lang="en-US" b="1">
                <a:latin typeface="Courier" charset="0"/>
                <a:cs typeface="Courier" charset="0"/>
              </a:rPr>
              <a:t>VirtualAllocEx </a:t>
            </a:r>
            <a:r>
              <a:rPr lang="en-US">
                <a:latin typeface="Calibri" charset="0"/>
              </a:rPr>
              <a:t>to allocate space</a:t>
            </a:r>
            <a:endParaRPr lang="en-US" b="1">
              <a:latin typeface="Courier" charset="0"/>
              <a:cs typeface="Courier" charset="0"/>
            </a:endParaRPr>
          </a:p>
          <a:p>
            <a:pPr lvl="1"/>
            <a:r>
              <a:rPr lang="en-US" b="1">
                <a:latin typeface="Courier" charset="0"/>
                <a:cs typeface="Courier" charset="0"/>
              </a:rPr>
              <a:t>WriteProcessMemory </a:t>
            </a:r>
            <a:r>
              <a:rPr lang="en-US">
                <a:latin typeface="Calibri" charset="0"/>
              </a:rPr>
              <a:t>to write to 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DLL Injection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The most commonly used covert launching technique</a:t>
            </a:r>
          </a:p>
          <a:p>
            <a:r>
              <a:rPr lang="en-US">
                <a:latin typeface="Calibri" charset="0"/>
              </a:rPr>
              <a:t>Inject code into a remote process that calls </a:t>
            </a:r>
            <a:r>
              <a:rPr lang="en-US" b="1">
                <a:latin typeface="Courier" charset="0"/>
                <a:cs typeface="Courier" charset="0"/>
              </a:rPr>
              <a:t>LoadLibrary</a:t>
            </a:r>
          </a:p>
          <a:p>
            <a:r>
              <a:rPr lang="en-US">
                <a:latin typeface="Calibri" charset="0"/>
              </a:rPr>
              <a:t>Forces the DLL to load in the context of that process</a:t>
            </a:r>
          </a:p>
          <a:p>
            <a:r>
              <a:rPr lang="en-US">
                <a:latin typeface="Calibri" charset="0"/>
              </a:rPr>
              <a:t>On load, the OS automatically calls </a:t>
            </a:r>
            <a:r>
              <a:rPr lang="en-US" b="1">
                <a:latin typeface="Courier" charset="0"/>
                <a:cs typeface="Courier" charset="0"/>
              </a:rPr>
              <a:t>DLLMain </a:t>
            </a:r>
            <a:r>
              <a:rPr lang="en-US">
                <a:latin typeface="Calibri" charset="0"/>
              </a:rPr>
              <a:t>which contains the malicious code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Gaining Privileges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>
                <a:latin typeface="Calibri" charset="0"/>
              </a:rPr>
              <a:t>Malware code has the same privileges as the code it is injected into</a:t>
            </a:r>
          </a:p>
        </p:txBody>
      </p:sp>
      <p:pic>
        <p:nvPicPr>
          <p:cNvPr id="29699" name="Picture 3" descr="Screen Shot 2013-11-03 at 11.15.5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2730500"/>
            <a:ext cx="8661400" cy="3924300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2540000"/>
            <a:ext cx="8229600" cy="3586163"/>
          </a:xfrm>
        </p:spPr>
        <p:txBody>
          <a:bodyPr/>
          <a:lstStyle/>
          <a:p>
            <a:r>
              <a:rPr lang="en-US" b="1">
                <a:latin typeface="Courier" charset="0"/>
                <a:cs typeface="Courier" charset="0"/>
              </a:rPr>
              <a:t>CreateRemoteThread</a:t>
            </a:r>
            <a:r>
              <a:rPr lang="en-US">
                <a:latin typeface="Calibri" charset="0"/>
              </a:rPr>
              <a:t> uses 3 parameters</a:t>
            </a:r>
          </a:p>
          <a:p>
            <a:pPr lvl="1"/>
            <a:r>
              <a:rPr lang="en-US">
                <a:latin typeface="Calibri" charset="0"/>
              </a:rPr>
              <a:t>Process handle </a:t>
            </a:r>
            <a:r>
              <a:rPr lang="en-US" b="1">
                <a:latin typeface="Courier" charset="0"/>
                <a:cs typeface="Courier" charset="0"/>
              </a:rPr>
              <a:t>hProcess</a:t>
            </a:r>
            <a:endParaRPr lang="en-US">
              <a:latin typeface="Calibri" charset="0"/>
            </a:endParaRPr>
          </a:p>
          <a:p>
            <a:pPr lvl="1"/>
            <a:r>
              <a:rPr lang="en-US">
                <a:latin typeface="Calibri" charset="0"/>
              </a:rPr>
              <a:t>Starting point </a:t>
            </a:r>
            <a:r>
              <a:rPr lang="en-US" b="1">
                <a:latin typeface="Courier" charset="0"/>
                <a:cs typeface="Courier" charset="0"/>
              </a:rPr>
              <a:t>lpStartAddress </a:t>
            </a:r>
            <a:r>
              <a:rPr lang="en-US">
                <a:latin typeface="Calibri" charset="0"/>
              </a:rPr>
              <a:t>(LoadLibrary)</a:t>
            </a:r>
          </a:p>
          <a:p>
            <a:pPr lvl="1"/>
            <a:r>
              <a:rPr lang="en-US">
                <a:latin typeface="Calibri" charset="0"/>
              </a:rPr>
              <a:t>Argument </a:t>
            </a:r>
            <a:r>
              <a:rPr lang="en-US" b="1">
                <a:latin typeface="Courier" charset="0"/>
                <a:cs typeface="Courier" charset="0"/>
              </a:rPr>
              <a:t>lpParameter </a:t>
            </a:r>
            <a:r>
              <a:rPr lang="en-US">
                <a:latin typeface="Calibri" charset="0"/>
              </a:rPr>
              <a:t>Malicious DLL name</a:t>
            </a:r>
          </a:p>
          <a:p>
            <a:pPr lvl="1"/>
            <a:endParaRPr lang="en-US">
              <a:latin typeface="Calibri" charset="0"/>
            </a:endParaRPr>
          </a:p>
        </p:txBody>
      </p:sp>
      <p:pic>
        <p:nvPicPr>
          <p:cNvPr id="30723" name="Picture 4" descr="Screen Shot 2013-11-03 at 11.20.0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477838"/>
            <a:ext cx="8402637" cy="1879600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4895</TotalTime>
  <Words>958</Words>
  <Application>Microsoft Macintosh PowerPoint</Application>
  <PresentationFormat>On-screen Show (4:3)</PresentationFormat>
  <Paragraphs>145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Practical Malware Analysis</vt:lpstr>
      <vt:lpstr>Launchers</vt:lpstr>
      <vt:lpstr>Purpose of a Launcher</vt:lpstr>
      <vt:lpstr>Encryption or Compression</vt:lpstr>
      <vt:lpstr>Process Injection</vt:lpstr>
      <vt:lpstr>Process Injection</vt:lpstr>
      <vt:lpstr>DLL Injection</vt:lpstr>
      <vt:lpstr>Gaining Privileges</vt:lpstr>
      <vt:lpstr>PowerPoint Presentation</vt:lpstr>
      <vt:lpstr>Direct Injection</vt:lpstr>
      <vt:lpstr>Process Replacement</vt:lpstr>
      <vt:lpstr>Process Replacement</vt:lpstr>
      <vt:lpstr>Suspended State</vt:lpstr>
      <vt:lpstr>PowerPoint Presentation</vt:lpstr>
      <vt:lpstr>PowerPoint Presentation</vt:lpstr>
      <vt:lpstr>PowerPoint Presentation</vt:lpstr>
      <vt:lpstr>Hook Injection</vt:lpstr>
      <vt:lpstr>Hooks</vt:lpstr>
      <vt:lpstr>PowerPoint Presentation</vt:lpstr>
      <vt:lpstr>Local and Remote Hooks</vt:lpstr>
      <vt:lpstr>High-Level and Low-Level  Remote Hooks</vt:lpstr>
      <vt:lpstr>Keyloggers Using Hooks</vt:lpstr>
      <vt:lpstr>Using SetWindowsHookEx</vt:lpstr>
      <vt:lpstr>Thread Targeting</vt:lpstr>
      <vt:lpstr>Explanation</vt:lpstr>
      <vt:lpstr>PowerPoint Presentation</vt:lpstr>
      <vt:lpstr>Detours</vt:lpstr>
      <vt:lpstr>A Microsoft Product</vt:lpstr>
      <vt:lpstr>PowerPoint Presentation</vt:lpstr>
      <vt:lpstr>APC Injection</vt:lpstr>
      <vt:lpstr>Asynchronous Procedure Call (APC)</vt:lpstr>
      <vt:lpstr>Two Forms of APCs</vt:lpstr>
      <vt:lpstr>APC Injection from User Space</vt:lpstr>
      <vt:lpstr>QueueUserAPC Parameters</vt:lpstr>
      <vt:lpstr>PowerPoint Presentation</vt:lpstr>
      <vt:lpstr>APC Injection from Kernel Space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Malware Analysis</dc:title>
  <dc:creator>Sam Bowne</dc:creator>
  <cp:lastModifiedBy>Sam Bowne</cp:lastModifiedBy>
  <cp:revision>343</cp:revision>
  <dcterms:created xsi:type="dcterms:W3CDTF">2013-08-16T17:07:40Z</dcterms:created>
  <dcterms:modified xsi:type="dcterms:W3CDTF">2014-11-17T22:11:20Z</dcterms:modified>
</cp:coreProperties>
</file>