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0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59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0" r:id="rId19"/>
    <p:sldId id="261" r:id="rId20"/>
    <p:sldId id="262" r:id="rId21"/>
    <p:sldId id="280" r:id="rId22"/>
    <p:sldId id="281" r:id="rId23"/>
    <p:sldId id="263" r:id="rId24"/>
    <p:sldId id="264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265" r:id="rId47"/>
    <p:sldId id="303" r:id="rId48"/>
    <p:sldId id="304" r:id="rId4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374" autoAdjust="0"/>
  </p:normalViewPr>
  <p:slideViewPr>
    <p:cSldViewPr snapToGrid="0" snapToObjects="1">
      <p:cViewPr varScale="1">
        <p:scale>
          <a:sx n="71" d="100"/>
          <a:sy n="71" d="100"/>
        </p:scale>
        <p:origin x="-2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4C4FA88-6280-8046-9D60-E2369DED338A}" type="datetimeFigureOut">
              <a:rPr lang="en-US"/>
              <a:pPr>
                <a:defRPr/>
              </a:pPr>
              <a:t>11/24/13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F0A677C-2D91-344F-8C3C-9836C9D65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7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9D49C-B3E5-864A-897B-1C83E499D8A9}" type="datetimeFigureOut">
              <a:rPr lang="en-US"/>
              <a:pPr>
                <a:defRPr/>
              </a:pPr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D1387-22AC-1C42-B6B6-084E8A5CD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9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D2DA9-8BF1-4F46-B153-A5DE2956B945}" type="datetimeFigureOut">
              <a:rPr lang="en-US"/>
              <a:pPr>
                <a:defRPr/>
              </a:pPr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462D6-10B0-AF44-AA5F-A6E4FA397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2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93EEA-C026-E744-9612-EFB1C4B98CEB}" type="datetimeFigureOut">
              <a:rPr lang="en-US"/>
              <a:pPr>
                <a:defRPr/>
              </a:pPr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53F5-5968-0143-B58C-73B8150C7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3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5C71-B1EF-144F-9554-BE8CAA40CE30}" type="datetimeFigureOut">
              <a:rPr lang="en-US"/>
              <a:pPr>
                <a:defRPr/>
              </a:pPr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F2610-B047-0248-AA0F-8A3901209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4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2CB85-AF73-4042-9537-18C1B1F86915}" type="datetimeFigureOut">
              <a:rPr lang="en-US"/>
              <a:pPr>
                <a:defRPr/>
              </a:pPr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C9B8B-A6B9-EE40-8C7E-CA3362EED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6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0C6B1-EFC2-C34C-AEA6-5D48F7C59D48}" type="datetimeFigureOut">
              <a:rPr lang="en-US"/>
              <a:pPr>
                <a:defRPr/>
              </a:pPr>
              <a:t>11/24/13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FE6E-CEB3-4D4D-BCE1-E0B556B8E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9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7AE2B-390D-CE46-9A6C-26F13CDF2D68}" type="datetimeFigureOut">
              <a:rPr lang="en-US"/>
              <a:pPr>
                <a:defRPr/>
              </a:pPr>
              <a:t>11/24/13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8D28B-F441-7E4B-9BC8-2A00D29AF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3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25E08-7E87-5342-8A07-06F096EA2FF6}" type="datetimeFigureOut">
              <a:rPr lang="en-US"/>
              <a:pPr>
                <a:defRPr/>
              </a:pPr>
              <a:t>11/24/13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95135-1B1C-2646-8383-B114E512F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2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4DCD-D8C3-7946-9AC9-7AA6D5569A34}" type="datetimeFigureOut">
              <a:rPr lang="en-US"/>
              <a:pPr>
                <a:defRPr/>
              </a:pPr>
              <a:t>11/24/13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1731F-E425-F445-BD0E-F59B3749F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4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A299-36AD-6541-BED8-2E297F237391}" type="datetimeFigureOut">
              <a:rPr lang="en-US"/>
              <a:pPr>
                <a:defRPr/>
              </a:pPr>
              <a:t>11/24/13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F9181-30BE-8040-9ED7-26A32CB0C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77DE7-7382-5D4C-8DA0-F11E7774D202}" type="datetimeFigureOut">
              <a:rPr lang="en-US"/>
              <a:pPr>
                <a:defRPr/>
              </a:pPr>
              <a:t>11/24/13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22A2-5022-D24C-B7E0-1D95822EF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6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308D4297-41E5-EC4D-A976-0BAE983786F8}" type="datetimeFigureOut">
              <a:rPr lang="en-US"/>
              <a:pPr>
                <a:defRPr/>
              </a:pPr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1626FB4-3FEE-D34D-A2E7-5C8641AFE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455613" y="300038"/>
            <a:ext cx="7772400" cy="147002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Practical Malware Analysis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371600" y="1643063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Calibri" charset="0"/>
              </a:rPr>
              <a:t>Ch 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14: Malware-Focused Network Signatures</a:t>
            </a:r>
            <a:endParaRPr lang="en-US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14339" name="Picture 3" descr="pma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2992438"/>
            <a:ext cx="26416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Safely Investigate an Attacker Online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5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Indirection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Proxy server, Tor, Web-based </a:t>
            </a:r>
            <a:r>
              <a:rPr lang="en-US" dirty="0" err="1" smtClean="0"/>
              <a:t>anonymizer</a:t>
            </a:r>
            <a:endParaRPr lang="en-US" dirty="0" smtClean="0"/>
          </a:p>
          <a:p>
            <a:pPr lvl="1"/>
            <a:r>
              <a:rPr lang="en-US" dirty="0" smtClean="0"/>
              <a:t>Not subtle—it's obvious that you are hiding</a:t>
            </a:r>
          </a:p>
          <a:p>
            <a:r>
              <a:rPr lang="en-US" dirty="0" smtClean="0"/>
              <a:t>Use a dedicated VM for research</a:t>
            </a:r>
          </a:p>
          <a:p>
            <a:pPr lvl="1"/>
            <a:r>
              <a:rPr lang="en-US" dirty="0" smtClean="0"/>
              <a:t>Hide its location with a cellular or VPN connection</a:t>
            </a:r>
          </a:p>
          <a:p>
            <a:r>
              <a:rPr lang="en-US" dirty="0" smtClean="0"/>
              <a:t>Use an ephemeral cloud machine</a:t>
            </a:r>
          </a:p>
          <a:p>
            <a:pPr lvl="1"/>
            <a:r>
              <a:rPr lang="en-US" dirty="0" smtClean="0"/>
              <a:t>Such as an Amazon E2C virtual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05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safe</a:t>
            </a:r>
          </a:p>
          <a:p>
            <a:r>
              <a:rPr lang="en-US" dirty="0" smtClean="0"/>
              <a:t>If the domain was previously unknown to the search engine, it may be crawled</a:t>
            </a:r>
          </a:p>
          <a:p>
            <a:r>
              <a:rPr lang="en-US" dirty="0" smtClean="0"/>
              <a:t>Clicking results still activates secondary links on the site</a:t>
            </a:r>
          </a:p>
          <a:p>
            <a:pPr lvl="1"/>
            <a:r>
              <a:rPr lang="en-US" dirty="0" smtClean="0"/>
              <a:t>Even opening cached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2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IP Address and Domain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1020"/>
            <a:ext cx="8229600" cy="41651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3-11-24 at 7.36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62" y="1978908"/>
            <a:ext cx="73279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23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Command-Line </a:t>
            </a:r>
            <a:r>
              <a:rPr lang="en-US" dirty="0" err="1" smtClean="0"/>
              <a:t>v.Web</a:t>
            </a:r>
            <a:r>
              <a:rPr lang="en-US" dirty="0" smtClean="0"/>
              <a:t>-Based Lookups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whois</a:t>
            </a:r>
            <a:r>
              <a:rPr lang="en-US" dirty="0" smtClean="0"/>
              <a:t> and </a:t>
            </a:r>
            <a:r>
              <a:rPr lang="en-US" b="1" dirty="0" smtClean="0"/>
              <a:t>dig</a:t>
            </a:r>
            <a:r>
              <a:rPr lang="en-US" dirty="0" smtClean="0"/>
              <a:t> can be used, but they will expose your IP address</a:t>
            </a:r>
          </a:p>
          <a:p>
            <a:r>
              <a:rPr lang="en-US" dirty="0" smtClean="0"/>
              <a:t>Websites that do the query for you provide anonymity</a:t>
            </a:r>
          </a:p>
          <a:p>
            <a:pPr lvl="1"/>
            <a:r>
              <a:rPr lang="en-US" dirty="0" smtClean="0"/>
              <a:t>May give more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40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6798"/>
          </a:xfrm>
        </p:spPr>
        <p:txBody>
          <a:bodyPr/>
          <a:lstStyle/>
          <a:p>
            <a:r>
              <a:rPr lang="en-US" dirty="0" err="1" smtClean="0"/>
              <a:t>DomainTools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8838"/>
            <a:ext cx="8229600" cy="1535593"/>
          </a:xfrm>
        </p:spPr>
        <p:txBody>
          <a:bodyPr/>
          <a:lstStyle/>
          <a:p>
            <a:r>
              <a:rPr lang="en-US" sz="2800" dirty="0" smtClean="0"/>
              <a:t>Historical DNS records</a:t>
            </a:r>
          </a:p>
          <a:p>
            <a:r>
              <a:rPr lang="en-US" sz="2800" dirty="0" smtClean="0"/>
              <a:t>Reverse IP lookups</a:t>
            </a:r>
          </a:p>
          <a:p>
            <a:r>
              <a:rPr lang="en-US" sz="2800" dirty="0" smtClean="0"/>
              <a:t>Reverse </a:t>
            </a:r>
            <a:r>
              <a:rPr lang="en-US" sz="2800" dirty="0" err="1" smtClean="0"/>
              <a:t>whois</a:t>
            </a:r>
            <a:r>
              <a:rPr lang="en-US" sz="2800" dirty="0" smtClean="0"/>
              <a:t> (lookup based on contact information metadata)</a:t>
            </a:r>
            <a:endParaRPr lang="en-US" sz="2800" dirty="0"/>
          </a:p>
        </p:txBody>
      </p:sp>
      <p:pic>
        <p:nvPicPr>
          <p:cNvPr id="5" name="Picture 4" descr="Screen Shot 2013-11-24 at 1.26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7"/>
          <a:stretch/>
        </p:blipFill>
        <p:spPr>
          <a:xfrm>
            <a:off x="1125021" y="1092258"/>
            <a:ext cx="7124700" cy="367658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256437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RobTex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667" y="1600200"/>
            <a:ext cx="2951955" cy="4525963"/>
          </a:xfrm>
        </p:spPr>
        <p:txBody>
          <a:bodyPr/>
          <a:lstStyle/>
          <a:p>
            <a:r>
              <a:rPr lang="en-US" dirty="0" smtClean="0"/>
              <a:t>Finds multiple domain names that point to a single IP address</a:t>
            </a:r>
          </a:p>
          <a:p>
            <a:r>
              <a:rPr lang="en-US" dirty="0" smtClean="0"/>
              <a:t>Checks blacklists</a:t>
            </a:r>
          </a:p>
        </p:txBody>
      </p:sp>
      <p:pic>
        <p:nvPicPr>
          <p:cNvPr id="5" name="Picture 4" descr="Screen Shot 2013-11-24 at 1.42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22" y="1417638"/>
            <a:ext cx="5531114" cy="507832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436933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3-11-24 at 1.4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89" y="411435"/>
            <a:ext cx="5433779" cy="621401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78686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BFK DNS Logger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17" y="1600200"/>
            <a:ext cx="2198716" cy="4525963"/>
          </a:xfrm>
        </p:spPr>
        <p:txBody>
          <a:bodyPr/>
          <a:lstStyle/>
          <a:p>
            <a:r>
              <a:rPr lang="en-US" sz="2800" dirty="0" smtClean="0"/>
              <a:t>Gathers data with passive DNS monitoring</a:t>
            </a:r>
          </a:p>
          <a:p>
            <a:r>
              <a:rPr lang="en-US" sz="2800" dirty="0" smtClean="0"/>
              <a:t>Stealthy</a:t>
            </a:r>
            <a:endParaRPr lang="en-US" sz="2800" dirty="0"/>
          </a:p>
        </p:txBody>
      </p:sp>
      <p:pic>
        <p:nvPicPr>
          <p:cNvPr id="5" name="Picture 4" descr="Screen Shot 2013-11-24 at 1.5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71" y="1600200"/>
            <a:ext cx="6404002" cy="422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1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Content-Based Network Countermeasures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5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 Countermeasures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13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Intrusion Detection with Snort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Rule-based detection, can use:</a:t>
            </a:r>
          </a:p>
          <a:p>
            <a:pPr lvl="1"/>
            <a:r>
              <a:rPr lang="en-US" dirty="0" smtClean="0"/>
              <a:t>TCP or IP headers</a:t>
            </a:r>
          </a:p>
          <a:p>
            <a:pPr lvl="1"/>
            <a:r>
              <a:rPr lang="en-US" dirty="0" smtClean="0"/>
              <a:t>Size of payload</a:t>
            </a:r>
          </a:p>
          <a:p>
            <a:pPr lvl="1"/>
            <a:r>
              <a:rPr lang="en-US" dirty="0" smtClean="0"/>
              <a:t>Connection state (such as ESTABLISHED)</a:t>
            </a:r>
          </a:p>
          <a:p>
            <a:pPr lvl="1"/>
            <a:r>
              <a:rPr lang="en-US" dirty="0" smtClean="0"/>
              <a:t>Layer 7 payload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1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Snort Rule to Block HTTP Traffic by User-Agent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452"/>
            <a:ext cx="8229600" cy="42097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26388" y="55265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Screen Shot 2013-11-24 at 1.57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79" y="2845497"/>
            <a:ext cx="6265550" cy="358920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 descr="Screen Shot 2013-11-24 at 1.55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4" y="1669309"/>
            <a:ext cx="8403983" cy="68014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2239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 Deeper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70363" cy="4525963"/>
          </a:xfrm>
        </p:spPr>
        <p:txBody>
          <a:bodyPr/>
          <a:lstStyle/>
          <a:p>
            <a:r>
              <a:rPr lang="en-US" dirty="0" smtClean="0"/>
              <a:t>Running the malware several times shows these User-Agent strings</a:t>
            </a:r>
          </a:p>
          <a:p>
            <a:r>
              <a:rPr lang="en-US" dirty="0" smtClean="0"/>
              <a:t>Rules can be fine-tuned to capture the malware without false positives</a:t>
            </a:r>
          </a:p>
          <a:p>
            <a:endParaRPr lang="en-US" dirty="0"/>
          </a:p>
        </p:txBody>
      </p:sp>
      <p:pic>
        <p:nvPicPr>
          <p:cNvPr id="4" name="Picture 3" descr="Screen Shot 2013-11-24 at 6.22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28134"/>
            <a:ext cx="2667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12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Combining Dynamic and Static Analysis Techniques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5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Objectives of Deeper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coverage of functionality</a:t>
            </a:r>
          </a:p>
          <a:p>
            <a:pPr lvl="1"/>
            <a:r>
              <a:rPr lang="en-US" dirty="0" smtClean="0"/>
              <a:t>Provide new inputs to drive the malware down unused paths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iNetSim</a:t>
            </a:r>
            <a:r>
              <a:rPr lang="en-US" dirty="0" smtClean="0"/>
              <a:t> or custom scripts</a:t>
            </a:r>
          </a:p>
          <a:p>
            <a:r>
              <a:rPr lang="en-US" dirty="0" smtClean="0"/>
              <a:t>Understanding functionality, including inputs and outputs</a:t>
            </a:r>
          </a:p>
          <a:p>
            <a:pPr lvl="1"/>
            <a:r>
              <a:rPr lang="en-US" dirty="0" smtClean="0"/>
              <a:t>Static analysis finds where and how content is generated</a:t>
            </a:r>
          </a:p>
          <a:p>
            <a:pPr lvl="1"/>
            <a:r>
              <a:rPr lang="en-US" dirty="0" smtClean="0"/>
              <a:t>Dynamic analysis confirms the expected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1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 of </a:t>
            </a:r>
            <a:r>
              <a:rPr lang="en-US" dirty="0" err="1" smtClean="0"/>
              <a:t>Overanalysis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24 at 6.27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95" y="1600200"/>
            <a:ext cx="7315200" cy="46355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46167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Hiding in Plain 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Attackers mimic existing protocols</a:t>
            </a:r>
          </a:p>
          <a:p>
            <a:pPr lvl="1"/>
            <a:r>
              <a:rPr lang="en-US" dirty="0" smtClean="0"/>
              <a:t>Often HTTP, HTTPS, and DNS</a:t>
            </a:r>
          </a:p>
          <a:p>
            <a:pPr lvl="1"/>
            <a:r>
              <a:rPr lang="en-US" dirty="0" smtClean="0"/>
              <a:t>HTTP for beaconing (request for instructions)</a:t>
            </a:r>
          </a:p>
          <a:p>
            <a:pPr lvl="1"/>
            <a:r>
              <a:rPr lang="en-US" dirty="0" smtClean="0"/>
              <a:t>HTTPS hides the nature and intent of communications</a:t>
            </a:r>
          </a:p>
          <a:p>
            <a:pPr lvl="1"/>
            <a:r>
              <a:rPr lang="en-US" dirty="0" smtClean="0"/>
              <a:t>Information can be transmitted in DNS requests</a:t>
            </a:r>
          </a:p>
          <a:p>
            <a:pPr lvl="2"/>
            <a:r>
              <a:rPr lang="en-US" dirty="0" smtClean="0"/>
              <a:t>For example, in long domain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0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0660"/>
          </a:xfrm>
        </p:spPr>
        <p:txBody>
          <a:bodyPr/>
          <a:lstStyle/>
          <a:p>
            <a:r>
              <a:rPr lang="en-US" dirty="0" smtClean="0"/>
              <a:t>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0660"/>
            <a:ext cx="8229600" cy="5185503"/>
          </a:xfrm>
        </p:spPr>
        <p:txBody>
          <a:bodyPr/>
          <a:lstStyle/>
          <a:p>
            <a:r>
              <a:rPr lang="en-US" dirty="0"/>
              <a:t>Used to send a command prompt </a:t>
            </a:r>
            <a:r>
              <a:rPr lang="en-US" dirty="0" smtClean="0"/>
              <a:t>followed by a directory listing</a:t>
            </a:r>
            <a:endParaRPr lang="en-US" dirty="0"/>
          </a:p>
        </p:txBody>
      </p:sp>
      <p:pic>
        <p:nvPicPr>
          <p:cNvPr id="4" name="Picture 3" descr="Screen Shot 2013-11-24 at 6.30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4" y="2306909"/>
            <a:ext cx="7657732" cy="420940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13109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malware used strange User-Agent strings</a:t>
            </a:r>
          </a:p>
          <a:p>
            <a:r>
              <a:rPr lang="en-US" dirty="0" smtClean="0"/>
              <a:t>This made it easy to block</a:t>
            </a:r>
          </a:p>
          <a:p>
            <a:r>
              <a:rPr lang="en-US" dirty="0" smtClean="0"/>
              <a:t>Valid user agent:</a:t>
            </a:r>
            <a:endParaRPr lang="en-US" dirty="0"/>
          </a:p>
        </p:txBody>
      </p:sp>
      <p:pic>
        <p:nvPicPr>
          <p:cNvPr id="4" name="Picture 3" descr="Screen Shot 2013-11-24 at 6.33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04327"/>
            <a:ext cx="8326626" cy="72844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17711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Possible User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 alternates between these to defeat detection</a:t>
            </a:r>
            <a:endParaRPr lang="en-US" dirty="0"/>
          </a:p>
        </p:txBody>
      </p:sp>
      <p:pic>
        <p:nvPicPr>
          <p:cNvPr id="4" name="Picture 3" descr="Screen Shot 2013-11-24 at 6.34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90511"/>
            <a:ext cx="8508918" cy="102614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8167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Common Network Countermeasures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Filtering with firewalls and routers</a:t>
            </a:r>
          </a:p>
          <a:p>
            <a:pPr lvl="1"/>
            <a:r>
              <a:rPr lang="en-US" dirty="0" smtClean="0"/>
              <a:t>By IP address, TCP and UDP ports</a:t>
            </a:r>
          </a:p>
          <a:p>
            <a:r>
              <a:rPr lang="en-US" dirty="0" smtClean="0"/>
              <a:t>DNS Servers</a:t>
            </a:r>
            <a:endParaRPr lang="en-US" dirty="0"/>
          </a:p>
          <a:p>
            <a:pPr lvl="1"/>
            <a:r>
              <a:rPr lang="en-US" dirty="0" smtClean="0"/>
              <a:t>Resolve malicious domain names to an internal host (a </a:t>
            </a:r>
            <a:r>
              <a:rPr lang="en-US" i="1" dirty="0" smtClean="0"/>
              <a:t>sinkhole 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Proxy servers</a:t>
            </a:r>
          </a:p>
          <a:p>
            <a:pPr lvl="1"/>
            <a:r>
              <a:rPr lang="en-US" dirty="0" smtClean="0"/>
              <a:t>Can detect or prevent access to specific domains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61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Attackers Use Existing Infrastructure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Botnet commands concealed in source code of a Web page</a:t>
            </a:r>
            <a:endParaRPr lang="en-US" dirty="0"/>
          </a:p>
        </p:txBody>
      </p:sp>
      <p:pic>
        <p:nvPicPr>
          <p:cNvPr id="4" name="Picture 3" descr="Screen Shot 2013-11-24 at 6.35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3" y="3261736"/>
            <a:ext cx="8185497" cy="329054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46269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Leveraging Client-initiated Beaconing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Hosts behind NATs or proxy servers have a concealed IP address</a:t>
            </a:r>
          </a:p>
          <a:p>
            <a:r>
              <a:rPr lang="en-US" dirty="0" smtClean="0"/>
              <a:t>Makes it difficult for attackers to know which bot is phoning home</a:t>
            </a:r>
          </a:p>
          <a:p>
            <a:r>
              <a:rPr lang="en-US" dirty="0" smtClean="0"/>
              <a:t>Beacon identifies host with an unique identifier</a:t>
            </a:r>
          </a:p>
          <a:p>
            <a:pPr lvl="1"/>
            <a:r>
              <a:rPr lang="en-US" dirty="0" smtClean="0"/>
              <a:t>Such as an encoded string with basic information about the host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80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Surrounding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 beacon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URIs</a:t>
            </a:r>
            <a:endParaRPr lang="en-US" dirty="0"/>
          </a:p>
        </p:txBody>
      </p:sp>
      <p:pic>
        <p:nvPicPr>
          <p:cNvPr id="4" name="Picture 3" descr="Screen Shot 2013-11-24 at 6.3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052"/>
            <a:ext cx="8267700" cy="21209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3-11-24 at 6.40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46275"/>
            <a:ext cx="8267700" cy="1447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282715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24 at 6.54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92" y="779951"/>
            <a:ext cx="5765800" cy="49276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665519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</a:t>
            </a:r>
            <a:r>
              <a:rPr lang="en-US" dirty="0" err="1" smtClean="0">
                <a:latin typeface="Courier"/>
                <a:cs typeface="Courier"/>
              </a:rPr>
              <a:t>InternetOpen</a:t>
            </a:r>
            <a:r>
              <a:rPr lang="en-US" dirty="0" smtClean="0"/>
              <a:t> and </a:t>
            </a:r>
            <a:r>
              <a:rPr lang="en-US" dirty="0" err="1" smtClean="0">
                <a:latin typeface="Courier"/>
                <a:cs typeface="Courier"/>
              </a:rPr>
              <a:t>HTTPOpenRequest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URI is generated from calls to</a:t>
            </a:r>
          </a:p>
          <a:p>
            <a:pPr lvl="1"/>
            <a:r>
              <a:rPr lang="en-US" dirty="0" err="1" smtClean="0">
                <a:latin typeface="Courier"/>
                <a:cs typeface="Courier"/>
              </a:rPr>
              <a:t>GetTickCount</a:t>
            </a:r>
            <a:r>
              <a:rPr lang="en-US" dirty="0" smtClean="0">
                <a:latin typeface="Courier"/>
                <a:cs typeface="Courier"/>
              </a:rPr>
              <a:t>, Random, </a:t>
            </a:r>
            <a:r>
              <a:rPr lang="en-US" dirty="0" err="1" smtClean="0">
                <a:latin typeface="Courier"/>
                <a:cs typeface="Courier"/>
              </a:rPr>
              <a:t>gethostbyname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164640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Network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data</a:t>
            </a:r>
          </a:p>
          <a:p>
            <a:r>
              <a:rPr lang="en-US" dirty="0" smtClean="0"/>
              <a:t>Data from networking libraries</a:t>
            </a:r>
          </a:p>
          <a:p>
            <a:pPr lvl="1"/>
            <a:r>
              <a:rPr lang="en-US" dirty="0" smtClean="0"/>
              <a:t>Such as the GET created from a call to </a:t>
            </a:r>
            <a:r>
              <a:rPr lang="en-US" dirty="0" err="1" smtClean="0"/>
              <a:t>HTTPSendRequest</a:t>
            </a:r>
            <a:endParaRPr lang="en-US" dirty="0" smtClean="0"/>
          </a:p>
          <a:p>
            <a:r>
              <a:rPr lang="en-US" dirty="0" smtClean="0"/>
              <a:t>Hard-coded data</a:t>
            </a:r>
          </a:p>
          <a:p>
            <a:r>
              <a:rPr lang="en-US" dirty="0" smtClean="0"/>
              <a:t>Data about the host and its configuration</a:t>
            </a:r>
          </a:p>
          <a:p>
            <a:pPr lvl="1"/>
            <a:r>
              <a:rPr lang="en-US" dirty="0" smtClean="0"/>
              <a:t>Hostname, current time, CPU speed</a:t>
            </a:r>
          </a:p>
          <a:p>
            <a:r>
              <a:rPr lang="en-US" dirty="0" smtClean="0"/>
              <a:t>Data received from other sources</a:t>
            </a:r>
          </a:p>
          <a:p>
            <a:pPr lvl="1"/>
            <a:r>
              <a:rPr lang="en-US" dirty="0" smtClean="0"/>
              <a:t>Remote server, file system, keystrokes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0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Hard-Coded vs. Ephemeral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 using lower-level networking APIs such as Winsock</a:t>
            </a:r>
          </a:p>
          <a:p>
            <a:pPr lvl="1"/>
            <a:r>
              <a:rPr lang="en-US" dirty="0" smtClean="0"/>
              <a:t>Requires more manually-generated content to mimic common traffic</a:t>
            </a:r>
          </a:p>
          <a:p>
            <a:pPr lvl="1"/>
            <a:r>
              <a:rPr lang="en-US" dirty="0" smtClean="0"/>
              <a:t>More hard-coded data</a:t>
            </a:r>
          </a:p>
          <a:p>
            <a:pPr lvl="1"/>
            <a:r>
              <a:rPr lang="en-US" dirty="0" smtClean="0"/>
              <a:t>Likely the author makes a mistake that leaves a signature in the network traffic</a:t>
            </a:r>
          </a:p>
          <a:p>
            <a:pPr lvl="1"/>
            <a:r>
              <a:rPr lang="en-US" dirty="0" smtClean="0"/>
              <a:t>May misspell a word like Mozilla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4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URI is Generated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24 at 7.01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019357"/>
            <a:ext cx="7975600" cy="7747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059913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and Leveraging the Encoding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4167"/>
            <a:ext cx="8229600" cy="423199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11-24 at 7.03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4" y="1894167"/>
            <a:ext cx="8509000" cy="34544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8888165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excessive complexity</a:t>
            </a:r>
          </a:p>
          <a:p>
            <a:pPr lvl="1"/>
            <a:r>
              <a:rPr lang="en-US" dirty="0" smtClean="0"/>
              <a:t>Slows down the IDS</a:t>
            </a:r>
          </a:p>
          <a:p>
            <a:r>
              <a:rPr lang="en-US" dirty="0" smtClean="0"/>
              <a:t>Include enough detail to eliminate false positives</a:t>
            </a:r>
            <a:endParaRPr lang="en-US" dirty="0"/>
          </a:p>
        </p:txBody>
      </p:sp>
      <p:pic>
        <p:nvPicPr>
          <p:cNvPr id="4" name="Picture 3" descr="Screen Shot 2013-11-24 at 7.06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32621"/>
            <a:ext cx="8229600" cy="145506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14443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Content-Based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devices can look at layer 7 data (deep packet inspection)</a:t>
            </a:r>
          </a:p>
          <a:p>
            <a:pPr lvl="1"/>
            <a:r>
              <a:rPr lang="en-US" dirty="0"/>
              <a:t>IDS (Intrusion Detection System)</a:t>
            </a:r>
          </a:p>
          <a:p>
            <a:pPr marL="742950" lvl="2" indent="-342900"/>
            <a:r>
              <a:rPr lang="en-US" sz="2800" dirty="0" smtClean="0">
                <a:cs typeface="ＭＳ Ｐゴシック" charset="0"/>
              </a:rPr>
              <a:t>IPS </a:t>
            </a:r>
            <a:r>
              <a:rPr lang="en-US" sz="2800" dirty="0">
                <a:cs typeface="ＭＳ Ｐゴシック" charset="0"/>
              </a:rPr>
              <a:t>(Intrusion </a:t>
            </a:r>
            <a:r>
              <a:rPr lang="en-US" sz="2800" dirty="0" smtClean="0">
                <a:cs typeface="ＭＳ Ｐゴシック" charset="0"/>
              </a:rPr>
              <a:t>Prevention </a:t>
            </a:r>
            <a:r>
              <a:rPr lang="en-US" sz="2800" dirty="0">
                <a:cs typeface="ＭＳ Ｐゴシック" charset="0"/>
              </a:rPr>
              <a:t>System)</a:t>
            </a:r>
          </a:p>
          <a:p>
            <a:pPr marL="742950" lvl="2" indent="-342900"/>
            <a:r>
              <a:rPr lang="en-US" sz="2800" dirty="0">
                <a:cs typeface="ＭＳ Ｐゴシック" charset="0"/>
              </a:rPr>
              <a:t>Email proxy</a:t>
            </a:r>
          </a:p>
          <a:p>
            <a:pPr marL="742950" lvl="2" indent="-342900"/>
            <a:r>
              <a:rPr lang="en-US" sz="2800" dirty="0" smtClean="0">
                <a:cs typeface="ＭＳ Ｐゴシック" charset="0"/>
              </a:rPr>
              <a:t>Web proxy</a:t>
            </a:r>
            <a:endParaRPr lang="en-US" sz="28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68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the Parsing 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 strings and the Web page comments both include the string </a:t>
            </a:r>
            <a:r>
              <a:rPr lang="en-US" b="1" dirty="0" err="1" smtClean="0"/>
              <a:t>adsrv</a:t>
            </a:r>
            <a:r>
              <a:rPr lang="en-US" b="1" dirty="0" smtClean="0"/>
              <a:t>?</a:t>
            </a:r>
            <a:endParaRPr lang="en-US" dirty="0"/>
          </a:p>
        </p:txBody>
      </p:sp>
      <p:pic>
        <p:nvPicPr>
          <p:cNvPr id="4" name="Picture 3" descr="Screen Shot 2013-11-24 at 7.09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43" y="3181020"/>
            <a:ext cx="6903956" cy="96386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0991446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16" y="1600200"/>
            <a:ext cx="2573160" cy="4525963"/>
          </a:xfrm>
        </p:spPr>
        <p:txBody>
          <a:bodyPr/>
          <a:lstStyle/>
          <a:p>
            <a:r>
              <a:rPr lang="en-US" sz="2800" dirty="0" smtClean="0"/>
              <a:t>Parser looks for 3 elements</a:t>
            </a:r>
          </a:p>
          <a:p>
            <a:r>
              <a:rPr lang="en-US" sz="2800" dirty="0" smtClean="0"/>
              <a:t>&lt;!—</a:t>
            </a:r>
          </a:p>
          <a:p>
            <a:r>
              <a:rPr lang="en-US" sz="2800" dirty="0" smtClean="0"/>
              <a:t>text</a:t>
            </a:r>
          </a:p>
          <a:p>
            <a:r>
              <a:rPr lang="en-US" sz="2800" dirty="0" smtClean="0"/>
              <a:t>--&gt;</a:t>
            </a:r>
            <a:endParaRPr lang="en-US" sz="2800" dirty="0"/>
          </a:p>
        </p:txBody>
      </p:sp>
      <p:pic>
        <p:nvPicPr>
          <p:cNvPr id="4" name="Picture 3" descr="Screen Shot 2013-11-24 at 7.09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45" y="698367"/>
            <a:ext cx="5846255" cy="566937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3448137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24 at 7.11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3" y="2334718"/>
            <a:ext cx="8088387" cy="349820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304842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five possible commands</a:t>
            </a:r>
          </a:p>
          <a:p>
            <a:r>
              <a:rPr lang="en-US" dirty="0" smtClean="0"/>
              <a:t>These will work, but any change in the malware will evade them</a:t>
            </a:r>
            <a:endParaRPr lang="en-US" dirty="0"/>
          </a:p>
        </p:txBody>
      </p:sp>
      <p:pic>
        <p:nvPicPr>
          <p:cNvPr id="4" name="Picture 3" descr="Screen Shot 2013-11-24 at 7.12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99" y="4096219"/>
            <a:ext cx="4902200" cy="1701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8027306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 Multiple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more general</a:t>
            </a:r>
          </a:p>
          <a:p>
            <a:r>
              <a:rPr lang="en-US" dirty="0" smtClean="0"/>
              <a:t>The first one accepts any Base64 in a comment with the </a:t>
            </a:r>
            <a:r>
              <a:rPr lang="en-US" dirty="0" err="1" smtClean="0"/>
              <a:t>adsrv</a:t>
            </a:r>
            <a:r>
              <a:rPr lang="en-US" dirty="0" smtClean="0"/>
              <a:t> prefix</a:t>
            </a:r>
            <a:endParaRPr lang="en-US" dirty="0"/>
          </a:p>
        </p:txBody>
      </p:sp>
      <p:pic>
        <p:nvPicPr>
          <p:cNvPr id="4" name="Picture 3" descr="Screen Shot 2013-11-24 at 7.14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0" y="4026835"/>
            <a:ext cx="8222080" cy="172162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526860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General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24 at 7.16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6" y="2294217"/>
            <a:ext cx="8055024" cy="95929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0219970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the Attacker's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5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elements of the protocol that are part of both end points</a:t>
            </a:r>
          </a:p>
          <a:p>
            <a:pPr lvl="1"/>
            <a:r>
              <a:rPr lang="en-US" dirty="0" smtClean="0"/>
              <a:t>Look for elements that use code on both the client and server</a:t>
            </a:r>
          </a:p>
          <a:p>
            <a:pPr lvl="1"/>
            <a:r>
              <a:rPr lang="en-US" dirty="0" smtClean="0"/>
              <a:t>It will be hard for the attacker to change them both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679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elements of the protocol known to be part of a key</a:t>
            </a:r>
          </a:p>
          <a:p>
            <a:pPr lvl="1"/>
            <a:r>
              <a:rPr lang="en-US" dirty="0" smtClean="0"/>
              <a:t>Such as a User-Agent that identifies bot traffic</a:t>
            </a:r>
          </a:p>
          <a:p>
            <a:pPr lvl="1"/>
            <a:r>
              <a:rPr lang="en-US" dirty="0" smtClean="0"/>
              <a:t>Again, it would require updating both ends to change</a:t>
            </a:r>
          </a:p>
          <a:p>
            <a:r>
              <a:rPr lang="en-US" dirty="0" smtClean="0"/>
              <a:t>Identify elements of the protocol that are not immediately apparent in traffic</a:t>
            </a:r>
          </a:p>
          <a:p>
            <a:pPr lvl="1"/>
            <a:r>
              <a:rPr lang="en-US" dirty="0" smtClean="0"/>
              <a:t>This will be less likely to be used by other, sloppy, defenders who leak info to the attacker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0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the Malware in Its Natural 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6468"/>
            <a:ext cx="8229600" cy="4179695"/>
          </a:xfrm>
        </p:spPr>
        <p:txBody>
          <a:bodyPr/>
          <a:lstStyle/>
          <a:p>
            <a:r>
              <a:rPr lang="en-US" dirty="0" smtClean="0"/>
              <a:t>Before static or dynamic analysis</a:t>
            </a:r>
          </a:p>
          <a:p>
            <a:r>
              <a:rPr lang="en-US" dirty="0" smtClean="0"/>
              <a:t>Mine logs, alerts, and packet captures generated by malware in its original 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9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Real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Live-captured data is the most accurate</a:t>
            </a:r>
          </a:p>
          <a:p>
            <a:pPr lvl="1"/>
            <a:r>
              <a:rPr lang="en-US" dirty="0" smtClean="0"/>
              <a:t>Some malware detects lab environments</a:t>
            </a:r>
          </a:p>
          <a:p>
            <a:r>
              <a:rPr lang="en-US" dirty="0" smtClean="0"/>
              <a:t>Real traffic contains information about both ends, infected host and C&amp;C server</a:t>
            </a:r>
          </a:p>
          <a:p>
            <a:r>
              <a:rPr lang="en-US" dirty="0" smtClean="0"/>
              <a:t>Passively monitoring traffic cannot be detected by the attacker</a:t>
            </a:r>
          </a:p>
          <a:p>
            <a:pPr lvl="1"/>
            <a:r>
              <a:rPr lang="en-US" dirty="0" smtClean="0"/>
              <a:t>OPSEC (Operational Security)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1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of Malicious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24 at 12.52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147275"/>
            <a:ext cx="7721600" cy="35941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333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Preventing adversaries from obtaining sensitive information</a:t>
            </a:r>
          </a:p>
          <a:p>
            <a:r>
              <a:rPr lang="en-US" dirty="0" smtClean="0"/>
              <a:t>Running malware at home may alert attackers</a:t>
            </a:r>
          </a:p>
          <a:p>
            <a:pPr lvl="1"/>
            <a:r>
              <a:rPr lang="en-US" dirty="0" smtClean="0"/>
              <a:t>Who expected it to be run in a company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3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an Attacker Can Identify Investigative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4726"/>
            <a:ext cx="8229600" cy="4031437"/>
          </a:xfrm>
        </p:spPr>
        <p:txBody>
          <a:bodyPr/>
          <a:lstStyle/>
          <a:p>
            <a:r>
              <a:rPr lang="en-US" dirty="0" smtClean="0"/>
              <a:t>Send spear-phishing email with a link to a specific individual</a:t>
            </a:r>
          </a:p>
          <a:p>
            <a:pPr lvl="1"/>
            <a:r>
              <a:rPr lang="en-US" dirty="0" smtClean="0"/>
              <a:t>Watch for access attempts outside the expected geographic area</a:t>
            </a:r>
          </a:p>
          <a:p>
            <a:r>
              <a:rPr lang="en-US" dirty="0" smtClean="0"/>
              <a:t>Design an exploit that logs infections</a:t>
            </a:r>
          </a:p>
          <a:p>
            <a:pPr lvl="1"/>
            <a:r>
              <a:rPr lang="en-US" dirty="0" smtClean="0"/>
              <a:t>In a blog comment, Twitter, </a:t>
            </a:r>
            <a:r>
              <a:rPr lang="en-US" dirty="0" err="1" smtClean="0"/>
              <a:t>Pastebin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Embed an unused domain in malware</a:t>
            </a:r>
          </a:p>
          <a:p>
            <a:pPr lvl="1"/>
            <a:r>
              <a:rPr lang="en-US" dirty="0" smtClean="0"/>
              <a:t>Watch for attempts to resolve the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63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5258</TotalTime>
  <Words>1019</Words>
  <Application>Microsoft Macintosh PowerPoint</Application>
  <PresentationFormat>On-screen Show (4:3)</PresentationFormat>
  <Paragraphs>163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Practical Malware Analysis</vt:lpstr>
      <vt:lpstr>Network Countermeasures</vt:lpstr>
      <vt:lpstr>Common Network Countermeasures</vt:lpstr>
      <vt:lpstr>Content-Based Countermeasures</vt:lpstr>
      <vt:lpstr>Observing the Malware in Its Natural Habitat</vt:lpstr>
      <vt:lpstr>Advantages of Real Networks</vt:lpstr>
      <vt:lpstr>Indications of Malicious Activity</vt:lpstr>
      <vt:lpstr>OPSEC</vt:lpstr>
      <vt:lpstr>Ways an Attacker Can Identify Investigative Activity</vt:lpstr>
      <vt:lpstr>Safely Investigate an Attacker Online</vt:lpstr>
      <vt:lpstr>Indirection Tactics</vt:lpstr>
      <vt:lpstr>Search Engines</vt:lpstr>
      <vt:lpstr>Getting IP Address and Domain Information</vt:lpstr>
      <vt:lpstr>Command-Line v.Web-Based Lookups</vt:lpstr>
      <vt:lpstr>DomainTools</vt:lpstr>
      <vt:lpstr>RobTex</vt:lpstr>
      <vt:lpstr>PowerPoint Presentation</vt:lpstr>
      <vt:lpstr>BFK DNS Logger</vt:lpstr>
      <vt:lpstr>Content-Based Network Countermeasures</vt:lpstr>
      <vt:lpstr>Intrusion Detection with Snort</vt:lpstr>
      <vt:lpstr>Snort Rule to Block HTTP Traffic by User-Agent</vt:lpstr>
      <vt:lpstr>Taking a Deeper Look</vt:lpstr>
      <vt:lpstr>Combining Dynamic and Static Analysis Techniques</vt:lpstr>
      <vt:lpstr>Two Objectives of Deeper Analysis</vt:lpstr>
      <vt:lpstr>Danger of Overanalysis</vt:lpstr>
      <vt:lpstr>Hiding in Plain Sight</vt:lpstr>
      <vt:lpstr>GETs</vt:lpstr>
      <vt:lpstr>User Agents</vt:lpstr>
      <vt:lpstr>3 Possible User Agents</vt:lpstr>
      <vt:lpstr>Attackers Use Existing Infrastructure</vt:lpstr>
      <vt:lpstr>Leveraging Client-initiated Beaconing</vt:lpstr>
      <vt:lpstr>Understanding Surrounding Code</vt:lpstr>
      <vt:lpstr>PowerPoint Presentation</vt:lpstr>
      <vt:lpstr>Example Malware</vt:lpstr>
      <vt:lpstr>Sources of Network Content</vt:lpstr>
      <vt:lpstr>Hard-Coded vs. Ephemeral Data</vt:lpstr>
      <vt:lpstr>How URI is Generated</vt:lpstr>
      <vt:lpstr>Identifying and Leveraging the Encoding Steps</vt:lpstr>
      <vt:lpstr>Creating a Signature</vt:lpstr>
      <vt:lpstr>Analyzing the Parsing Routines</vt:lpstr>
      <vt:lpstr>PowerPoint Presentation</vt:lpstr>
      <vt:lpstr>PowerPoint Presentation</vt:lpstr>
      <vt:lpstr>Possible Signatures</vt:lpstr>
      <vt:lpstr>Targeting Multiple Elements</vt:lpstr>
      <vt:lpstr>Making General Signatures</vt:lpstr>
      <vt:lpstr>Understanding the Attacker's Perspective</vt:lpstr>
      <vt:lpstr>Rules of Thumb</vt:lpstr>
      <vt:lpstr>Rules of Thumb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Malware Analysis</dc:title>
  <dc:creator>Sam Bowne</dc:creator>
  <cp:lastModifiedBy>Sam Bowne</cp:lastModifiedBy>
  <cp:revision>423</cp:revision>
  <dcterms:created xsi:type="dcterms:W3CDTF">2013-08-16T17:07:40Z</dcterms:created>
  <dcterms:modified xsi:type="dcterms:W3CDTF">2013-11-25T04:04:16Z</dcterms:modified>
</cp:coreProperties>
</file>