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68" r:id="rId4"/>
    <p:sldId id="269" r:id="rId5"/>
    <p:sldId id="259" r:id="rId6"/>
    <p:sldId id="25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7" autoAdjust="0"/>
    <p:restoredTop sz="99760" autoAdjust="0"/>
  </p:normalViewPr>
  <p:slideViewPr>
    <p:cSldViewPr snapToGrid="0" snapToObjects="1">
      <p:cViewPr varScale="1">
        <p:scale>
          <a:sx n="85" d="100"/>
          <a:sy n="85" d="100"/>
        </p:scale>
        <p:origin x="-20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60206-A746-AF4C-8B5C-2726AD4E1AB7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097CF-282C-334A-BC20-477956D63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49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02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9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9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6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4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765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9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4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20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E04AE-1C9E-DE42-81E3-1F2B97DAAE15}" type="datetimeFigureOut">
              <a:rPr lang="en-US" smtClean="0"/>
              <a:t>9/23/13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CEEC-0314-A249-AF28-B42335404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6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4880" y="299426"/>
            <a:ext cx="7772400" cy="1470025"/>
          </a:xfrm>
        </p:spPr>
        <p:txBody>
          <a:bodyPr/>
          <a:lstStyle/>
          <a:p>
            <a:r>
              <a:rPr lang="en-US" dirty="0" smtClean="0"/>
              <a:t>Practical Malware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42814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 6: Recognizing C Constructs in Assembly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80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</a:t>
            </a:r>
          </a:p>
        </p:txBody>
      </p:sp>
      <p:pic>
        <p:nvPicPr>
          <p:cNvPr id="6" name="Picture 5" descr="Screen Shot 2013-09-23 at 2.44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089150"/>
            <a:ext cx="7353300" cy="32639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447324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Operations</a:t>
            </a:r>
          </a:p>
        </p:txBody>
      </p:sp>
      <p:pic>
        <p:nvPicPr>
          <p:cNvPr id="5" name="Picture 4" descr="Screen Shot 2013-09-23 at 2.44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8318500" cy="423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67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Branching (if)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23 at 2.47.5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600200"/>
            <a:ext cx="5943600" cy="24384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 descr="Screen Shot 2013-09-23 at 2.48.2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4267200"/>
            <a:ext cx="4521200" cy="139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350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 (if)</a:t>
            </a:r>
          </a:p>
        </p:txBody>
      </p:sp>
      <p:pic>
        <p:nvPicPr>
          <p:cNvPr id="5" name="Picture 4" descr="p6x-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61"/>
          <a:stretch/>
        </p:blipFill>
        <p:spPr>
          <a:xfrm>
            <a:off x="457200" y="1851160"/>
            <a:ext cx="8242300" cy="424788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894778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Finding the Code</a:t>
            </a:r>
          </a:p>
          <a:p>
            <a:pPr lvl="1"/>
            <a:r>
              <a:rPr lang="en-US" dirty="0" smtClean="0"/>
              <a:t>Strings, then XREF</a:t>
            </a:r>
          </a:p>
          <a:p>
            <a:r>
              <a:rPr lang="en-US" dirty="0" smtClean="0"/>
              <a:t>Function Call</a:t>
            </a:r>
          </a:p>
          <a:p>
            <a:pPr lvl="1"/>
            <a:r>
              <a:rPr lang="en-US" dirty="0" smtClean="0"/>
              <a:t>Arguments pushed onto stack</a:t>
            </a:r>
          </a:p>
          <a:p>
            <a:pPr lvl="1"/>
            <a:r>
              <a:rPr lang="en-US" dirty="0" smtClean="0"/>
              <a:t>Reverse order</a:t>
            </a:r>
          </a:p>
          <a:p>
            <a:pPr lvl="1"/>
            <a:r>
              <a:rPr lang="en-US" dirty="0" smtClean="0"/>
              <a:t>call</a:t>
            </a:r>
          </a:p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Global: in memory, available to all functions</a:t>
            </a:r>
          </a:p>
          <a:p>
            <a:pPr lvl="1"/>
            <a:r>
              <a:rPr lang="en-US" dirty="0" smtClean="0"/>
              <a:t>Local: on stack, only available to one function</a:t>
            </a:r>
          </a:p>
        </p:txBody>
      </p:sp>
    </p:spTree>
    <p:extLst>
      <p:ext uri="{BB962C8B-B14F-4D97-AF65-F5344CB8AC3E}">
        <p14:creationId xmlns:p14="http://schemas.microsoft.com/office/powerpoint/2010/main" val="3317962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Arithmetic</a:t>
            </a:r>
          </a:p>
          <a:p>
            <a:pPr lvl="1"/>
            <a:r>
              <a:rPr lang="en-US" dirty="0" smtClean="0"/>
              <a:t>Move variables into registers</a:t>
            </a:r>
          </a:p>
          <a:p>
            <a:pPr lvl="1"/>
            <a:r>
              <a:rPr lang="en-US" dirty="0" smtClean="0"/>
              <a:t>Perform arithmetic (</a:t>
            </a:r>
            <a:r>
              <a:rPr lang="en-US" b="1" dirty="0" smtClean="0"/>
              <a:t>add</a:t>
            </a:r>
            <a:r>
              <a:rPr lang="en-US" dirty="0" smtClean="0"/>
              <a:t>, </a:t>
            </a:r>
            <a:r>
              <a:rPr lang="en-US" b="1" dirty="0" smtClean="0"/>
              <a:t>sub</a:t>
            </a:r>
            <a:r>
              <a:rPr lang="en-US" dirty="0" smtClean="0"/>
              <a:t>, </a:t>
            </a:r>
            <a:r>
              <a:rPr lang="en-US" b="1" dirty="0" smtClean="0"/>
              <a:t>idiv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Move results back into variables</a:t>
            </a:r>
          </a:p>
          <a:p>
            <a:r>
              <a:rPr lang="en-US" dirty="0" smtClean="0"/>
              <a:t>Branching</a:t>
            </a:r>
          </a:p>
          <a:p>
            <a:pPr lvl="1"/>
            <a:r>
              <a:rPr lang="en-US" dirty="0" smtClean="0"/>
              <a:t>Compare (</a:t>
            </a:r>
            <a:r>
              <a:rPr lang="en-US" b="1" dirty="0" smtClean="0"/>
              <a:t>cmp</a:t>
            </a:r>
            <a:r>
              <a:rPr lang="en-US" dirty="0" smtClean="0"/>
              <a:t>, </a:t>
            </a:r>
            <a:r>
              <a:rPr lang="en-US" b="1" dirty="0" smtClean="0"/>
              <a:t>test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Conditional jump (</a:t>
            </a:r>
            <a:r>
              <a:rPr lang="en-US" b="1" dirty="0" smtClean="0"/>
              <a:t>jz</a:t>
            </a:r>
            <a:r>
              <a:rPr lang="en-US" dirty="0" smtClean="0"/>
              <a:t>, </a:t>
            </a:r>
            <a:r>
              <a:rPr lang="en-US" b="1" dirty="0" smtClean="0"/>
              <a:t>jnz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Red arrow if false, green arrow if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4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asm-demo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199" y="1600200"/>
            <a:ext cx="5747197" cy="24003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 descr="casm-demo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4799203"/>
            <a:ext cx="4699000" cy="1326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5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43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Finding the Code in IDA Pro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9600"/>
            <a:ext cx="1987550" cy="4246563"/>
          </a:xfrm>
        </p:spPr>
        <p:txBody>
          <a:bodyPr/>
          <a:lstStyle/>
          <a:p>
            <a:r>
              <a:rPr lang="en-US" dirty="0" smtClean="0"/>
              <a:t>IDA shows only the entry point</a:t>
            </a:r>
          </a:p>
          <a:p>
            <a:r>
              <a:rPr lang="en-US" dirty="0" smtClean="0"/>
              <a:t>Link Ch 6a</a:t>
            </a:r>
            <a:endParaRPr lang="en-US" dirty="0"/>
          </a:p>
        </p:txBody>
      </p:sp>
      <p:pic>
        <p:nvPicPr>
          <p:cNvPr id="4" name="Picture 3" descr="Screen Shot 2013-09-23 at 2.54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200" y="88900"/>
            <a:ext cx="3054350" cy="2351273"/>
          </a:xfrm>
          <a:prstGeom prst="rect">
            <a:avLst/>
          </a:prstGeom>
        </p:spPr>
      </p:pic>
      <p:pic>
        <p:nvPicPr>
          <p:cNvPr id="5" name="Picture 4" descr="Screen Shot 2013-09-23 at 2.56.4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750" y="2440173"/>
            <a:ext cx="6527800" cy="4431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07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Trick: Use Strings, then XREF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23 at 3.00.0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701800"/>
            <a:ext cx="5867400" cy="18669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 descr="Screen Shot 2013-09-23 at 3.00.1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901924"/>
            <a:ext cx="8483600" cy="1997461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278873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Disassembly</a:t>
            </a:r>
            <a:br>
              <a:rPr lang="en-US" dirty="0" smtClean="0"/>
            </a:br>
            <a:r>
              <a:rPr lang="en-US" dirty="0" smtClean="0"/>
              <a:t>in IDA Pro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57500" cy="4525963"/>
          </a:xfrm>
        </p:spPr>
        <p:txBody>
          <a:bodyPr/>
          <a:lstStyle/>
          <a:p>
            <a:r>
              <a:rPr lang="en-US" dirty="0" smtClean="0"/>
              <a:t>4 arguments for printf() function</a:t>
            </a:r>
          </a:p>
          <a:p>
            <a:r>
              <a:rPr lang="en-US" dirty="0" smtClean="0"/>
              <a:t>Pushed onto stack</a:t>
            </a:r>
          </a:p>
          <a:p>
            <a:r>
              <a:rPr lang="en-US" dirty="0" smtClean="0"/>
              <a:t>Reverse order</a:t>
            </a:r>
          </a:p>
          <a:p>
            <a:r>
              <a:rPr lang="en-US" b="1" dirty="0" smtClean="0"/>
              <a:t>call</a:t>
            </a:r>
            <a:r>
              <a:rPr lang="en-US" dirty="0" smtClean="0"/>
              <a:t> launches function</a:t>
            </a:r>
            <a:endParaRPr lang="en-US" b="1" dirty="0"/>
          </a:p>
        </p:txBody>
      </p:sp>
      <p:pic>
        <p:nvPicPr>
          <p:cNvPr id="4" name="Picture 3" descr="casm-demo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633" y="0"/>
            <a:ext cx="5645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59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vs. Local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variables</a:t>
            </a:r>
          </a:p>
          <a:p>
            <a:pPr lvl="1"/>
            <a:r>
              <a:rPr lang="en-US" dirty="0" smtClean="0"/>
              <a:t>Available to any function in the program</a:t>
            </a:r>
          </a:p>
          <a:p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Defined in a function and only available to that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50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vs. 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23 at 2.34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500" y="1600200"/>
            <a:ext cx="5308600" cy="28829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 descr="Screen Shot 2013-09-23 at 2.34.4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0" y="4705350"/>
            <a:ext cx="43688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86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vs. 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23 at 2.35.4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93900"/>
            <a:ext cx="8356600" cy="2362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61000" y="1993900"/>
            <a:ext cx="276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– on stack</a:t>
            </a:r>
          </a:p>
          <a:p>
            <a:endParaRPr lang="en-US" dirty="0"/>
          </a:p>
          <a:p>
            <a:r>
              <a:rPr lang="en-US" dirty="0" smtClean="0"/>
              <a:t>Local – on stack</a:t>
            </a:r>
          </a:p>
          <a:p>
            <a:endParaRPr lang="en-US" dirty="0"/>
          </a:p>
          <a:p>
            <a:r>
              <a:rPr lang="en-US" dirty="0" smtClean="0"/>
              <a:t>Global – 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10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9-23 at 2.39.3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600200"/>
            <a:ext cx="5562600" cy="32639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5" name="Picture 4" descr="Screen Shot 2013-09-23 at 2.39.4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100" y="5092700"/>
            <a:ext cx="4648200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23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</TotalTime>
  <Words>202</Words>
  <Application>Microsoft Macintosh PowerPoint</Application>
  <PresentationFormat>On-screen Show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Practical Malware Analysis</vt:lpstr>
      <vt:lpstr>Function Call</vt:lpstr>
      <vt:lpstr>Finding the Code in IDA Pro</vt:lpstr>
      <vt:lpstr>Trick: Use Strings, then XREF</vt:lpstr>
      <vt:lpstr>Disassembly in IDA Pro</vt:lpstr>
      <vt:lpstr>Global vs. Local Variables</vt:lpstr>
      <vt:lpstr>Global vs. Local Variables</vt:lpstr>
      <vt:lpstr>Global vs. Local Variables</vt:lpstr>
      <vt:lpstr>Arithmetic Operations</vt:lpstr>
      <vt:lpstr>Arithmetic Operations</vt:lpstr>
      <vt:lpstr>Arithmetic Operations</vt:lpstr>
      <vt:lpstr>Branching (if)</vt:lpstr>
      <vt:lpstr>Branching (if)</vt:lpstr>
      <vt:lpstr>Summary</vt:lpstr>
      <vt:lpstr>Summary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Malware Analysis</dc:title>
  <dc:creator>Sam Bowne</dc:creator>
  <cp:lastModifiedBy>Sam Bowne</cp:lastModifiedBy>
  <cp:revision>156</cp:revision>
  <dcterms:created xsi:type="dcterms:W3CDTF">2013-08-16T17:07:40Z</dcterms:created>
  <dcterms:modified xsi:type="dcterms:W3CDTF">2013-09-23T10:32:26Z</dcterms:modified>
</cp:coreProperties>
</file>