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7"/>
  </p:notesMasterIdLst>
  <p:sldIdLst>
    <p:sldId id="256" r:id="rId2"/>
    <p:sldId id="258" r:id="rId3"/>
    <p:sldId id="268" r:id="rId4"/>
    <p:sldId id="269" r:id="rId5"/>
    <p:sldId id="259" r:id="rId6"/>
    <p:sldId id="257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27" autoAdjust="0"/>
    <p:restoredTop sz="99760" autoAdjust="0"/>
  </p:normalViewPr>
  <p:slideViewPr>
    <p:cSldViewPr snapToGrid="0" snapToObjects="1">
      <p:cViewPr varScale="1">
        <p:scale>
          <a:sx n="85" d="100"/>
          <a:sy n="85" d="100"/>
        </p:scale>
        <p:origin x="-200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960206-A746-AF4C-8B5C-2726AD4E1AB7}" type="datetimeFigureOut">
              <a:rPr lang="en-US" smtClean="0"/>
              <a:t>9/23/13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A097CF-282C-334A-BC20-477956D63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93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04AE-1C9E-DE42-81E3-1F2B97DAAE15}" type="datetimeFigureOut">
              <a:rPr lang="en-US" smtClean="0"/>
              <a:t>9/23/13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CEEC-0314-A249-AF28-B42335404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58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04AE-1C9E-DE42-81E3-1F2B97DAAE15}" type="datetimeFigureOut">
              <a:rPr lang="en-US" smtClean="0"/>
              <a:t>9/23/13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CEEC-0314-A249-AF28-B42335404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502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04AE-1C9E-DE42-81E3-1F2B97DAAE15}" type="datetimeFigureOut">
              <a:rPr lang="en-US" smtClean="0"/>
              <a:t>9/23/13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CEEC-0314-A249-AF28-B42335404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398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04AE-1C9E-DE42-81E3-1F2B97DAAE15}" type="datetimeFigureOut">
              <a:rPr lang="en-US" smtClean="0"/>
              <a:t>9/23/13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CEEC-0314-A249-AF28-B42335404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994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04AE-1C9E-DE42-81E3-1F2B97DAAE15}" type="datetimeFigureOut">
              <a:rPr lang="en-US" smtClean="0"/>
              <a:t>9/23/13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CEEC-0314-A249-AF28-B42335404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966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04AE-1C9E-DE42-81E3-1F2B97DAAE15}" type="datetimeFigureOut">
              <a:rPr lang="en-US" smtClean="0"/>
              <a:t>9/23/13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CEEC-0314-A249-AF28-B42335404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040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04AE-1C9E-DE42-81E3-1F2B97DAAE15}" type="datetimeFigureOut">
              <a:rPr lang="en-US" smtClean="0"/>
              <a:t>9/23/13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CEEC-0314-A249-AF28-B42335404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765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04AE-1C9E-DE42-81E3-1F2B97DAAE15}" type="datetimeFigureOut">
              <a:rPr lang="en-US" smtClean="0"/>
              <a:t>9/23/13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CEEC-0314-A249-AF28-B42335404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190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04AE-1C9E-DE42-81E3-1F2B97DAAE15}" type="datetimeFigureOut">
              <a:rPr lang="en-US" smtClean="0"/>
              <a:t>9/23/13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CEEC-0314-A249-AF28-B42335404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542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04AE-1C9E-DE42-81E3-1F2B97DAAE15}" type="datetimeFigureOut">
              <a:rPr lang="en-US" smtClean="0"/>
              <a:t>9/23/13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CEEC-0314-A249-AF28-B42335404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225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04AE-1C9E-DE42-81E3-1F2B97DAAE15}" type="datetimeFigureOut">
              <a:rPr lang="en-US" smtClean="0"/>
              <a:t>9/23/13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CEEC-0314-A249-AF28-B42335404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209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E04AE-1C9E-DE42-81E3-1F2B97DAAE15}" type="datetimeFigureOut">
              <a:rPr lang="en-US" smtClean="0"/>
              <a:t>9/23/13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5CEEC-0314-A249-AF28-B42335404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66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4880" y="299426"/>
            <a:ext cx="7772400" cy="1470025"/>
          </a:xfrm>
        </p:spPr>
        <p:txBody>
          <a:bodyPr/>
          <a:lstStyle/>
          <a:p>
            <a:r>
              <a:rPr lang="en-US" dirty="0" smtClean="0"/>
              <a:t>Practical Malware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42814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Ch 6: Recognizing C Constructs in Assembly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780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Operations</a:t>
            </a:r>
          </a:p>
        </p:txBody>
      </p:sp>
      <p:pic>
        <p:nvPicPr>
          <p:cNvPr id="6" name="Picture 5" descr="Screen Shot 2013-09-23 at 2.44.2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100" y="2089150"/>
            <a:ext cx="7353300" cy="3263900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1447324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Operations</a:t>
            </a:r>
          </a:p>
        </p:txBody>
      </p:sp>
      <p:pic>
        <p:nvPicPr>
          <p:cNvPr id="5" name="Picture 4" descr="Screen Shot 2013-09-23 at 2.44.3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200"/>
            <a:ext cx="8318500" cy="423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067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Branching (if)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Shot 2013-09-23 at 2.47.56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700" y="1600200"/>
            <a:ext cx="5943600" cy="2438400"/>
          </a:xfrm>
          <a:prstGeom prst="rect">
            <a:avLst/>
          </a:prstGeom>
          <a:ln>
            <a:solidFill>
              <a:srgbClr val="4F81BD"/>
            </a:solidFill>
          </a:ln>
        </p:spPr>
      </p:pic>
      <p:pic>
        <p:nvPicPr>
          <p:cNvPr id="5" name="Picture 4" descr="Screen Shot 2013-09-23 at 2.48.22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2400" y="4267200"/>
            <a:ext cx="4521200" cy="139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350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Branching (if)</a:t>
            </a:r>
          </a:p>
        </p:txBody>
      </p:sp>
      <p:pic>
        <p:nvPicPr>
          <p:cNvPr id="5" name="Picture 4" descr="p6x-4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61"/>
          <a:stretch/>
        </p:blipFill>
        <p:spPr>
          <a:xfrm>
            <a:off x="457200" y="1851160"/>
            <a:ext cx="8242300" cy="4247880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18947782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Finding the Code</a:t>
            </a:r>
          </a:p>
          <a:p>
            <a:pPr lvl="1"/>
            <a:r>
              <a:rPr lang="en-US" dirty="0" smtClean="0"/>
              <a:t>Strings, then XREF</a:t>
            </a:r>
          </a:p>
          <a:p>
            <a:r>
              <a:rPr lang="en-US" dirty="0" smtClean="0"/>
              <a:t>Function Call</a:t>
            </a:r>
          </a:p>
          <a:p>
            <a:pPr lvl="1"/>
            <a:r>
              <a:rPr lang="en-US" dirty="0" smtClean="0"/>
              <a:t>Arguments pushed onto stack</a:t>
            </a:r>
          </a:p>
          <a:p>
            <a:pPr lvl="1"/>
            <a:r>
              <a:rPr lang="en-US" dirty="0" smtClean="0"/>
              <a:t>Reverse order</a:t>
            </a:r>
          </a:p>
          <a:p>
            <a:pPr lvl="1"/>
            <a:r>
              <a:rPr lang="en-US" dirty="0" smtClean="0"/>
              <a:t>call</a:t>
            </a:r>
          </a:p>
          <a:p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Global: in memory, available to all functions</a:t>
            </a:r>
          </a:p>
          <a:p>
            <a:pPr lvl="1"/>
            <a:r>
              <a:rPr lang="en-US" dirty="0" smtClean="0"/>
              <a:t>Local: on stack, only available to one function</a:t>
            </a:r>
          </a:p>
        </p:txBody>
      </p:sp>
    </p:spTree>
    <p:extLst>
      <p:ext uri="{BB962C8B-B14F-4D97-AF65-F5344CB8AC3E}">
        <p14:creationId xmlns:p14="http://schemas.microsoft.com/office/powerpoint/2010/main" val="3317962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Arithmetic</a:t>
            </a:r>
          </a:p>
          <a:p>
            <a:pPr lvl="1"/>
            <a:r>
              <a:rPr lang="en-US" dirty="0" smtClean="0"/>
              <a:t>Move variables into registers</a:t>
            </a:r>
          </a:p>
          <a:p>
            <a:pPr lvl="1"/>
            <a:r>
              <a:rPr lang="en-US" dirty="0" smtClean="0"/>
              <a:t>Perform arithmetic (</a:t>
            </a:r>
            <a:r>
              <a:rPr lang="en-US" b="1" dirty="0" smtClean="0"/>
              <a:t>add</a:t>
            </a:r>
            <a:r>
              <a:rPr lang="en-US" dirty="0" smtClean="0"/>
              <a:t>, </a:t>
            </a:r>
            <a:r>
              <a:rPr lang="en-US" b="1" dirty="0" smtClean="0"/>
              <a:t>sub</a:t>
            </a:r>
            <a:r>
              <a:rPr lang="en-US" dirty="0" smtClean="0"/>
              <a:t>, </a:t>
            </a:r>
            <a:r>
              <a:rPr lang="en-US" b="1" dirty="0" smtClean="0"/>
              <a:t>idiv</a:t>
            </a:r>
            <a:r>
              <a:rPr lang="en-US" dirty="0" smtClean="0"/>
              <a:t>, etc.)</a:t>
            </a:r>
          </a:p>
          <a:p>
            <a:pPr lvl="1"/>
            <a:r>
              <a:rPr lang="en-US" dirty="0" smtClean="0"/>
              <a:t>Move results back into variables</a:t>
            </a:r>
          </a:p>
          <a:p>
            <a:r>
              <a:rPr lang="en-US" dirty="0" smtClean="0"/>
              <a:t>Branching</a:t>
            </a:r>
          </a:p>
          <a:p>
            <a:pPr lvl="1"/>
            <a:r>
              <a:rPr lang="en-US" dirty="0" smtClean="0"/>
              <a:t>Compare (</a:t>
            </a:r>
            <a:r>
              <a:rPr lang="en-US" b="1" dirty="0" smtClean="0"/>
              <a:t>cmp</a:t>
            </a:r>
            <a:r>
              <a:rPr lang="en-US" dirty="0" smtClean="0"/>
              <a:t>, </a:t>
            </a:r>
            <a:r>
              <a:rPr lang="en-US" b="1" dirty="0" smtClean="0"/>
              <a:t>test</a:t>
            </a:r>
            <a:r>
              <a:rPr lang="en-US" dirty="0" smtClean="0"/>
              <a:t>, etc.)</a:t>
            </a:r>
          </a:p>
          <a:p>
            <a:pPr lvl="1"/>
            <a:r>
              <a:rPr lang="en-US" dirty="0" smtClean="0"/>
              <a:t>Conditional jump (</a:t>
            </a:r>
            <a:r>
              <a:rPr lang="en-US" b="1" dirty="0" smtClean="0"/>
              <a:t>jz</a:t>
            </a:r>
            <a:r>
              <a:rPr lang="en-US" dirty="0" smtClean="0"/>
              <a:t>, </a:t>
            </a:r>
            <a:r>
              <a:rPr lang="en-US" b="1" dirty="0" smtClean="0"/>
              <a:t>jnz</a:t>
            </a:r>
            <a:r>
              <a:rPr lang="en-US" dirty="0" smtClean="0"/>
              <a:t>, etc.)</a:t>
            </a:r>
          </a:p>
          <a:p>
            <a:pPr lvl="1"/>
            <a:r>
              <a:rPr lang="en-US" dirty="0" smtClean="0"/>
              <a:t>Red arrow if false, green arrow if true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049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casm-demo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199" y="1600200"/>
            <a:ext cx="5747197" cy="2400300"/>
          </a:xfrm>
          <a:prstGeom prst="rect">
            <a:avLst/>
          </a:prstGeom>
          <a:ln>
            <a:solidFill>
              <a:srgbClr val="4F81BD"/>
            </a:solidFill>
          </a:ln>
        </p:spPr>
      </p:pic>
      <p:pic>
        <p:nvPicPr>
          <p:cNvPr id="5" name="Picture 4" descr="casm-demo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600" y="4799203"/>
            <a:ext cx="4699000" cy="132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653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343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Finding the Code in IDA Pro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9600"/>
            <a:ext cx="1987550" cy="4246563"/>
          </a:xfrm>
        </p:spPr>
        <p:txBody>
          <a:bodyPr/>
          <a:lstStyle/>
          <a:p>
            <a:r>
              <a:rPr lang="en-US" dirty="0" smtClean="0"/>
              <a:t>IDA shows only the entry point</a:t>
            </a:r>
          </a:p>
          <a:p>
            <a:r>
              <a:rPr lang="en-US" dirty="0" smtClean="0"/>
              <a:t>Link Ch 6a</a:t>
            </a:r>
            <a:endParaRPr lang="en-US" dirty="0"/>
          </a:p>
        </p:txBody>
      </p:sp>
      <p:pic>
        <p:nvPicPr>
          <p:cNvPr id="4" name="Picture 3" descr="Screen Shot 2013-09-23 at 2.54.3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200" y="88900"/>
            <a:ext cx="3054350" cy="2351273"/>
          </a:xfrm>
          <a:prstGeom prst="rect">
            <a:avLst/>
          </a:prstGeom>
        </p:spPr>
      </p:pic>
      <p:pic>
        <p:nvPicPr>
          <p:cNvPr id="5" name="Picture 4" descr="Screen Shot 2013-09-23 at 2.56.46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4750" y="2440173"/>
            <a:ext cx="6527800" cy="4431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907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Trick: Use Strings, then XREF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Shot 2013-09-23 at 3.00.0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900" y="1701800"/>
            <a:ext cx="5867400" cy="1866900"/>
          </a:xfrm>
          <a:prstGeom prst="rect">
            <a:avLst/>
          </a:prstGeom>
          <a:ln>
            <a:solidFill>
              <a:srgbClr val="4F81BD"/>
            </a:solidFill>
          </a:ln>
        </p:spPr>
      </p:pic>
      <p:pic>
        <p:nvPicPr>
          <p:cNvPr id="5" name="Picture 4" descr="Screen Shot 2013-09-23 at 3.00.16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3901924"/>
            <a:ext cx="8483600" cy="1997461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2788739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Disassembly</a:t>
            </a:r>
            <a:br>
              <a:rPr lang="en-US" dirty="0" smtClean="0"/>
            </a:br>
            <a:r>
              <a:rPr lang="en-US" dirty="0" smtClean="0"/>
              <a:t>in IDA Pro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857500" cy="4525963"/>
          </a:xfrm>
        </p:spPr>
        <p:txBody>
          <a:bodyPr/>
          <a:lstStyle/>
          <a:p>
            <a:r>
              <a:rPr lang="en-US" dirty="0" smtClean="0"/>
              <a:t>4 arguments for printf() function</a:t>
            </a:r>
          </a:p>
          <a:p>
            <a:r>
              <a:rPr lang="en-US" dirty="0" smtClean="0"/>
              <a:t>Pushed onto stack</a:t>
            </a:r>
          </a:p>
          <a:p>
            <a:r>
              <a:rPr lang="en-US" dirty="0" smtClean="0"/>
              <a:t>Reverse order</a:t>
            </a:r>
          </a:p>
          <a:p>
            <a:r>
              <a:rPr lang="en-US" b="1" dirty="0" smtClean="0"/>
              <a:t>call</a:t>
            </a:r>
            <a:r>
              <a:rPr lang="en-US" dirty="0" smtClean="0"/>
              <a:t> launches function</a:t>
            </a:r>
            <a:endParaRPr lang="en-US" b="1" dirty="0"/>
          </a:p>
        </p:txBody>
      </p:sp>
      <p:pic>
        <p:nvPicPr>
          <p:cNvPr id="4" name="Picture 3" descr="casm-demo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633" y="0"/>
            <a:ext cx="56453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459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vs. Local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Global variables</a:t>
            </a:r>
          </a:p>
          <a:p>
            <a:pPr lvl="1"/>
            <a:r>
              <a:rPr lang="en-US" dirty="0" smtClean="0"/>
              <a:t>Available to any function in the program</a:t>
            </a:r>
          </a:p>
          <a:p>
            <a:r>
              <a:rPr lang="en-US" dirty="0" smtClean="0"/>
              <a:t>Local variables</a:t>
            </a:r>
          </a:p>
          <a:p>
            <a:pPr lvl="1"/>
            <a:r>
              <a:rPr lang="en-US" dirty="0" smtClean="0"/>
              <a:t>Defined in a function and only available to that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850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vs. Local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Shot 2013-09-23 at 2.34.0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500" y="1600200"/>
            <a:ext cx="5308600" cy="2882900"/>
          </a:xfrm>
          <a:prstGeom prst="rect">
            <a:avLst/>
          </a:prstGeom>
          <a:ln>
            <a:solidFill>
              <a:srgbClr val="4F81BD"/>
            </a:solidFill>
          </a:ln>
        </p:spPr>
      </p:pic>
      <p:pic>
        <p:nvPicPr>
          <p:cNvPr id="5" name="Picture 4" descr="Screen Shot 2013-09-23 at 2.34.44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100" y="4705350"/>
            <a:ext cx="4368800" cy="130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586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vs. Local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Shot 2013-09-23 at 2.35.4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93900"/>
            <a:ext cx="8356600" cy="2362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61000" y="1993900"/>
            <a:ext cx="2768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Local – on stack</a:t>
            </a:r>
          </a:p>
          <a:p>
            <a:endParaRPr lang="en-US" dirty="0"/>
          </a:p>
          <a:p>
            <a:r>
              <a:rPr lang="en-US" dirty="0" smtClean="0"/>
              <a:t>Local – on stack</a:t>
            </a:r>
          </a:p>
          <a:p>
            <a:endParaRPr lang="en-US" dirty="0"/>
          </a:p>
          <a:p>
            <a:r>
              <a:rPr lang="en-US" dirty="0" smtClean="0"/>
              <a:t>Global – in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310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Shot 2013-09-23 at 2.39.3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700" y="1600200"/>
            <a:ext cx="5562600" cy="3263900"/>
          </a:xfrm>
          <a:prstGeom prst="rect">
            <a:avLst/>
          </a:prstGeom>
          <a:ln>
            <a:solidFill>
              <a:srgbClr val="4F81BD"/>
            </a:solidFill>
          </a:ln>
        </p:spPr>
      </p:pic>
      <p:pic>
        <p:nvPicPr>
          <p:cNvPr id="5" name="Picture 4" descr="Screen Shot 2013-09-23 at 2.39.49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100" y="5092700"/>
            <a:ext cx="4648200" cy="142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237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1468</TotalTime>
  <Words>202</Words>
  <Application>Microsoft Macintosh PowerPoint</Application>
  <PresentationFormat>On-screen Show (4:3)</PresentationFormat>
  <Paragraphs>48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Practical Malware Analysis</vt:lpstr>
      <vt:lpstr>Function Call</vt:lpstr>
      <vt:lpstr>Finding the Code in IDA Pro</vt:lpstr>
      <vt:lpstr>Trick: Use Strings, then XREF</vt:lpstr>
      <vt:lpstr>Disassembly in IDA Pro</vt:lpstr>
      <vt:lpstr>Global vs. Local Variables</vt:lpstr>
      <vt:lpstr>Global vs. Local Variables</vt:lpstr>
      <vt:lpstr>Global vs. Local Variables</vt:lpstr>
      <vt:lpstr>Arithmetic Operations</vt:lpstr>
      <vt:lpstr>Arithmetic Operations</vt:lpstr>
      <vt:lpstr>Arithmetic Operations</vt:lpstr>
      <vt:lpstr>Branching (if)</vt:lpstr>
      <vt:lpstr>Branching (if)</vt:lpstr>
      <vt:lpstr>Summary</vt:lpstr>
      <vt:lpstr>Summary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Malware Analysis</dc:title>
  <dc:creator>Sam Bowne</dc:creator>
  <cp:lastModifiedBy>Sam Bowne</cp:lastModifiedBy>
  <cp:revision>156</cp:revision>
  <dcterms:created xsi:type="dcterms:W3CDTF">2013-08-16T17:07:40Z</dcterms:created>
  <dcterms:modified xsi:type="dcterms:W3CDTF">2013-09-23T10:32:26Z</dcterms:modified>
</cp:coreProperties>
</file>