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323" r:id="rId3"/>
    <p:sldId id="324" r:id="rId4"/>
    <p:sldId id="325" r:id="rId5"/>
    <p:sldId id="326" r:id="rId6"/>
    <p:sldId id="327" r:id="rId7"/>
    <p:sldId id="328" r:id="rId8"/>
    <p:sldId id="329" r:id="rId9"/>
    <p:sldId id="330" r:id="rId10"/>
    <p:sldId id="331" r:id="rId11"/>
    <p:sldId id="332" r:id="rId12"/>
    <p:sldId id="333" r:id="rId13"/>
    <p:sldId id="334" r:id="rId14"/>
    <p:sldId id="335" r:id="rId15"/>
    <p:sldId id="338" r:id="rId16"/>
    <p:sldId id="340" r:id="rId17"/>
    <p:sldId id="347" r:id="rId18"/>
    <p:sldId id="348" r:id="rId19"/>
    <p:sldId id="349" r:id="rId20"/>
    <p:sldId id="310" r:id="rId21"/>
    <p:sldId id="350" r:id="rId22"/>
    <p:sldId id="351" r:id="rId23"/>
    <p:sldId id="257" r:id="rId2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0D00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15620"/>
    <p:restoredTop sz="98956" autoAdjust="0"/>
  </p:normalViewPr>
  <p:slideViewPr>
    <p:cSldViewPr snapToGrid="0" snapToObjects="1">
      <p:cViewPr varScale="1">
        <p:scale>
          <a:sx n="103" d="100"/>
          <a:sy n="103" d="100"/>
        </p:scale>
        <p:origin x="-1200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206" d="100"/>
        <a:sy n="206" d="100"/>
      </p:scale>
      <p:origin x="0" y="15744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printerSettings" Target="printerSettings/printerSettings1.bin"/><Relationship Id="rId26" Type="http://schemas.openxmlformats.org/officeDocument/2006/relationships/presProps" Target="presProps.xml"/><Relationship Id="rId27" Type="http://schemas.openxmlformats.org/officeDocument/2006/relationships/viewProps" Target="viewProps.xml"/><Relationship Id="rId28" Type="http://schemas.openxmlformats.org/officeDocument/2006/relationships/theme" Target="theme/theme1.xml"/><Relationship Id="rId29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F19829-3C23-A945-B2EC-6A645BCE48BA}" type="datetimeFigureOut">
              <a:rPr lang="en-US" smtClean="0"/>
              <a:t>1/5/15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EB7D5D-9BEF-8744-A78A-22913CF298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81772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F19829-3C23-A945-B2EC-6A645BCE48BA}" type="datetimeFigureOut">
              <a:rPr lang="en-US" smtClean="0"/>
              <a:t>1/5/15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EB7D5D-9BEF-8744-A78A-22913CF298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88131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F19829-3C23-A945-B2EC-6A645BCE48BA}" type="datetimeFigureOut">
              <a:rPr lang="en-US" smtClean="0"/>
              <a:t>1/5/15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EB7D5D-9BEF-8744-A78A-22913CF298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15940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F19829-3C23-A945-B2EC-6A645BCE48BA}" type="datetimeFigureOut">
              <a:rPr lang="en-US" smtClean="0"/>
              <a:t>1/5/15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EB7D5D-9BEF-8744-A78A-22913CF298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95397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F19829-3C23-A945-B2EC-6A645BCE48BA}" type="datetimeFigureOut">
              <a:rPr lang="en-US" smtClean="0"/>
              <a:t>1/5/15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EB7D5D-9BEF-8744-A78A-22913CF298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06810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F19829-3C23-A945-B2EC-6A645BCE48BA}" type="datetimeFigureOut">
              <a:rPr lang="en-US" smtClean="0"/>
              <a:t>1/5/15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EB7D5D-9BEF-8744-A78A-22913CF298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04096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F19829-3C23-A945-B2EC-6A645BCE48BA}" type="datetimeFigureOut">
              <a:rPr lang="en-US" smtClean="0"/>
              <a:t>1/5/15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EB7D5D-9BEF-8744-A78A-22913CF298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93691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F19829-3C23-A945-B2EC-6A645BCE48BA}" type="datetimeFigureOut">
              <a:rPr lang="en-US" smtClean="0"/>
              <a:t>1/5/15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EB7D5D-9BEF-8744-A78A-22913CF298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98888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F19829-3C23-A945-B2EC-6A645BCE48BA}" type="datetimeFigureOut">
              <a:rPr lang="en-US" smtClean="0"/>
              <a:t>1/5/15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EB7D5D-9BEF-8744-A78A-22913CF298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39260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F19829-3C23-A945-B2EC-6A645BCE48BA}" type="datetimeFigureOut">
              <a:rPr lang="en-US" smtClean="0"/>
              <a:t>1/5/15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EB7D5D-9BEF-8744-A78A-22913CF298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3494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F19829-3C23-A945-B2EC-6A645BCE48BA}" type="datetimeFigureOut">
              <a:rPr lang="en-US" smtClean="0"/>
              <a:t>1/5/15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EB7D5D-9BEF-8744-A78A-22913CF298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62509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F19829-3C23-A945-B2EC-6A645BCE48BA}" type="datetimeFigureOut">
              <a:rPr lang="en-US" smtClean="0"/>
              <a:t>1/5/15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EB7D5D-9BEF-8744-A78A-22913CF298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90209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2691"/>
            <a:ext cx="7772400" cy="2276270"/>
          </a:xfrm>
        </p:spPr>
        <p:txBody>
          <a:bodyPr/>
          <a:lstStyle/>
          <a:p>
            <a:r>
              <a:rPr lang="en-US" dirty="0" smtClean="0"/>
              <a:t>Introduction: Exploiting Linux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 descr="sh-cover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84765" y="2599957"/>
            <a:ext cx="3251200" cy="4102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353691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Heap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Holds dynamic variables</a:t>
            </a:r>
          </a:p>
          <a:p>
            <a:r>
              <a:rPr lang="en-US" dirty="0" smtClean="0"/>
              <a:t>Roughly First In First Out (FIFO)</a:t>
            </a:r>
          </a:p>
          <a:p>
            <a:r>
              <a:rPr lang="en-US" dirty="0" smtClean="0"/>
              <a:t>Grows up in address space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248786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812800"/>
          </a:xfrm>
        </p:spPr>
        <p:txBody>
          <a:bodyPr/>
          <a:lstStyle/>
          <a:p>
            <a:r>
              <a:rPr lang="en-US" dirty="0" smtClean="0"/>
              <a:t>Program Layout in RAM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779" y="6091764"/>
            <a:ext cx="8077021" cy="550335"/>
          </a:xfrm>
        </p:spPr>
        <p:txBody>
          <a:bodyPr>
            <a:normAutofit/>
          </a:bodyPr>
          <a:lstStyle/>
          <a:p>
            <a:r>
              <a:rPr lang="en-US" sz="2800" dirty="0" smtClean="0"/>
              <a:t>From link Ch 1a (.</a:t>
            </a:r>
            <a:r>
              <a:rPr lang="en-US" sz="2800" dirty="0" err="1" smtClean="0"/>
              <a:t>bss</a:t>
            </a:r>
            <a:r>
              <a:rPr lang="en-US" sz="2800" dirty="0" smtClean="0"/>
              <a:t> = Block Started by Symbols)</a:t>
            </a:r>
            <a:endParaRPr lang="en-US" sz="2800" dirty="0"/>
          </a:p>
        </p:txBody>
      </p:sp>
      <p:pic>
        <p:nvPicPr>
          <p:cNvPr id="4" name="Picture 3" descr="linuxFlexibleAddressSpaceLayou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779" y="973666"/>
            <a:ext cx="6078888" cy="49783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956576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Assembly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9245600" y="45720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574068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Assembly Language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Different versions for each type of processor</a:t>
            </a:r>
          </a:p>
          <a:p>
            <a:r>
              <a:rPr lang="en-US" dirty="0" smtClean="0"/>
              <a:t>x86 – 32-bit Intel (most common)</a:t>
            </a:r>
          </a:p>
          <a:p>
            <a:r>
              <a:rPr lang="en-US" dirty="0" smtClean="0"/>
              <a:t>x64 – 64-bit Intel</a:t>
            </a:r>
          </a:p>
          <a:p>
            <a:r>
              <a:rPr lang="en-US" dirty="0" smtClean="0"/>
              <a:t>SPARC, PowerPC, MIPS, ARM – others</a:t>
            </a:r>
          </a:p>
          <a:p>
            <a:r>
              <a:rPr lang="en-US" dirty="0" smtClean="0"/>
              <a:t>Windows runs on x86 or x64</a:t>
            </a:r>
          </a:p>
          <a:p>
            <a:r>
              <a:rPr lang="en-US" dirty="0" smtClean="0"/>
              <a:t>x64 machines can run x86 programs</a:t>
            </a:r>
          </a:p>
          <a:p>
            <a:r>
              <a:rPr lang="en-US" dirty="0" smtClean="0"/>
              <a:t>Most malware is designed for x86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536773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Instructions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Mnemonic </a:t>
            </a:r>
            <a:r>
              <a:rPr lang="en-US" dirty="0" smtClean="0"/>
              <a:t>followed by </a:t>
            </a:r>
            <a:r>
              <a:rPr lang="en-US" b="1" dirty="0" smtClean="0"/>
              <a:t>operands</a:t>
            </a:r>
          </a:p>
          <a:p>
            <a:r>
              <a:rPr lang="en-US" dirty="0" err="1" smtClean="0"/>
              <a:t>mov</a:t>
            </a:r>
            <a:r>
              <a:rPr lang="en-US" dirty="0" smtClean="0"/>
              <a:t> </a:t>
            </a:r>
            <a:r>
              <a:rPr lang="en-US" dirty="0" err="1" smtClean="0"/>
              <a:t>ecx</a:t>
            </a:r>
            <a:r>
              <a:rPr lang="en-US" dirty="0" smtClean="0"/>
              <a:t> 0x42</a:t>
            </a:r>
          </a:p>
          <a:p>
            <a:pPr lvl="1"/>
            <a:r>
              <a:rPr lang="en-US" dirty="0" smtClean="0"/>
              <a:t>Move into Extended C register the value 42 (hex)</a:t>
            </a:r>
          </a:p>
          <a:p>
            <a:r>
              <a:rPr lang="en-US" dirty="0" err="1" smtClean="0"/>
              <a:t>mov</a:t>
            </a:r>
            <a:r>
              <a:rPr lang="en-US" dirty="0" smtClean="0"/>
              <a:t> </a:t>
            </a:r>
            <a:r>
              <a:rPr lang="en-US" dirty="0" err="1" smtClean="0"/>
              <a:t>ecx</a:t>
            </a:r>
            <a:r>
              <a:rPr lang="en-US" dirty="0" smtClean="0"/>
              <a:t> is 0xB9 in hexadecimal</a:t>
            </a:r>
          </a:p>
          <a:p>
            <a:r>
              <a:rPr lang="en-US" dirty="0" smtClean="0"/>
              <a:t>The value 42 is 0x4200000000</a:t>
            </a:r>
          </a:p>
          <a:p>
            <a:r>
              <a:rPr lang="en-US" dirty="0" smtClean="0"/>
              <a:t>In binary this instruction is</a:t>
            </a:r>
          </a:p>
          <a:p>
            <a:r>
              <a:rPr lang="en-US" dirty="0" smtClean="0"/>
              <a:t>0xB942000000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20117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Operands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Immediate</a:t>
            </a:r>
          </a:p>
          <a:p>
            <a:pPr lvl="1"/>
            <a:r>
              <a:rPr lang="en-US" dirty="0" smtClean="0"/>
              <a:t>Fixed values like –x42</a:t>
            </a:r>
          </a:p>
          <a:p>
            <a:r>
              <a:rPr lang="en-US" b="1" dirty="0" smtClean="0"/>
              <a:t>Register</a:t>
            </a:r>
          </a:p>
          <a:p>
            <a:pPr lvl="1"/>
            <a:r>
              <a:rPr lang="en-US" dirty="0" smtClean="0"/>
              <a:t>eax, ebx, </a:t>
            </a:r>
            <a:r>
              <a:rPr lang="en-US" dirty="0" err="1" smtClean="0"/>
              <a:t>ecx</a:t>
            </a:r>
            <a:r>
              <a:rPr lang="en-US" dirty="0" smtClean="0"/>
              <a:t>, and so on</a:t>
            </a:r>
          </a:p>
          <a:p>
            <a:r>
              <a:rPr lang="en-US" b="1" dirty="0" smtClean="0"/>
              <a:t>Memory address</a:t>
            </a:r>
          </a:p>
          <a:p>
            <a:pPr lvl="1"/>
            <a:r>
              <a:rPr lang="en-US" dirty="0" smtClean="0"/>
              <a:t>Denoted with brackets, like [eax]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285378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Registers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Picture 3" descr="Screen Shot 2013-09-01 at 6.17.26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3129" y="1566863"/>
            <a:ext cx="6972300" cy="4559300"/>
          </a:xfrm>
          <a:prstGeom prst="rect">
            <a:avLst/>
          </a:prstGeom>
          <a:ln>
            <a:solidFill>
              <a:srgbClr val="4F81BD"/>
            </a:solidFill>
          </a:ln>
        </p:spPr>
      </p:pic>
    </p:spTree>
    <p:extLst>
      <p:ext uri="{BB962C8B-B14F-4D97-AF65-F5344CB8AC3E}">
        <p14:creationId xmlns:p14="http://schemas.microsoft.com/office/powerpoint/2010/main" val="34969421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EIP (Extended Instruction Pointer)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Contains the memory address of the next instruction to be executed</a:t>
            </a:r>
          </a:p>
          <a:p>
            <a:r>
              <a:rPr lang="en-US" dirty="0" smtClean="0"/>
              <a:t>If EIP contains wrong data, the CPU will fetch non-legitimate instructions and crash</a:t>
            </a:r>
          </a:p>
          <a:p>
            <a:r>
              <a:rPr lang="en-US" dirty="0" smtClean="0"/>
              <a:t>Buffer overflows target EIP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371802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Simple Instructions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588619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Simple Instructions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mov </a:t>
            </a:r>
            <a:r>
              <a:rPr lang="en-US" dirty="0" smtClean="0"/>
              <a:t>source, destination</a:t>
            </a:r>
            <a:endParaRPr lang="en-US" dirty="0" smtClean="0"/>
          </a:p>
          <a:p>
            <a:pPr lvl="1"/>
            <a:r>
              <a:rPr lang="en-US" dirty="0" smtClean="0"/>
              <a:t>Moves data from one location to another</a:t>
            </a:r>
          </a:p>
          <a:p>
            <a:r>
              <a:rPr lang="en-US" dirty="0" smtClean="0"/>
              <a:t>AT&amp;T format </a:t>
            </a:r>
            <a:r>
              <a:rPr lang="en-US" dirty="0" smtClean="0"/>
              <a:t>is favored by </a:t>
            </a:r>
            <a:r>
              <a:rPr lang="en-US" dirty="0" smtClean="0"/>
              <a:t>Linux developers</a:t>
            </a:r>
            <a:r>
              <a:rPr lang="en-US" dirty="0" smtClean="0"/>
              <a:t>, with </a:t>
            </a:r>
            <a:r>
              <a:rPr lang="en-US" dirty="0" smtClean="0"/>
              <a:t>source first</a:t>
            </a:r>
            <a:endParaRPr lang="en-US" dirty="0" smtClean="0"/>
          </a:p>
          <a:p>
            <a:r>
              <a:rPr lang="en-US" dirty="0" smtClean="0"/>
              <a:t>Remember indirect addressing</a:t>
            </a:r>
          </a:p>
          <a:p>
            <a:pPr lvl="1"/>
            <a:r>
              <a:rPr lang="en-US" dirty="0" smtClean="0"/>
              <a:t>[ebx] means the memory location pointed to by EBX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27480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Basic Concepts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192710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68043"/>
          </a:xfrm>
        </p:spPr>
        <p:txBody>
          <a:bodyPr/>
          <a:lstStyle/>
          <a:p>
            <a:r>
              <a:rPr lang="en-US" dirty="0" smtClean="0"/>
              <a:t>Intel v. AT&amp;T 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32260"/>
            <a:ext cx="8229600" cy="4893903"/>
          </a:xfrm>
        </p:spPr>
        <p:txBody>
          <a:bodyPr/>
          <a:lstStyle/>
          <a:p>
            <a:r>
              <a:rPr lang="en-US" dirty="0" err="1" smtClean="0"/>
              <a:t>gdb</a:t>
            </a:r>
            <a:r>
              <a:rPr lang="en-US" dirty="0" smtClean="0"/>
              <a:t> uses AT&amp;T format by default, which is popular with Linux users</a:t>
            </a:r>
          </a:p>
          <a:p>
            <a:pPr lvl="1"/>
            <a:r>
              <a:rPr lang="en-US" dirty="0" smtClean="0"/>
              <a:t>mov source, destination</a:t>
            </a:r>
          </a:p>
          <a:p>
            <a:r>
              <a:rPr lang="en-US" dirty="0" smtClean="0"/>
              <a:t>Windows users more commonly use Intel format</a:t>
            </a:r>
          </a:p>
          <a:p>
            <a:pPr lvl="1"/>
            <a:r>
              <a:rPr lang="en-US" dirty="0" smtClean="0"/>
              <a:t>MOV DESTINATION, SOURCE</a:t>
            </a:r>
            <a:endParaRPr lang="en-US" dirty="0"/>
          </a:p>
        </p:txBody>
      </p:sp>
      <p:pic>
        <p:nvPicPr>
          <p:cNvPr id="4" name="Picture 3" descr="Screen Shot 2014-11-23 at 6.59.03 A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88836" y="4631241"/>
            <a:ext cx="5778500" cy="2044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145452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Jasmin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Assembly Language Simulator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3643220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 descr="jasmin1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5757" y="274638"/>
            <a:ext cx="7961043" cy="63688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165936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Stack-based Buffer Overflows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Most popular and best understood exploitation method</a:t>
            </a:r>
          </a:p>
          <a:p>
            <a:r>
              <a:rPr lang="en-US" dirty="0" smtClean="0"/>
              <a:t>Aleph One's "Smashing the Stack for Fun and Profit" (1996)</a:t>
            </a:r>
          </a:p>
          <a:p>
            <a:pPr lvl="1"/>
            <a:r>
              <a:rPr lang="en-US" dirty="0" smtClean="0"/>
              <a:t>Link Ch 2a</a:t>
            </a:r>
          </a:p>
          <a:p>
            <a:r>
              <a:rPr lang="en-US" dirty="0" smtClean="0"/>
              <a:t>Buffer</a:t>
            </a:r>
          </a:p>
          <a:p>
            <a:pPr lvl="1"/>
            <a:r>
              <a:rPr lang="en-US" dirty="0" smtClean="0"/>
              <a:t>A limited, contiguously allocated set of memory</a:t>
            </a:r>
          </a:p>
          <a:p>
            <a:pPr lvl="1"/>
            <a:r>
              <a:rPr lang="en-US" dirty="0" smtClean="0"/>
              <a:t>In C, usually an </a:t>
            </a:r>
            <a:r>
              <a:rPr lang="en-US" i="1" dirty="0" smtClean="0"/>
              <a:t>array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3991612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Vulnerability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flaw in a system that allows an attacker to do something the designer did not intend, such as</a:t>
            </a:r>
          </a:p>
          <a:p>
            <a:pPr lvl="1"/>
            <a:r>
              <a:rPr lang="en-US" dirty="0" smtClean="0"/>
              <a:t>Denial of service (loss of </a:t>
            </a:r>
            <a:r>
              <a:rPr lang="en-US" dirty="0" smtClean="0"/>
              <a:t>availability)</a:t>
            </a:r>
            <a:endParaRPr lang="en-US" dirty="0" smtClean="0"/>
          </a:p>
          <a:p>
            <a:pPr lvl="1"/>
            <a:r>
              <a:rPr lang="en-US" dirty="0" smtClean="0"/>
              <a:t>Elevating privileges (e.g. user to Administrator)</a:t>
            </a:r>
          </a:p>
          <a:p>
            <a:pPr lvl="1"/>
            <a:r>
              <a:rPr lang="en-US" dirty="0" smtClean="0"/>
              <a:t>Remote Code Execution (typically a </a:t>
            </a:r>
            <a:r>
              <a:rPr lang="en-US" i="1" dirty="0" smtClean="0"/>
              <a:t>remote shell</a:t>
            </a:r>
            <a:r>
              <a:rPr lang="en-US" dirty="0" smtClean="0"/>
              <a:t>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46600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Exploit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Exploit (v.)</a:t>
            </a:r>
          </a:p>
          <a:p>
            <a:pPr lvl="1"/>
            <a:r>
              <a:rPr lang="en-US" dirty="0" smtClean="0"/>
              <a:t>To take advantage of a vulnerability and cause a result the designer did not intend</a:t>
            </a:r>
          </a:p>
          <a:p>
            <a:r>
              <a:rPr lang="en-US" dirty="0" smtClean="0"/>
              <a:t>Exploit (n.)</a:t>
            </a:r>
          </a:p>
          <a:p>
            <a:pPr lvl="1"/>
            <a:r>
              <a:rPr lang="en-US" dirty="0" smtClean="0"/>
              <a:t>The code that is used to take advantage of a vulnerability</a:t>
            </a:r>
          </a:p>
          <a:p>
            <a:pPr lvl="1"/>
            <a:r>
              <a:rPr lang="en-US" dirty="0" smtClean="0"/>
              <a:t>Also called a Proof of Concept (</a:t>
            </a:r>
            <a:r>
              <a:rPr lang="en-US" dirty="0" err="1" smtClean="0"/>
              <a:t>PoC</a:t>
            </a:r>
            <a:r>
              <a:rPr lang="en-US" dirty="0" smtClean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7833761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Fuzzer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Fuzzer</a:t>
            </a:r>
            <a:endParaRPr lang="en-US" dirty="0" smtClean="0"/>
          </a:p>
          <a:p>
            <a:pPr lvl="1"/>
            <a:r>
              <a:rPr lang="en-US" dirty="0" smtClean="0"/>
              <a:t>A tool that sends a large range of unexpected input values to a system</a:t>
            </a:r>
          </a:p>
          <a:p>
            <a:pPr lvl="1"/>
            <a:r>
              <a:rPr lang="en-US" dirty="0" smtClean="0"/>
              <a:t>The purpose is to find bugs which could later be exploited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66561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Memory Management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Specifically for Intel 32-bit architecture</a:t>
            </a:r>
          </a:p>
          <a:p>
            <a:r>
              <a:rPr lang="en-US" dirty="0" smtClean="0"/>
              <a:t>Most exploits we'll use  involve overwriting or overflowing one portion of memory into another</a:t>
            </a:r>
          </a:p>
          <a:p>
            <a:r>
              <a:rPr lang="en-US" dirty="0" smtClean="0"/>
              <a:t>Understanding memory management is therefore crucial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92690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Instructions and Data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There is no intrinsic difference between data and executable instructions</a:t>
            </a:r>
          </a:p>
          <a:p>
            <a:pPr lvl="1"/>
            <a:r>
              <a:rPr lang="en-US" dirty="0" smtClean="0"/>
              <a:t>Although there are some defenses like Data Execution Prevention</a:t>
            </a:r>
          </a:p>
          <a:p>
            <a:r>
              <a:rPr lang="en-US" dirty="0" smtClean="0"/>
              <a:t>They are both just a series of bytes</a:t>
            </a:r>
          </a:p>
          <a:p>
            <a:r>
              <a:rPr lang="en-US" dirty="0" smtClean="0"/>
              <a:t>This ambiguity makes system exploitation possible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568387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Program Address Space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Three </a:t>
            </a:r>
            <a:r>
              <a:rPr lang="en-US" dirty="0" smtClean="0"/>
              <a:t>types of segments</a:t>
            </a:r>
          </a:p>
          <a:p>
            <a:pPr lvl="1"/>
            <a:r>
              <a:rPr lang="en-US" b="1" dirty="0" smtClean="0"/>
              <a:t>.text</a:t>
            </a:r>
            <a:r>
              <a:rPr lang="en-US" dirty="0" smtClean="0"/>
              <a:t> contains program instructions (read-only)</a:t>
            </a:r>
          </a:p>
          <a:p>
            <a:pPr lvl="1"/>
            <a:r>
              <a:rPr lang="en-US" b="1" dirty="0"/>
              <a:t>.data </a:t>
            </a:r>
            <a:r>
              <a:rPr lang="en-US" dirty="0"/>
              <a:t>contains static initialized global variables (writable)</a:t>
            </a:r>
          </a:p>
          <a:p>
            <a:pPr lvl="1"/>
            <a:r>
              <a:rPr lang="en-US" b="1" dirty="0" smtClean="0"/>
              <a:t>.</a:t>
            </a:r>
            <a:r>
              <a:rPr lang="en-US" b="1" dirty="0" err="1" smtClean="0"/>
              <a:t>bss</a:t>
            </a:r>
            <a:r>
              <a:rPr lang="en-US" b="1" dirty="0" smtClean="0"/>
              <a:t> </a:t>
            </a:r>
            <a:r>
              <a:rPr lang="en-US" dirty="0" smtClean="0"/>
              <a:t>contains uninitialized </a:t>
            </a:r>
            <a:r>
              <a:rPr lang="en-US" dirty="0"/>
              <a:t>global variables (writable</a:t>
            </a:r>
            <a:r>
              <a:rPr lang="en-US" dirty="0" smtClean="0"/>
              <a:t>)</a:t>
            </a:r>
            <a:endParaRPr lang="en-US" b="1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784350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Stack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17133"/>
            <a:ext cx="8229600" cy="4525963"/>
          </a:xfrm>
        </p:spPr>
        <p:txBody>
          <a:bodyPr/>
          <a:lstStyle/>
          <a:p>
            <a:r>
              <a:rPr lang="en-US" dirty="0" smtClean="0"/>
              <a:t>Last In First Out (LIFO)</a:t>
            </a:r>
          </a:p>
          <a:p>
            <a:r>
              <a:rPr lang="en-US" dirty="0" smtClean="0"/>
              <a:t>Most recently </a:t>
            </a:r>
            <a:r>
              <a:rPr lang="en-US" b="1" dirty="0" smtClean="0"/>
              <a:t>push</a:t>
            </a:r>
            <a:r>
              <a:rPr lang="en-US" dirty="0" smtClean="0"/>
              <a:t>ed data is the first </a:t>
            </a:r>
            <a:r>
              <a:rPr lang="en-US" b="1" dirty="0" smtClean="0"/>
              <a:t>pop</a:t>
            </a:r>
            <a:r>
              <a:rPr lang="en-US" dirty="0" smtClean="0"/>
              <a:t>ped</a:t>
            </a:r>
          </a:p>
          <a:p>
            <a:r>
              <a:rPr lang="en-US" dirty="0" smtClean="0"/>
              <a:t>Ideal for storing transitory information</a:t>
            </a:r>
          </a:p>
          <a:p>
            <a:pPr lvl="1"/>
            <a:r>
              <a:rPr lang="en-US" dirty="0" smtClean="0"/>
              <a:t>Local variables</a:t>
            </a:r>
          </a:p>
          <a:p>
            <a:pPr lvl="1"/>
            <a:r>
              <a:rPr lang="en-US" dirty="0" smtClean="0"/>
              <a:t>Information relating to function calls</a:t>
            </a:r>
          </a:p>
          <a:p>
            <a:pPr lvl="1"/>
            <a:r>
              <a:rPr lang="en-US" dirty="0" smtClean="0"/>
              <a:t>Other information used to clean up the stack after a function is called</a:t>
            </a:r>
          </a:p>
          <a:p>
            <a:r>
              <a:rPr lang="en-US" dirty="0" smtClean="0"/>
              <a:t>Grows down</a:t>
            </a:r>
          </a:p>
          <a:p>
            <a:pPr lvl="1"/>
            <a:r>
              <a:rPr lang="en-US" dirty="0" smtClean="0"/>
              <a:t>As more data is added, it uses lower address values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727461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2330</TotalTime>
  <Words>596</Words>
  <Application>Microsoft Macintosh PowerPoint</Application>
  <PresentationFormat>On-screen Show (4:3)</PresentationFormat>
  <Paragraphs>96</Paragraphs>
  <Slides>23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4" baseType="lpstr">
      <vt:lpstr>Office Theme</vt:lpstr>
      <vt:lpstr>Introduction: Exploiting Linux</vt:lpstr>
      <vt:lpstr>Basic Concepts</vt:lpstr>
      <vt:lpstr>Vulnerability</vt:lpstr>
      <vt:lpstr>Exploit</vt:lpstr>
      <vt:lpstr>Fuzzer</vt:lpstr>
      <vt:lpstr>Memory Management</vt:lpstr>
      <vt:lpstr>Instructions and Data</vt:lpstr>
      <vt:lpstr>Program Address Space</vt:lpstr>
      <vt:lpstr>Stack</vt:lpstr>
      <vt:lpstr>Heap</vt:lpstr>
      <vt:lpstr>Program Layout in RAM</vt:lpstr>
      <vt:lpstr>Assembly</vt:lpstr>
      <vt:lpstr>Assembly Language</vt:lpstr>
      <vt:lpstr>Instructions</vt:lpstr>
      <vt:lpstr>Operands</vt:lpstr>
      <vt:lpstr>Registers</vt:lpstr>
      <vt:lpstr>EIP (Extended Instruction Pointer)</vt:lpstr>
      <vt:lpstr>Simple Instructions</vt:lpstr>
      <vt:lpstr>Simple Instructions</vt:lpstr>
      <vt:lpstr>Intel v. AT&amp;T Format</vt:lpstr>
      <vt:lpstr>Jasmin</vt:lpstr>
      <vt:lpstr>PowerPoint Presentation</vt:lpstr>
      <vt:lpstr>Stack-based Buffer Overflows</vt:lpstr>
    </vt:vector>
  </TitlesOfParts>
  <Company>Home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CNIT 127: Exploit Development  Ch 1: Before you begin</dc:title>
  <dc:creator>Sam Bowne</dc:creator>
  <cp:lastModifiedBy>Sam Bowne</cp:lastModifiedBy>
  <cp:revision>170</cp:revision>
  <dcterms:created xsi:type="dcterms:W3CDTF">2014-08-26T22:11:41Z</dcterms:created>
  <dcterms:modified xsi:type="dcterms:W3CDTF">2015-01-05T14:37:49Z</dcterms:modified>
</cp:coreProperties>
</file>