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8" r:id="rId16"/>
    <p:sldId id="340" r:id="rId17"/>
    <p:sldId id="347" r:id="rId18"/>
    <p:sldId id="348" r:id="rId19"/>
    <p:sldId id="349" r:id="rId20"/>
    <p:sldId id="310" r:id="rId21"/>
    <p:sldId id="350" r:id="rId22"/>
    <p:sldId id="351" r:id="rId23"/>
    <p:sldId id="25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D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8956" autoAdjust="0"/>
  </p:normalViewPr>
  <p:slideViewPr>
    <p:cSldViewPr snapToGrid="0" snapToObjects="1">
      <p:cViewPr varScale="1">
        <p:scale>
          <a:sx n="103" d="100"/>
          <a:sy n="103" d="100"/>
        </p:scale>
        <p:origin x="-1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6" d="100"/>
        <a:sy n="206" d="100"/>
      </p:scale>
      <p:origin x="0" y="157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77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1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94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39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81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09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1/5/15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69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1/5/15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8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1/5/15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2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9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5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19829-3C23-A945-B2EC-6A645BCE48BA}" type="datetimeFigureOut">
              <a:rPr lang="en-US" smtClean="0"/>
              <a:t>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2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691"/>
            <a:ext cx="7772400" cy="2276270"/>
          </a:xfrm>
        </p:spPr>
        <p:txBody>
          <a:bodyPr/>
          <a:lstStyle/>
          <a:p>
            <a:r>
              <a:rPr lang="en-US" dirty="0" smtClean="0"/>
              <a:t>Introduction: Exploiting Linux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h-cov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765" y="2599957"/>
            <a:ext cx="3251200" cy="410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536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Holds dynamic variables</a:t>
            </a:r>
          </a:p>
          <a:p>
            <a:r>
              <a:rPr lang="en-US" dirty="0" smtClean="0"/>
              <a:t>Roughly First In First Out (FIFO)</a:t>
            </a:r>
          </a:p>
          <a:p>
            <a:r>
              <a:rPr lang="en-US" dirty="0" smtClean="0"/>
              <a:t>Grows up in address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487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12800"/>
          </a:xfrm>
        </p:spPr>
        <p:txBody>
          <a:bodyPr/>
          <a:lstStyle/>
          <a:p>
            <a:r>
              <a:rPr lang="en-US" dirty="0" smtClean="0"/>
              <a:t>Program Layout in 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779" y="6091764"/>
            <a:ext cx="8077021" cy="55033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From link Ch 1a (.</a:t>
            </a:r>
            <a:r>
              <a:rPr lang="en-US" sz="2800" dirty="0" err="1" smtClean="0"/>
              <a:t>bss</a:t>
            </a:r>
            <a:r>
              <a:rPr lang="en-US" sz="2800" dirty="0" smtClean="0"/>
              <a:t> = Block Started by Symbols)</a:t>
            </a:r>
            <a:endParaRPr lang="en-US" sz="2800" dirty="0"/>
          </a:p>
        </p:txBody>
      </p:sp>
      <p:pic>
        <p:nvPicPr>
          <p:cNvPr id="4" name="Picture 3" descr="linuxFlexibleAddressSpaceLayou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79" y="973666"/>
            <a:ext cx="6078888" cy="497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565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245600" y="4572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40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versions for each type of processor</a:t>
            </a:r>
          </a:p>
          <a:p>
            <a:r>
              <a:rPr lang="en-US" dirty="0" smtClean="0"/>
              <a:t>x86 – 32-bit Intel (most common)</a:t>
            </a:r>
          </a:p>
          <a:p>
            <a:r>
              <a:rPr lang="en-US" dirty="0" smtClean="0"/>
              <a:t>x64 – 64-bit Intel</a:t>
            </a:r>
          </a:p>
          <a:p>
            <a:r>
              <a:rPr lang="en-US" dirty="0" smtClean="0"/>
              <a:t>SPARC, PowerPC, MIPS, ARM – others</a:t>
            </a:r>
          </a:p>
          <a:p>
            <a:r>
              <a:rPr lang="en-US" dirty="0" smtClean="0"/>
              <a:t>Windows runs on x86 or x64</a:t>
            </a:r>
          </a:p>
          <a:p>
            <a:r>
              <a:rPr lang="en-US" dirty="0" smtClean="0"/>
              <a:t>x64 machines can run x86 programs</a:t>
            </a:r>
          </a:p>
          <a:p>
            <a:r>
              <a:rPr lang="en-US" dirty="0" smtClean="0"/>
              <a:t>Most malware is designed for x86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367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Mnemonic </a:t>
            </a:r>
            <a:r>
              <a:rPr lang="en-US" dirty="0" smtClean="0"/>
              <a:t>followed by </a:t>
            </a:r>
            <a:r>
              <a:rPr lang="en-US" b="1" dirty="0" smtClean="0"/>
              <a:t>operands</a:t>
            </a:r>
          </a:p>
          <a:p>
            <a:r>
              <a:rPr lang="en-US" dirty="0" err="1" smtClean="0"/>
              <a:t>mov</a:t>
            </a:r>
            <a:r>
              <a:rPr lang="en-US" dirty="0" smtClean="0"/>
              <a:t> </a:t>
            </a:r>
            <a:r>
              <a:rPr lang="en-US" dirty="0" err="1" smtClean="0"/>
              <a:t>ecx</a:t>
            </a:r>
            <a:r>
              <a:rPr lang="en-US" dirty="0" smtClean="0"/>
              <a:t> 0x42</a:t>
            </a:r>
          </a:p>
          <a:p>
            <a:pPr lvl="1"/>
            <a:r>
              <a:rPr lang="en-US" dirty="0" smtClean="0"/>
              <a:t>Move into Extended C register the value 42 (hex)</a:t>
            </a:r>
          </a:p>
          <a:p>
            <a:r>
              <a:rPr lang="en-US" dirty="0" err="1" smtClean="0"/>
              <a:t>mov</a:t>
            </a:r>
            <a:r>
              <a:rPr lang="en-US" dirty="0" smtClean="0"/>
              <a:t> </a:t>
            </a:r>
            <a:r>
              <a:rPr lang="en-US" dirty="0" err="1" smtClean="0"/>
              <a:t>ecx</a:t>
            </a:r>
            <a:r>
              <a:rPr lang="en-US" dirty="0" smtClean="0"/>
              <a:t> is 0xB9 in hexadecimal</a:t>
            </a:r>
          </a:p>
          <a:p>
            <a:r>
              <a:rPr lang="en-US" dirty="0" smtClean="0"/>
              <a:t>The value 42 is 0x4200000000</a:t>
            </a:r>
          </a:p>
          <a:p>
            <a:r>
              <a:rPr lang="en-US" dirty="0" smtClean="0"/>
              <a:t>In binary this instruction is</a:t>
            </a:r>
          </a:p>
          <a:p>
            <a:r>
              <a:rPr lang="en-US" dirty="0" smtClean="0"/>
              <a:t>0xB942000000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01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Immediate</a:t>
            </a:r>
          </a:p>
          <a:p>
            <a:pPr lvl="1"/>
            <a:r>
              <a:rPr lang="en-US" dirty="0" smtClean="0"/>
              <a:t>Fixed values like –x42</a:t>
            </a:r>
          </a:p>
          <a:p>
            <a:r>
              <a:rPr lang="en-US" b="1" dirty="0" smtClean="0"/>
              <a:t>Register</a:t>
            </a:r>
          </a:p>
          <a:p>
            <a:pPr lvl="1"/>
            <a:r>
              <a:rPr lang="en-US" dirty="0" smtClean="0"/>
              <a:t>eax, ebx, </a:t>
            </a:r>
            <a:r>
              <a:rPr lang="en-US" dirty="0" err="1" smtClean="0"/>
              <a:t>ecx</a:t>
            </a:r>
            <a:r>
              <a:rPr lang="en-US" dirty="0" smtClean="0"/>
              <a:t>, and so on</a:t>
            </a:r>
          </a:p>
          <a:p>
            <a:r>
              <a:rPr lang="en-US" b="1" dirty="0" smtClean="0"/>
              <a:t>Memory address</a:t>
            </a:r>
          </a:p>
          <a:p>
            <a:pPr lvl="1"/>
            <a:r>
              <a:rPr lang="en-US" dirty="0" smtClean="0"/>
              <a:t>Denoted with brackets, like [eax]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853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creen Shot 2013-09-01 at 6.17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129" y="1566863"/>
            <a:ext cx="6972300" cy="45593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349694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EIP (Extended Instruction Pointer)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 the memory address of the next instruction to be executed</a:t>
            </a:r>
          </a:p>
          <a:p>
            <a:r>
              <a:rPr lang="en-US" dirty="0" smtClean="0"/>
              <a:t>If EIP contains wrong data, the CPU will fetch non-legitimate instructions and crash</a:t>
            </a:r>
          </a:p>
          <a:p>
            <a:r>
              <a:rPr lang="en-US" dirty="0" smtClean="0"/>
              <a:t>Buffer overflows target EIP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718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Simple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86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 </a:t>
            </a:r>
            <a:r>
              <a:rPr lang="en-US" dirty="0" smtClean="0"/>
              <a:t>source, destination</a:t>
            </a:r>
            <a:endParaRPr lang="en-US" dirty="0" smtClean="0"/>
          </a:p>
          <a:p>
            <a:pPr lvl="1"/>
            <a:r>
              <a:rPr lang="en-US" dirty="0" smtClean="0"/>
              <a:t>Moves data from one location to another</a:t>
            </a:r>
          </a:p>
          <a:p>
            <a:r>
              <a:rPr lang="en-US" dirty="0" smtClean="0"/>
              <a:t>AT&amp;T format </a:t>
            </a:r>
            <a:r>
              <a:rPr lang="en-US" dirty="0" smtClean="0"/>
              <a:t>is favored by </a:t>
            </a:r>
            <a:r>
              <a:rPr lang="en-US" dirty="0" smtClean="0"/>
              <a:t>Linux developers</a:t>
            </a:r>
            <a:r>
              <a:rPr lang="en-US" dirty="0" smtClean="0"/>
              <a:t>, with </a:t>
            </a:r>
            <a:r>
              <a:rPr lang="en-US" dirty="0" smtClean="0"/>
              <a:t>source first</a:t>
            </a:r>
            <a:endParaRPr lang="en-US" dirty="0" smtClean="0"/>
          </a:p>
          <a:p>
            <a:r>
              <a:rPr lang="en-US" dirty="0" smtClean="0"/>
              <a:t>Remember indirect addressing</a:t>
            </a:r>
          </a:p>
          <a:p>
            <a:pPr lvl="1"/>
            <a:r>
              <a:rPr lang="en-US" dirty="0" smtClean="0"/>
              <a:t>[ebx] means the memory location pointed to by EBX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748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271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8043"/>
          </a:xfrm>
        </p:spPr>
        <p:txBody>
          <a:bodyPr/>
          <a:lstStyle/>
          <a:p>
            <a:r>
              <a:rPr lang="en-US" dirty="0" smtClean="0"/>
              <a:t>Intel v. AT&amp;T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2260"/>
            <a:ext cx="8229600" cy="4893903"/>
          </a:xfrm>
        </p:spPr>
        <p:txBody>
          <a:bodyPr/>
          <a:lstStyle/>
          <a:p>
            <a:r>
              <a:rPr lang="en-US" dirty="0" err="1" smtClean="0"/>
              <a:t>gdb</a:t>
            </a:r>
            <a:r>
              <a:rPr lang="en-US" dirty="0" smtClean="0"/>
              <a:t> uses AT&amp;T format by default, which is popular with Linux users</a:t>
            </a:r>
          </a:p>
          <a:p>
            <a:pPr lvl="1"/>
            <a:r>
              <a:rPr lang="en-US" dirty="0" smtClean="0"/>
              <a:t>mov source, destination</a:t>
            </a:r>
          </a:p>
          <a:p>
            <a:r>
              <a:rPr lang="en-US" dirty="0" smtClean="0"/>
              <a:t>Windows users more commonly use Intel format</a:t>
            </a:r>
          </a:p>
          <a:p>
            <a:pPr lvl="1"/>
            <a:r>
              <a:rPr lang="en-US" dirty="0" smtClean="0"/>
              <a:t>MOV DESTINATION, SOURCE</a:t>
            </a:r>
            <a:endParaRPr lang="en-US" dirty="0"/>
          </a:p>
        </p:txBody>
      </p:sp>
      <p:pic>
        <p:nvPicPr>
          <p:cNvPr id="4" name="Picture 3" descr="Screen Shot 2014-11-23 at 6.59.0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836" y="4631241"/>
            <a:ext cx="5778500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454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Jasmin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Assembly Language Simulator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432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jasmin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57" y="274638"/>
            <a:ext cx="7961043" cy="6368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6593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Stack-based Buffer Overflows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popular and best understood exploitation method</a:t>
            </a:r>
          </a:p>
          <a:p>
            <a:r>
              <a:rPr lang="en-US" dirty="0" smtClean="0"/>
              <a:t>Aleph One's "Smashing the Stack for Fun and Profit" (1996)</a:t>
            </a:r>
          </a:p>
          <a:p>
            <a:pPr lvl="1"/>
            <a:r>
              <a:rPr lang="en-US" dirty="0" smtClean="0"/>
              <a:t>Link Ch 2a</a:t>
            </a:r>
          </a:p>
          <a:p>
            <a:r>
              <a:rPr lang="en-US" dirty="0" smtClean="0"/>
              <a:t>Buffer</a:t>
            </a:r>
          </a:p>
          <a:p>
            <a:pPr lvl="1"/>
            <a:r>
              <a:rPr lang="en-US" dirty="0" smtClean="0"/>
              <a:t>A limited, contiguously allocated set of memory</a:t>
            </a:r>
          </a:p>
          <a:p>
            <a:pPr lvl="1"/>
            <a:r>
              <a:rPr lang="en-US" dirty="0" smtClean="0"/>
              <a:t>In C, usually an </a:t>
            </a:r>
            <a:r>
              <a:rPr lang="en-US" i="1" dirty="0" smtClean="0"/>
              <a:t>array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9161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Vulnerability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flaw in a system that allows an attacker to do something the designer did not intend, such as</a:t>
            </a:r>
          </a:p>
          <a:p>
            <a:pPr lvl="1"/>
            <a:r>
              <a:rPr lang="en-US" dirty="0" smtClean="0"/>
              <a:t>Denial of service (loss of </a:t>
            </a:r>
            <a:r>
              <a:rPr lang="en-US" dirty="0" smtClean="0"/>
              <a:t>availability)</a:t>
            </a:r>
            <a:endParaRPr lang="en-US" dirty="0" smtClean="0"/>
          </a:p>
          <a:p>
            <a:pPr lvl="1"/>
            <a:r>
              <a:rPr lang="en-US" dirty="0" smtClean="0"/>
              <a:t>Elevating privileges (e.g. user to Administrator)</a:t>
            </a:r>
          </a:p>
          <a:p>
            <a:pPr lvl="1"/>
            <a:r>
              <a:rPr lang="en-US" dirty="0" smtClean="0"/>
              <a:t>Remote Code Execution (typically a </a:t>
            </a:r>
            <a:r>
              <a:rPr lang="en-US" i="1" dirty="0" smtClean="0"/>
              <a:t>remote shell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660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 (v.)</a:t>
            </a:r>
          </a:p>
          <a:p>
            <a:pPr lvl="1"/>
            <a:r>
              <a:rPr lang="en-US" dirty="0" smtClean="0"/>
              <a:t>To take advantage of a vulnerability and cause a result the designer did not intend</a:t>
            </a:r>
          </a:p>
          <a:p>
            <a:r>
              <a:rPr lang="en-US" dirty="0" smtClean="0"/>
              <a:t>Exploit (n.)</a:t>
            </a:r>
          </a:p>
          <a:p>
            <a:pPr lvl="1"/>
            <a:r>
              <a:rPr lang="en-US" dirty="0" smtClean="0"/>
              <a:t>The code that is used to take advantage of a vulnerability</a:t>
            </a:r>
          </a:p>
          <a:p>
            <a:pPr lvl="1"/>
            <a:r>
              <a:rPr lang="en-US" dirty="0" smtClean="0"/>
              <a:t>Also called a Proof of Concept (</a:t>
            </a:r>
            <a:r>
              <a:rPr lang="en-US" dirty="0" err="1" smtClean="0"/>
              <a:t>PoC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83376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Fuzzer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Fuzzer</a:t>
            </a:r>
            <a:endParaRPr lang="en-US" dirty="0" smtClean="0"/>
          </a:p>
          <a:p>
            <a:pPr lvl="1"/>
            <a:r>
              <a:rPr lang="en-US" dirty="0" smtClean="0"/>
              <a:t>A tool that sends a large range of unexpected input values to a system</a:t>
            </a:r>
          </a:p>
          <a:p>
            <a:pPr lvl="1"/>
            <a:r>
              <a:rPr lang="en-US" dirty="0" smtClean="0"/>
              <a:t>The purpose is to find bugs which could later be exploited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656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Specifically for Intel 32-bit architecture</a:t>
            </a:r>
          </a:p>
          <a:p>
            <a:r>
              <a:rPr lang="en-US" dirty="0" smtClean="0"/>
              <a:t>Most exploits we'll use  involve overwriting or overflowing one portion of memory into another</a:t>
            </a:r>
          </a:p>
          <a:p>
            <a:r>
              <a:rPr lang="en-US" dirty="0" smtClean="0"/>
              <a:t>Understanding memory management is therefore crucial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269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and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intrinsic difference between data and executable instructions</a:t>
            </a:r>
          </a:p>
          <a:p>
            <a:pPr lvl="1"/>
            <a:r>
              <a:rPr lang="en-US" dirty="0" smtClean="0"/>
              <a:t>Although there are some defenses like Data Execution Prevention</a:t>
            </a:r>
          </a:p>
          <a:p>
            <a:r>
              <a:rPr lang="en-US" dirty="0" smtClean="0"/>
              <a:t>They are both just a series of bytes</a:t>
            </a:r>
          </a:p>
          <a:p>
            <a:r>
              <a:rPr lang="en-US" dirty="0" smtClean="0"/>
              <a:t>This ambiguity makes system exploitation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683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Address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</a:t>
            </a:r>
            <a:r>
              <a:rPr lang="en-US" dirty="0" smtClean="0"/>
              <a:t>types of segments</a:t>
            </a:r>
          </a:p>
          <a:p>
            <a:pPr lvl="1"/>
            <a:r>
              <a:rPr lang="en-US" b="1" dirty="0" smtClean="0"/>
              <a:t>.text</a:t>
            </a:r>
            <a:r>
              <a:rPr lang="en-US" dirty="0" smtClean="0"/>
              <a:t> contains program instructions (read-only)</a:t>
            </a:r>
          </a:p>
          <a:p>
            <a:pPr lvl="1"/>
            <a:r>
              <a:rPr lang="en-US" b="1" dirty="0"/>
              <a:t>.data </a:t>
            </a:r>
            <a:r>
              <a:rPr lang="en-US" dirty="0"/>
              <a:t>contains static initialized global variables (writable)</a:t>
            </a:r>
          </a:p>
          <a:p>
            <a:pPr lvl="1"/>
            <a:r>
              <a:rPr lang="en-US" b="1" dirty="0" smtClean="0"/>
              <a:t>.</a:t>
            </a:r>
            <a:r>
              <a:rPr lang="en-US" b="1" dirty="0" err="1" smtClean="0"/>
              <a:t>bss</a:t>
            </a:r>
            <a:r>
              <a:rPr lang="en-US" b="1" dirty="0" smtClean="0"/>
              <a:t> </a:t>
            </a:r>
            <a:r>
              <a:rPr lang="en-US" dirty="0" smtClean="0"/>
              <a:t>contains uninitialized </a:t>
            </a:r>
            <a:r>
              <a:rPr lang="en-US" dirty="0"/>
              <a:t>global variables (writable</a:t>
            </a:r>
            <a:r>
              <a:rPr lang="en-US" dirty="0" smtClean="0"/>
              <a:t>)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843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7133"/>
            <a:ext cx="8229600" cy="4525963"/>
          </a:xfrm>
        </p:spPr>
        <p:txBody>
          <a:bodyPr/>
          <a:lstStyle/>
          <a:p>
            <a:r>
              <a:rPr lang="en-US" dirty="0" smtClean="0"/>
              <a:t>Last In First Out (LIFO)</a:t>
            </a:r>
          </a:p>
          <a:p>
            <a:r>
              <a:rPr lang="en-US" dirty="0" smtClean="0"/>
              <a:t>Most recently </a:t>
            </a:r>
            <a:r>
              <a:rPr lang="en-US" b="1" dirty="0" smtClean="0"/>
              <a:t>push</a:t>
            </a:r>
            <a:r>
              <a:rPr lang="en-US" dirty="0" smtClean="0"/>
              <a:t>ed data is the first </a:t>
            </a:r>
            <a:r>
              <a:rPr lang="en-US" b="1" dirty="0" smtClean="0"/>
              <a:t>pop</a:t>
            </a:r>
            <a:r>
              <a:rPr lang="en-US" dirty="0" smtClean="0"/>
              <a:t>ped</a:t>
            </a:r>
          </a:p>
          <a:p>
            <a:r>
              <a:rPr lang="en-US" dirty="0" smtClean="0"/>
              <a:t>Ideal for storing transitory information</a:t>
            </a:r>
          </a:p>
          <a:p>
            <a:pPr lvl="1"/>
            <a:r>
              <a:rPr lang="en-US" dirty="0" smtClean="0"/>
              <a:t>Local variables</a:t>
            </a:r>
          </a:p>
          <a:p>
            <a:pPr lvl="1"/>
            <a:r>
              <a:rPr lang="en-US" dirty="0" smtClean="0"/>
              <a:t>Information relating to function calls</a:t>
            </a:r>
          </a:p>
          <a:p>
            <a:pPr lvl="1"/>
            <a:r>
              <a:rPr lang="en-US" dirty="0" smtClean="0"/>
              <a:t>Other information used to clean up the stack after a function is called</a:t>
            </a:r>
          </a:p>
          <a:p>
            <a:r>
              <a:rPr lang="en-US" dirty="0" smtClean="0"/>
              <a:t>Grows down</a:t>
            </a:r>
          </a:p>
          <a:p>
            <a:pPr lvl="1"/>
            <a:r>
              <a:rPr lang="en-US" dirty="0" smtClean="0"/>
              <a:t>As more data is added, it uses lower address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274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2330</TotalTime>
  <Words>596</Words>
  <Application>Microsoft Macintosh PowerPoint</Application>
  <PresentationFormat>On-screen Show (4:3)</PresentationFormat>
  <Paragraphs>96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Introduction: Exploiting Linux</vt:lpstr>
      <vt:lpstr>Basic Concepts</vt:lpstr>
      <vt:lpstr>Vulnerability</vt:lpstr>
      <vt:lpstr>Exploit</vt:lpstr>
      <vt:lpstr>Fuzzer</vt:lpstr>
      <vt:lpstr>Memory Management</vt:lpstr>
      <vt:lpstr>Instructions and Data</vt:lpstr>
      <vt:lpstr>Program Address Space</vt:lpstr>
      <vt:lpstr>Stack</vt:lpstr>
      <vt:lpstr>Heap</vt:lpstr>
      <vt:lpstr>Program Layout in RAM</vt:lpstr>
      <vt:lpstr>Assembly</vt:lpstr>
      <vt:lpstr>Assembly Language</vt:lpstr>
      <vt:lpstr>Instructions</vt:lpstr>
      <vt:lpstr>Operands</vt:lpstr>
      <vt:lpstr>Registers</vt:lpstr>
      <vt:lpstr>EIP (Extended Instruction Pointer)</vt:lpstr>
      <vt:lpstr>Simple Instructions</vt:lpstr>
      <vt:lpstr>Simple Instructions</vt:lpstr>
      <vt:lpstr>Intel v. AT&amp;T Format</vt:lpstr>
      <vt:lpstr>Jasmin</vt:lpstr>
      <vt:lpstr>PowerPoint Presentation</vt:lpstr>
      <vt:lpstr>Stack-based Buffer Overflows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CNIT 127: Exploit Development  Ch 1: Before you begin</dc:title>
  <dc:creator>Sam Bowne</dc:creator>
  <cp:lastModifiedBy>Sam Bowne</cp:lastModifiedBy>
  <cp:revision>170</cp:revision>
  <dcterms:created xsi:type="dcterms:W3CDTF">2014-08-26T22:11:41Z</dcterms:created>
  <dcterms:modified xsi:type="dcterms:W3CDTF">2015-01-05T14:37:49Z</dcterms:modified>
</cp:coreProperties>
</file>