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77" r:id="rId14"/>
    <p:sldId id="269" r:id="rId15"/>
    <p:sldId id="268" r:id="rId16"/>
    <p:sldId id="310" r:id="rId17"/>
    <p:sldId id="280" r:id="rId18"/>
    <p:sldId id="279" r:id="rId19"/>
    <p:sldId id="272" r:id="rId20"/>
    <p:sldId id="273" r:id="rId21"/>
    <p:sldId id="274" r:id="rId22"/>
    <p:sldId id="275" r:id="rId23"/>
    <p:sldId id="282" r:id="rId24"/>
    <p:sldId id="283" r:id="rId25"/>
    <p:sldId id="284" r:id="rId26"/>
    <p:sldId id="285" r:id="rId27"/>
    <p:sldId id="288" r:id="rId28"/>
    <p:sldId id="287" r:id="rId29"/>
    <p:sldId id="292" r:id="rId30"/>
    <p:sldId id="293" r:id="rId31"/>
    <p:sldId id="296" r:id="rId32"/>
    <p:sldId id="297" r:id="rId33"/>
    <p:sldId id="294" r:id="rId34"/>
    <p:sldId id="295" r:id="rId35"/>
    <p:sldId id="299" r:id="rId36"/>
    <p:sldId id="276" r:id="rId37"/>
    <p:sldId id="298" r:id="rId38"/>
    <p:sldId id="300" r:id="rId39"/>
    <p:sldId id="302" r:id="rId40"/>
    <p:sldId id="303" r:id="rId41"/>
    <p:sldId id="304" r:id="rId42"/>
    <p:sldId id="301" r:id="rId43"/>
    <p:sldId id="305" r:id="rId44"/>
    <p:sldId id="306" r:id="rId45"/>
    <p:sldId id="307" r:id="rId46"/>
    <p:sldId id="311" r:id="rId47"/>
    <p:sldId id="308" r:id="rId48"/>
    <p:sldId id="312" r:id="rId49"/>
    <p:sldId id="313" r:id="rId50"/>
    <p:sldId id="316" r:id="rId51"/>
    <p:sldId id="314" r:id="rId52"/>
    <p:sldId id="315" r:id="rId53"/>
    <p:sldId id="317" r:id="rId54"/>
    <p:sldId id="321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D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8956" autoAdjust="0"/>
  </p:normalViewPr>
  <p:slideViewPr>
    <p:cSldViewPr snapToGrid="0" snapToObjects="1">
      <p:cViewPr varScale="1">
        <p:scale>
          <a:sx n="112" d="100"/>
          <a:sy n="112" d="100"/>
        </p:scale>
        <p:origin x="-7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1D584-2545-4046-9B79-48A35FE2461D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376A3-BAEC-774C-BF22-9EC3465BE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3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7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9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3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8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0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2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9829-3C23-A945-B2EC-6A645BCE48BA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5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9829-3C23-A945-B2EC-6A645BCE48BA}" type="datetimeFigureOut">
              <a:rPr lang="en-US" smtClean="0"/>
              <a:t>8/24/15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7D5D-9BEF-8744-A78A-22913CF298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2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691"/>
            <a:ext cx="7772400" cy="2276270"/>
          </a:xfrm>
        </p:spPr>
        <p:txBody>
          <a:bodyPr/>
          <a:lstStyle/>
          <a:p>
            <a:r>
              <a:rPr lang="en-US" dirty="0" smtClean="0"/>
              <a:t>CNIT 127: Exploit Development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 2: Stack Overflows in Linux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h-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65" y="2599957"/>
            <a:ext cx="32512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in debugger</a:t>
            </a:r>
          </a:p>
          <a:p>
            <a:pPr lvl="1"/>
            <a:r>
              <a:rPr lang="en-US" dirty="0" smtClean="0"/>
              <a:t>gdb ch2b</a:t>
            </a:r>
          </a:p>
          <a:p>
            <a:r>
              <a:rPr lang="en-US" dirty="0" smtClean="0"/>
              <a:t>Run</a:t>
            </a:r>
          </a:p>
          <a:p>
            <a:pPr lvl="1"/>
            <a:r>
              <a:rPr lang="en-US" dirty="0" smtClean="0"/>
              <a:t>run</a:t>
            </a:r>
          </a:p>
          <a:p>
            <a:r>
              <a:rPr lang="en-US" dirty="0"/>
              <a:t>Examine the memory storing "array"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/50x </a:t>
            </a:r>
            <a:r>
              <a:rPr lang="en-US" dirty="0"/>
              <a:t>&amp;array</a:t>
            </a:r>
          </a:p>
        </p:txBody>
      </p:sp>
    </p:spTree>
    <p:extLst>
      <p:ext uri="{BB962C8B-B14F-4D97-AF65-F5344CB8AC3E}">
        <p14:creationId xmlns:p14="http://schemas.microsoft.com/office/powerpoint/2010/main" val="112375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08-24 at 9.18.1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"/>
          <a:stretch/>
        </p:blipFill>
        <p:spPr>
          <a:xfrm>
            <a:off x="342900" y="2522355"/>
            <a:ext cx="8343900" cy="222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RAM locations now contain 0xa</a:t>
            </a:r>
          </a:p>
          <a:p>
            <a:r>
              <a:rPr lang="en-US" dirty="0" smtClean="0"/>
              <a:t>But why, precisely, did that cause a crash?</a:t>
            </a:r>
            <a:endParaRPr lang="en-US" dirty="0"/>
          </a:p>
        </p:txBody>
      </p:sp>
      <p:pic>
        <p:nvPicPr>
          <p:cNvPr id="5" name="Picture 4" descr="Screen Shot 2015-08-24 at 9.19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95952"/>
            <a:ext cx="8229600" cy="328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registers</a:t>
            </a:r>
          </a:p>
          <a:p>
            <a:pPr lvl="1"/>
            <a:r>
              <a:rPr lang="en-US" dirty="0" smtClean="0"/>
              <a:t>info registers</a:t>
            </a:r>
          </a:p>
          <a:p>
            <a:r>
              <a:rPr lang="en-US" dirty="0" smtClean="0"/>
              <a:t>Examine assembly code near eip</a:t>
            </a:r>
          </a:p>
          <a:p>
            <a:pPr lvl="1"/>
            <a:r>
              <a:rPr lang="en-US" dirty="0" smtClean="0"/>
              <a:t>x/10i $eip-10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1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(0xa) is not in any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08-24 at 9.2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1764491"/>
            <a:ext cx="7255164" cy="47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86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Command Writes $0xa to 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Evidently we went so far we exited the RAM allocated to the program</a:t>
            </a:r>
            <a:endParaRPr lang="en-US" dirty="0"/>
          </a:p>
        </p:txBody>
      </p:sp>
      <p:pic>
        <p:nvPicPr>
          <p:cNvPr id="5" name="Picture 4" descr="Screen Shot 2015-08-24 at 9.21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8" y="2955636"/>
            <a:ext cx="8211632" cy="349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9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8043"/>
          </a:xfrm>
        </p:spPr>
        <p:txBody>
          <a:bodyPr/>
          <a:lstStyle/>
          <a:p>
            <a:r>
              <a:rPr lang="en-US" dirty="0" smtClean="0"/>
              <a:t>Intel v. AT&amp;T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260"/>
            <a:ext cx="8229600" cy="4893903"/>
          </a:xfrm>
        </p:spPr>
        <p:txBody>
          <a:bodyPr/>
          <a:lstStyle/>
          <a:p>
            <a:r>
              <a:rPr lang="en-US" dirty="0" smtClean="0"/>
              <a:t>gdb uses AT&amp;T format by default, which is popular with Linux users</a:t>
            </a:r>
          </a:p>
          <a:p>
            <a:pPr lvl="1"/>
            <a:r>
              <a:rPr lang="en-US" dirty="0" smtClean="0"/>
              <a:t>mov source, destination</a:t>
            </a:r>
          </a:p>
          <a:p>
            <a:r>
              <a:rPr lang="en-US" dirty="0" smtClean="0"/>
              <a:t>Windows users more commonly use Intel format</a:t>
            </a:r>
          </a:p>
          <a:p>
            <a:pPr lvl="1"/>
            <a:r>
              <a:rPr lang="en-US" dirty="0" smtClean="0"/>
              <a:t>MOV DESTINATION, SOURCE</a:t>
            </a:r>
            <a:endParaRPr lang="en-US" dirty="0"/>
          </a:p>
        </p:txBody>
      </p:sp>
      <p:pic>
        <p:nvPicPr>
          <p:cNvPr id="4" name="Picture 3" descr="Screen Shot 2014-11-23 at 6.59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36" y="4631241"/>
            <a:ext cx="57785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5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Jasmin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Assembly Language Simulator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jasmi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7" y="274638"/>
            <a:ext cx="7961043" cy="6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6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Stack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0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Stack-based Buffer Overflows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popular and best understood exploitation method</a:t>
            </a:r>
          </a:p>
          <a:p>
            <a:r>
              <a:rPr lang="en-US" dirty="0" smtClean="0"/>
              <a:t>Aleph One's "Smashing the Stack for Fun and Profit" (1996)</a:t>
            </a:r>
          </a:p>
          <a:p>
            <a:pPr lvl="1"/>
            <a:r>
              <a:rPr lang="en-US" dirty="0" smtClean="0"/>
              <a:t>Link Ch 2a</a:t>
            </a:r>
          </a:p>
          <a:p>
            <a:r>
              <a:rPr lang="en-US" dirty="0" smtClean="0"/>
              <a:t>Buffer</a:t>
            </a:r>
          </a:p>
          <a:p>
            <a:pPr lvl="1"/>
            <a:r>
              <a:rPr lang="en-US" dirty="0" smtClean="0"/>
              <a:t>A limited, contiguously allocated set of memory</a:t>
            </a:r>
          </a:p>
          <a:p>
            <a:pPr lvl="1"/>
            <a:r>
              <a:rPr lang="en-US" dirty="0" smtClean="0"/>
              <a:t>In C, usually an </a:t>
            </a:r>
            <a:r>
              <a:rPr lang="en-US" i="1" dirty="0" smtClean="0"/>
              <a:t>array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9161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LIFO (Last-In, First-Out)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ESP (Extended Stack Pointer) register points to the top of the stack</a:t>
            </a:r>
          </a:p>
          <a:p>
            <a:r>
              <a:rPr lang="en-US" dirty="0" smtClean="0"/>
              <a:t>PUSH puts items on the stack</a:t>
            </a:r>
          </a:p>
          <a:p>
            <a:pPr lvl="1"/>
            <a:r>
              <a:rPr lang="en-US" dirty="0" smtClean="0"/>
              <a:t>push 1</a:t>
            </a:r>
          </a:p>
          <a:p>
            <a:pPr lvl="1"/>
            <a:r>
              <a:rPr lang="en-US" dirty="0" smtClean="0"/>
              <a:t>push addr var</a:t>
            </a:r>
          </a:p>
          <a:p>
            <a:pPr lvl="1"/>
            <a:endParaRPr lang="en-US" dirty="0"/>
          </a:p>
        </p:txBody>
      </p:sp>
      <p:pic>
        <p:nvPicPr>
          <p:cNvPr id="5" name="Picture 4" descr="Screen Shot 2014-08-28 at 7.1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2" y="4457700"/>
            <a:ext cx="69215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2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 takes items off the stack</a:t>
            </a:r>
          </a:p>
          <a:p>
            <a:pPr lvl="1"/>
            <a:r>
              <a:rPr lang="en-US" dirty="0" smtClean="0"/>
              <a:t>pop eax</a:t>
            </a:r>
          </a:p>
          <a:p>
            <a:pPr lvl="1"/>
            <a:r>
              <a:rPr lang="en-US" dirty="0" smtClean="0"/>
              <a:t>pop ebx</a:t>
            </a:r>
            <a:endParaRPr lang="en-US" dirty="0"/>
          </a:p>
        </p:txBody>
      </p:sp>
      <p:pic>
        <p:nvPicPr>
          <p:cNvPr id="4" name="Picture 3" descr="Screen Shot 2014-08-28 at 7.2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85" y="3548700"/>
            <a:ext cx="67437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2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EBP (Extended Base Pointer)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EBP is typically used for calculated addresses on the stack</a:t>
            </a:r>
          </a:p>
          <a:p>
            <a:pPr lvl="1"/>
            <a:r>
              <a:rPr lang="en-US" dirty="0" smtClean="0"/>
              <a:t>mov eax, [ebp+10h]</a:t>
            </a:r>
          </a:p>
          <a:p>
            <a:r>
              <a:rPr lang="en-US" dirty="0" smtClean="0"/>
              <a:t>Copies the data 16 bytes down the stack into the EAX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Functions and the Stack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13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150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502"/>
            <a:ext cx="8229600" cy="4896661"/>
          </a:xfrm>
        </p:spPr>
        <p:txBody>
          <a:bodyPr/>
          <a:lstStyle/>
          <a:p>
            <a:r>
              <a:rPr lang="en-US" dirty="0" smtClean="0"/>
              <a:t>The stack's primary purpose is to make the use of functions more efficient</a:t>
            </a:r>
          </a:p>
          <a:p>
            <a:r>
              <a:rPr lang="en-US" dirty="0" smtClean="0"/>
              <a:t>When a function is called, these things occur:</a:t>
            </a:r>
          </a:p>
          <a:p>
            <a:pPr lvl="1"/>
            <a:r>
              <a:rPr lang="en-US" dirty="0" smtClean="0"/>
              <a:t>Calling routine stops processing its instructions</a:t>
            </a:r>
          </a:p>
          <a:p>
            <a:pPr lvl="1"/>
            <a:r>
              <a:rPr lang="en-US" dirty="0" smtClean="0"/>
              <a:t>Saves its current state</a:t>
            </a:r>
          </a:p>
          <a:p>
            <a:pPr lvl="1"/>
            <a:r>
              <a:rPr lang="en-US" dirty="0" smtClean="0"/>
              <a:t>Transfers control to the function</a:t>
            </a:r>
          </a:p>
          <a:p>
            <a:pPr lvl="1"/>
            <a:r>
              <a:rPr lang="en-US" dirty="0" smtClean="0"/>
              <a:t>Function processes its instructions</a:t>
            </a:r>
          </a:p>
          <a:p>
            <a:pPr lvl="1"/>
            <a:r>
              <a:rPr lang="en-US" dirty="0" smtClean="0"/>
              <a:t>Function exits</a:t>
            </a:r>
          </a:p>
          <a:p>
            <a:pPr lvl="1"/>
            <a:r>
              <a:rPr lang="en-US" dirty="0" smtClean="0"/>
              <a:t>State of the calling function is restored</a:t>
            </a:r>
          </a:p>
          <a:p>
            <a:pPr lvl="1"/>
            <a:r>
              <a:rPr lang="en-US" dirty="0" smtClean="0"/>
              <a:t>Calling routine's execution resumes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4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9-14 at 6.15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66" y="1968500"/>
            <a:ext cx="62738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6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6402"/>
          </a:xfrm>
        </p:spPr>
        <p:txBody>
          <a:bodyPr/>
          <a:lstStyle/>
          <a:p>
            <a:r>
              <a:rPr lang="en-US" dirty="0" smtClean="0"/>
              <a:t>Using gdb (GNU Debugger)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848"/>
            <a:ext cx="8229600" cy="5049315"/>
          </a:xfrm>
        </p:spPr>
        <p:txBody>
          <a:bodyPr/>
          <a:lstStyle/>
          <a:p>
            <a:r>
              <a:rPr lang="en-US" dirty="0" smtClean="0"/>
              <a:t>Compile with symbols</a:t>
            </a:r>
          </a:p>
          <a:p>
            <a:pPr lvl="1"/>
            <a:r>
              <a:rPr lang="en-US" dirty="0"/>
              <a:t>gcc -g -o </a:t>
            </a:r>
            <a:r>
              <a:rPr lang="en-US" dirty="0" smtClean="0"/>
              <a:t>ch2d ch2d.c</a:t>
            </a:r>
          </a:p>
          <a:p>
            <a:r>
              <a:rPr lang="en-US" dirty="0" smtClean="0"/>
              <a:t>Run program in debugger</a:t>
            </a:r>
          </a:p>
          <a:p>
            <a:pPr lvl="1"/>
            <a:r>
              <a:rPr lang="en-US" dirty="0"/>
              <a:t>gdb </a:t>
            </a:r>
            <a:r>
              <a:rPr lang="en-US" dirty="0" smtClean="0"/>
              <a:t>ch2d</a:t>
            </a:r>
          </a:p>
          <a:p>
            <a:r>
              <a:rPr lang="en-US" dirty="0" smtClean="0"/>
              <a:t>Show code, place breakpoint, run to it</a:t>
            </a:r>
          </a:p>
          <a:p>
            <a:pPr lvl="1"/>
            <a:r>
              <a:rPr lang="en-US" dirty="0" smtClean="0"/>
              <a:t>list 1,12</a:t>
            </a:r>
            <a:endParaRPr lang="en-US" dirty="0"/>
          </a:p>
          <a:p>
            <a:pPr lvl="1"/>
            <a:r>
              <a:rPr lang="en-US" dirty="0"/>
              <a:t>break 9</a:t>
            </a:r>
            <a:endParaRPr lang="en-US" dirty="0" smtClean="0"/>
          </a:p>
          <a:p>
            <a:pPr lvl="1"/>
            <a:r>
              <a:rPr lang="en-US" dirty="0"/>
              <a:t>break </a:t>
            </a:r>
            <a:r>
              <a:rPr lang="en-US" dirty="0" smtClean="0"/>
              <a:t>11</a:t>
            </a:r>
          </a:p>
          <a:p>
            <a:pPr lvl="1"/>
            <a:r>
              <a:rPr lang="en-US" dirty="0" smtClean="0"/>
              <a:t>break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4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9-14 at 6.17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5" y="1486000"/>
            <a:ext cx="7518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5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6402"/>
          </a:xfrm>
        </p:spPr>
        <p:txBody>
          <a:bodyPr/>
          <a:lstStyle/>
          <a:p>
            <a:r>
              <a:rPr lang="en-US" dirty="0" smtClean="0"/>
              <a:t>Using gdb (GNU Debugger)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848"/>
            <a:ext cx="8229600" cy="5049315"/>
          </a:xfrm>
        </p:spPr>
        <p:txBody>
          <a:bodyPr/>
          <a:lstStyle/>
          <a:p>
            <a:r>
              <a:rPr lang="en-US" dirty="0"/>
              <a:t>Run to breakpoint </a:t>
            </a:r>
            <a:r>
              <a:rPr lang="en-US" dirty="0" smtClean="0"/>
              <a:t>after line 9</a:t>
            </a:r>
            <a:endParaRPr lang="en-US" dirty="0"/>
          </a:p>
          <a:p>
            <a:pPr marL="742950" lvl="2" indent="-342900"/>
            <a:r>
              <a:rPr lang="en-US" dirty="0"/>
              <a:t>run</a:t>
            </a:r>
          </a:p>
          <a:p>
            <a:r>
              <a:rPr lang="en-US" dirty="0"/>
              <a:t>Examine registers</a:t>
            </a:r>
          </a:p>
          <a:p>
            <a:pPr lvl="1"/>
            <a:r>
              <a:rPr lang="en-US" dirty="0"/>
              <a:t>info reg</a:t>
            </a:r>
          </a:p>
          <a:p>
            <a:r>
              <a:rPr lang="en-US" dirty="0"/>
              <a:t>Run to breakpoint </a:t>
            </a:r>
            <a:r>
              <a:rPr lang="en-US" dirty="0" smtClean="0"/>
              <a:t>after line 4</a:t>
            </a:r>
            <a:endParaRPr lang="en-US" dirty="0"/>
          </a:p>
          <a:p>
            <a:pPr marL="742950" lvl="2" indent="-342900"/>
            <a:r>
              <a:rPr lang="en-US" dirty="0" smtClean="0"/>
              <a:t>continue</a:t>
            </a:r>
            <a:endParaRPr lang="en-US" dirty="0"/>
          </a:p>
          <a:p>
            <a:r>
              <a:rPr lang="en-US" dirty="0"/>
              <a:t>Examine registers</a:t>
            </a:r>
          </a:p>
          <a:p>
            <a:pPr lvl="1"/>
            <a:r>
              <a:rPr lang="en-US" dirty="0"/>
              <a:t>info reg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main() before calling function()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Courier"/>
                <a:cs typeface="Courier"/>
              </a:rPr>
              <a:t>esp </a:t>
            </a:r>
            <a:r>
              <a:rPr lang="it-IT" sz="2400" dirty="0" smtClean="0">
                <a:latin typeface="Courier"/>
                <a:cs typeface="Courier"/>
              </a:rPr>
              <a:t>0xbffff460</a:t>
            </a:r>
            <a:r>
              <a:rPr lang="it-IT" sz="2400" dirty="0">
                <a:latin typeface="Courier"/>
                <a:cs typeface="Courier"/>
              </a:rPr>
              <a:t>	</a:t>
            </a:r>
          </a:p>
          <a:p>
            <a:r>
              <a:rPr lang="it-IT" sz="2400" dirty="0">
                <a:latin typeface="Courier"/>
                <a:cs typeface="Courier"/>
              </a:rPr>
              <a:t>ebp </a:t>
            </a:r>
            <a:r>
              <a:rPr lang="it-IT" sz="2400" dirty="0" smtClean="0">
                <a:latin typeface="Courier"/>
                <a:cs typeface="Courier"/>
              </a:rPr>
              <a:t>0xbffff468</a:t>
            </a:r>
            <a:r>
              <a:rPr lang="it-IT" sz="2400" dirty="0">
                <a:latin typeface="Courier"/>
                <a:cs typeface="Courier"/>
              </a:rPr>
              <a:t>	</a:t>
            </a:r>
            <a:r>
              <a:rPr lang="it-IT" sz="2400" dirty="0" smtClean="0">
                <a:latin typeface="Arial"/>
                <a:cs typeface="Arial"/>
              </a:rPr>
              <a:t>(start of stack frame)</a:t>
            </a:r>
            <a:endParaRPr lang="it-IT" sz="2400" dirty="0">
              <a:latin typeface="Arial"/>
              <a:cs typeface="Arial"/>
            </a:endParaRPr>
          </a:p>
          <a:p>
            <a:r>
              <a:rPr lang="it-IT" sz="2400" dirty="0" smtClean="0">
                <a:latin typeface="Courier"/>
                <a:cs typeface="Courier"/>
              </a:rPr>
              <a:t>eip 0x8048414 </a:t>
            </a:r>
            <a:r>
              <a:rPr lang="it-IT" sz="2400" dirty="0">
                <a:latin typeface="Courier"/>
                <a:cs typeface="Courier"/>
              </a:rPr>
              <a:t>&lt;main</a:t>
            </a:r>
            <a:r>
              <a:rPr lang="it-IT" sz="2400" dirty="0" smtClean="0">
                <a:latin typeface="Courier"/>
                <a:cs typeface="Courier"/>
              </a:rPr>
              <a:t>+17&gt;</a:t>
            </a:r>
            <a:endParaRPr lang="it-IT" sz="2400" dirty="0">
              <a:latin typeface="Courier"/>
              <a:cs typeface="Courier"/>
            </a:endParaRPr>
          </a:p>
        </p:txBody>
      </p:sp>
      <p:pic>
        <p:nvPicPr>
          <p:cNvPr id="6" name="Picture 5" descr="Screen Shot 2015-08-24 at 9.38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" y="3264158"/>
            <a:ext cx="6026727" cy="33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1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and C++ Lack Bounds-Checking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programmer's responsibility to ensure that array indices remain in the valid range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800100" lvl="2" indent="0">
              <a:buNone/>
            </a:pPr>
            <a:r>
              <a:rPr lang="en-US" b="1" dirty="0" smtClean="0">
                <a:latin typeface="Courier"/>
                <a:cs typeface="Courier"/>
              </a:rPr>
              <a:t>#</a:t>
            </a:r>
            <a:r>
              <a:rPr lang="en-US" b="1" dirty="0">
                <a:latin typeface="Courier"/>
                <a:cs typeface="Courier"/>
              </a:rPr>
              <a:t>include &lt;stdio.h&gt;</a:t>
            </a:r>
          </a:p>
          <a:p>
            <a:pPr marL="800100" lvl="2" indent="0">
              <a:buNone/>
            </a:pPr>
            <a:r>
              <a:rPr lang="en-US" b="1" dirty="0">
                <a:latin typeface="Courier"/>
                <a:cs typeface="Courier"/>
              </a:rPr>
              <a:t>#include &lt;string.h&gt;</a:t>
            </a:r>
          </a:p>
          <a:p>
            <a:pPr marL="800100" lvl="2" indent="0">
              <a:buNone/>
            </a:pPr>
            <a:endParaRPr lang="en-US" b="1" dirty="0">
              <a:latin typeface="Courier"/>
              <a:cs typeface="Courier"/>
            </a:endParaRPr>
          </a:p>
          <a:p>
            <a:pPr marL="800100" lvl="2" indent="0">
              <a:buNone/>
            </a:pPr>
            <a:r>
              <a:rPr lang="en-US" b="1" dirty="0">
                <a:latin typeface="Courier"/>
                <a:cs typeface="Courier"/>
              </a:rPr>
              <a:t>int main(</a:t>
            </a:r>
            <a:r>
              <a:rPr lang="en-US" b="1" dirty="0" smtClean="0">
                <a:latin typeface="Courier"/>
                <a:cs typeface="Courier"/>
              </a:rPr>
              <a:t>) {</a:t>
            </a:r>
            <a:endParaRPr lang="en-US" b="1" dirty="0">
              <a:latin typeface="Courier"/>
              <a:cs typeface="Courier"/>
            </a:endParaRPr>
          </a:p>
          <a:p>
            <a:pPr marL="800100" lvl="2" indent="0">
              <a:buNone/>
            </a:pPr>
            <a:r>
              <a:rPr lang="en-US" b="1" dirty="0">
                <a:latin typeface="Courier"/>
                <a:cs typeface="Courier"/>
              </a:rPr>
              <a:t>        int array[5] = {1, 2, 3, 4, 5};</a:t>
            </a:r>
          </a:p>
          <a:p>
            <a:pPr marL="800100" lvl="2" indent="0">
              <a:buNone/>
            </a:pPr>
            <a:r>
              <a:rPr lang="en-US" b="1" dirty="0">
                <a:latin typeface="Courier"/>
                <a:cs typeface="Courier"/>
              </a:rPr>
              <a:t>        printf("%d\n", array[5]);</a:t>
            </a:r>
          </a:p>
          <a:p>
            <a:pPr marL="800100" lvl="2" indent="0">
              <a:buNone/>
            </a:pPr>
            <a:r>
              <a:rPr lang="en-US" b="1" dirty="0" smtClean="0">
                <a:latin typeface="Courier"/>
                <a:cs typeface="Courier"/>
              </a:rPr>
              <a:t>}</a:t>
            </a:r>
            <a:endParaRPr lang="en-US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1659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function()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esp 0xbffff430</a:t>
            </a:r>
            <a:r>
              <a:rPr lang="en-US" sz="2400" dirty="0">
                <a:latin typeface="Courier"/>
                <a:cs typeface="Courier"/>
              </a:rPr>
              <a:t>	</a:t>
            </a:r>
          </a:p>
          <a:p>
            <a:r>
              <a:rPr lang="en-US" sz="2400" dirty="0" smtClean="0">
                <a:latin typeface="Courier"/>
                <a:cs typeface="Courier"/>
              </a:rPr>
              <a:t>ebp 0xbffff450</a:t>
            </a:r>
            <a:r>
              <a:rPr lang="en-US" sz="2400" dirty="0">
                <a:latin typeface="Courier"/>
                <a:cs typeface="Courier"/>
              </a:rPr>
              <a:t>	</a:t>
            </a:r>
            <a:r>
              <a:rPr lang="it-IT" sz="2400" dirty="0">
                <a:latin typeface="Arial"/>
                <a:cs typeface="Arial"/>
              </a:rPr>
              <a:t>(start of stack frame</a:t>
            </a:r>
            <a:r>
              <a:rPr lang="it-IT" sz="2400" dirty="0" smtClean="0">
                <a:latin typeface="Arial"/>
                <a:cs typeface="Arial"/>
              </a:rPr>
              <a:t>)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 smtClean="0">
                <a:latin typeface="Courier"/>
                <a:cs typeface="Courier"/>
              </a:rPr>
              <a:t>eip 0x8048401 </a:t>
            </a:r>
            <a:r>
              <a:rPr lang="en-US" sz="2400" dirty="0">
                <a:latin typeface="Courier"/>
                <a:cs typeface="Courier"/>
              </a:rPr>
              <a:t>	</a:t>
            </a:r>
            <a:r>
              <a:rPr lang="en-US" sz="2400" dirty="0" smtClean="0">
                <a:latin typeface="Courier"/>
                <a:cs typeface="Courier"/>
              </a:rPr>
              <a:t>&lt;</a:t>
            </a:r>
            <a:r>
              <a:rPr lang="en-US" sz="2400" dirty="0">
                <a:latin typeface="Courier"/>
                <a:cs typeface="Courier"/>
              </a:rPr>
              <a:t>function+6&gt;</a:t>
            </a:r>
            <a:endParaRPr lang="it-IT" sz="2400" dirty="0" smtClean="0">
              <a:latin typeface="Courier"/>
              <a:cs typeface="Courier"/>
            </a:endParaRPr>
          </a:p>
        </p:txBody>
      </p:sp>
      <p:pic>
        <p:nvPicPr>
          <p:cNvPr id="5" name="Picture 4" descr="Screen Shot 2015-08-24 at 9.38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2" y="3082796"/>
            <a:ext cx="6858000" cy="359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0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8-24 at 9.43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5155108"/>
            <a:ext cx="7958666" cy="1146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the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000000"/>
                </a:solidFill>
                <a:latin typeface="Courier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urier"/>
              </a:rPr>
              <a:t>/12x $esp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Highlight is function()'s stack frame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Outlined area shows these items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Return address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Arguments of function(1,2)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Next to the left is the original value of $ebp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8647" y="5769420"/>
            <a:ext cx="4618153" cy="211137"/>
          </a:xfrm>
          <a:prstGeom prst="rect">
            <a:avLst/>
          </a:prstGeom>
          <a:noFill/>
          <a:ln w="25400">
            <a:solidFill>
              <a:srgbClr val="20D00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4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9-14 at 6.43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8" y="2156759"/>
            <a:ext cx="7454900" cy="3276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31939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6402"/>
          </a:xfrm>
        </p:spPr>
        <p:txBody>
          <a:bodyPr/>
          <a:lstStyle/>
          <a:p>
            <a:r>
              <a:rPr lang="en-US" dirty="0" smtClean="0"/>
              <a:t>Using gdb (GNU Debugger)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848"/>
            <a:ext cx="8229600" cy="5049315"/>
          </a:xfrm>
        </p:spPr>
        <p:txBody>
          <a:bodyPr/>
          <a:lstStyle/>
          <a:p>
            <a:r>
              <a:rPr lang="en-US" dirty="0" smtClean="0"/>
              <a:t>Run </a:t>
            </a:r>
            <a:r>
              <a:rPr lang="en-US" dirty="0"/>
              <a:t>to breakpoint </a:t>
            </a:r>
            <a:r>
              <a:rPr lang="en-US" dirty="0" smtClean="0"/>
              <a:t>after line 11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continue</a:t>
            </a:r>
            <a:endParaRPr lang="en-US" dirty="0"/>
          </a:p>
          <a:p>
            <a:r>
              <a:rPr lang="en-US" dirty="0"/>
              <a:t>Examine registers</a:t>
            </a:r>
          </a:p>
          <a:p>
            <a:pPr lvl="1"/>
            <a:r>
              <a:rPr lang="en-US" dirty="0"/>
              <a:t>info reg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main() after calling function()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latin typeface="Courier"/>
                <a:cs typeface="Courier"/>
              </a:rPr>
              <a:t>esp </a:t>
            </a:r>
            <a:r>
              <a:rPr lang="it-IT" sz="2400" dirty="0" smtClean="0">
                <a:latin typeface="Courier"/>
                <a:cs typeface="Courier"/>
              </a:rPr>
              <a:t>0xbffff460</a:t>
            </a:r>
            <a:r>
              <a:rPr lang="it-IT" sz="2400" dirty="0">
                <a:latin typeface="Courier"/>
                <a:cs typeface="Courier"/>
              </a:rPr>
              <a:t>	</a:t>
            </a:r>
          </a:p>
          <a:p>
            <a:r>
              <a:rPr lang="it-IT" sz="2400" dirty="0">
                <a:latin typeface="Courier"/>
                <a:cs typeface="Courier"/>
              </a:rPr>
              <a:t>ebp </a:t>
            </a:r>
            <a:r>
              <a:rPr lang="it-IT" sz="2400" dirty="0" smtClean="0">
                <a:latin typeface="Courier"/>
                <a:cs typeface="Courier"/>
              </a:rPr>
              <a:t>0xbffff468</a:t>
            </a:r>
            <a:r>
              <a:rPr lang="it-IT" sz="2400" dirty="0">
                <a:latin typeface="Courier"/>
                <a:cs typeface="Courier"/>
              </a:rPr>
              <a:t>	</a:t>
            </a:r>
          </a:p>
          <a:p>
            <a:r>
              <a:rPr lang="it-IT" sz="2400" dirty="0" smtClean="0">
                <a:latin typeface="Courier"/>
                <a:cs typeface="Courier"/>
              </a:rPr>
              <a:t>eip </a:t>
            </a:r>
            <a:r>
              <a:rPr lang="fr-FR" sz="2400" dirty="0" smtClean="0">
                <a:latin typeface="Courier"/>
                <a:cs typeface="Courier"/>
              </a:rPr>
              <a:t>0x8048420 </a:t>
            </a:r>
            <a:r>
              <a:rPr lang="fr-FR" sz="2400" dirty="0">
                <a:latin typeface="Courier"/>
                <a:cs typeface="Courier"/>
              </a:rPr>
              <a:t>&lt;main+29&gt;</a:t>
            </a:r>
            <a:endParaRPr lang="it-IT" sz="2400" dirty="0" smtClean="0">
              <a:latin typeface="Courier"/>
              <a:cs typeface="Courier"/>
            </a:endParaRPr>
          </a:p>
        </p:txBody>
      </p:sp>
      <p:pic>
        <p:nvPicPr>
          <p:cNvPr id="4" name="Picture 3" descr="Screen Shot 2015-08-24 at 9.4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7" y="3103289"/>
            <a:ext cx="6708655" cy="36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3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and the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84" y="1600200"/>
            <a:ext cx="8347815" cy="4525963"/>
          </a:xfrm>
        </p:spPr>
        <p:txBody>
          <a:bodyPr/>
          <a:lstStyle/>
          <a:p>
            <a:r>
              <a:rPr lang="en-US" dirty="0" smtClean="0"/>
              <a:t>Primary purpose of the stack</a:t>
            </a:r>
          </a:p>
          <a:p>
            <a:pPr lvl="1"/>
            <a:r>
              <a:rPr lang="en-US" dirty="0" smtClean="0"/>
              <a:t>To make functions more efficient</a:t>
            </a:r>
          </a:p>
          <a:p>
            <a:r>
              <a:rPr lang="en-US" dirty="0" smtClean="0"/>
              <a:t>When a function is called</a:t>
            </a:r>
          </a:p>
          <a:p>
            <a:pPr lvl="1"/>
            <a:r>
              <a:rPr lang="en-US" dirty="0" smtClean="0"/>
              <a:t>Push function's </a:t>
            </a:r>
            <a:r>
              <a:rPr lang="en-US" b="1" dirty="0" smtClean="0"/>
              <a:t>arguments</a:t>
            </a:r>
            <a:r>
              <a:rPr lang="en-US" dirty="0" smtClean="0"/>
              <a:t> onto the stack</a:t>
            </a:r>
          </a:p>
          <a:p>
            <a:pPr lvl="1"/>
            <a:r>
              <a:rPr lang="en-US" dirty="0" smtClean="0"/>
              <a:t>Call function, which pushes the return address </a:t>
            </a:r>
            <a:r>
              <a:rPr lang="en-US" b="1" dirty="0" smtClean="0"/>
              <a:t>RET</a:t>
            </a:r>
            <a:r>
              <a:rPr lang="en-US" dirty="0" smtClean="0"/>
              <a:t> onto the stack, which is the </a:t>
            </a:r>
            <a:r>
              <a:rPr lang="en-US" b="1" dirty="0" smtClean="0"/>
              <a:t>EIP</a:t>
            </a:r>
            <a:r>
              <a:rPr lang="en-US" dirty="0" smtClean="0"/>
              <a:t> at the time the function is called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1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and the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84" y="1600200"/>
            <a:ext cx="8347815" cy="4525963"/>
          </a:xfrm>
        </p:spPr>
        <p:txBody>
          <a:bodyPr/>
          <a:lstStyle/>
          <a:p>
            <a:pPr lvl="1"/>
            <a:r>
              <a:rPr lang="en-US" dirty="0" smtClean="0"/>
              <a:t>Before function starts, a </a:t>
            </a:r>
            <a:r>
              <a:rPr lang="en-US" b="1" dirty="0" smtClean="0"/>
              <a:t>prolog </a:t>
            </a:r>
            <a:r>
              <a:rPr lang="en-US" dirty="0" smtClean="0"/>
              <a:t>executes, pushing </a:t>
            </a:r>
            <a:r>
              <a:rPr lang="en-US" b="1" dirty="0" smtClean="0"/>
              <a:t>EBP </a:t>
            </a:r>
            <a:r>
              <a:rPr lang="en-US" dirty="0" smtClean="0"/>
              <a:t>onto the stack</a:t>
            </a:r>
          </a:p>
          <a:p>
            <a:pPr lvl="1"/>
            <a:r>
              <a:rPr lang="en-US" dirty="0" smtClean="0"/>
              <a:t>It then copies </a:t>
            </a:r>
            <a:r>
              <a:rPr lang="en-US" b="1" dirty="0" smtClean="0"/>
              <a:t>ESP </a:t>
            </a:r>
            <a:r>
              <a:rPr lang="en-US" dirty="0" smtClean="0"/>
              <a:t>into </a:t>
            </a:r>
            <a:r>
              <a:rPr lang="en-US" b="1" dirty="0" smtClean="0"/>
              <a:t>EBP </a:t>
            </a:r>
            <a:endParaRPr lang="en-US" dirty="0" smtClean="0"/>
          </a:p>
          <a:p>
            <a:pPr lvl="1"/>
            <a:r>
              <a:rPr lang="en-US" dirty="0" smtClean="0"/>
              <a:t>Calculates size of local variables</a:t>
            </a:r>
          </a:p>
          <a:p>
            <a:pPr lvl="1"/>
            <a:r>
              <a:rPr lang="en-US" dirty="0" smtClean="0"/>
              <a:t>Reserves that space on the stack, by subtracting the size from </a:t>
            </a:r>
            <a:r>
              <a:rPr lang="en-US" b="1" dirty="0" smtClean="0"/>
              <a:t>ESP</a:t>
            </a:r>
          </a:p>
          <a:p>
            <a:pPr lvl="1"/>
            <a:r>
              <a:rPr lang="en-US" dirty="0" smtClean="0"/>
              <a:t>Pushes local variables onto stack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4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and the Stack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205123" y="1490500"/>
            <a:ext cx="4773503" cy="48928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#include &lt;stdio.h&gt;</a:t>
            </a:r>
          </a:p>
          <a:p>
            <a:pPr marL="57150" indent="0">
              <a:buFont typeface="Arial"/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57150" indent="0"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void function(int a, int b)</a:t>
            </a:r>
          </a:p>
          <a:p>
            <a:pPr marL="57150" indent="0"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pPr marL="57150" indent="0"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	int array[5];</a:t>
            </a:r>
          </a:p>
          <a:p>
            <a:pPr marL="57150" indent="0"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}</a:t>
            </a:r>
          </a:p>
          <a:p>
            <a:pPr marL="57150" indent="0">
              <a:buFont typeface="Arial"/>
              <a:buNone/>
            </a:pPr>
            <a:endParaRPr lang="en-US" sz="2000" dirty="0">
              <a:latin typeface="Courier"/>
              <a:cs typeface="Courier"/>
            </a:endParaRPr>
          </a:p>
          <a:p>
            <a:pPr marL="57150" indent="0"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main()</a:t>
            </a:r>
          </a:p>
          <a:p>
            <a:pPr marL="57150" indent="0"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pPr marL="57150" indent="0"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	function(1,2);</a:t>
            </a:r>
          </a:p>
          <a:p>
            <a:pPr marL="57150" indent="0">
              <a:buFont typeface="Arial"/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printf("This is where the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 	return address points\n");</a:t>
            </a:r>
          </a:p>
          <a:p>
            <a:pPr marL="57150" indent="0">
              <a:buFont typeface="Arial"/>
              <a:buNone/>
            </a:pPr>
            <a:r>
              <a:rPr lang="en-US" sz="2000" dirty="0">
                <a:latin typeface="Courier"/>
                <a:cs typeface="Courier"/>
              </a:rPr>
              <a:t>}</a:t>
            </a:r>
          </a:p>
        </p:txBody>
      </p:sp>
      <p:pic>
        <p:nvPicPr>
          <p:cNvPr id="8" name="Picture 7" descr="Screen Shot 2014-11-22 at 11.53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7305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1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11-22 at 12.01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610600" cy="3835400"/>
          </a:xfrm>
          <a:prstGeom prst="rect">
            <a:avLst/>
          </a:prstGeom>
        </p:spPr>
      </p:pic>
      <p:pic>
        <p:nvPicPr>
          <p:cNvPr id="6" name="Picture 5" descr="Screen Shot 2014-11-22 at 12.02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988"/>
            <a:ext cx="9144000" cy="9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5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9160"/>
            <a:ext cx="8229600" cy="2258068"/>
          </a:xfrm>
        </p:spPr>
        <p:txBody>
          <a:bodyPr/>
          <a:lstStyle/>
          <a:p>
            <a:r>
              <a:rPr lang="en-US" dirty="0"/>
              <a:t>&lt;main</a:t>
            </a:r>
            <a:r>
              <a:rPr lang="en-US" dirty="0" smtClean="0"/>
              <a:t>+3&gt; </a:t>
            </a:r>
            <a:r>
              <a:rPr lang="en-US" dirty="0"/>
              <a:t>puts a's value, 1, onto the stack</a:t>
            </a:r>
          </a:p>
          <a:p>
            <a:r>
              <a:rPr lang="en-US" dirty="0"/>
              <a:t>&lt;main</a:t>
            </a:r>
            <a:r>
              <a:rPr lang="en-US" dirty="0" smtClean="0"/>
              <a:t>+5&gt; </a:t>
            </a:r>
            <a:r>
              <a:rPr lang="en-US" dirty="0"/>
              <a:t>puts </a:t>
            </a:r>
            <a:r>
              <a:rPr lang="en-US" dirty="0" smtClean="0"/>
              <a:t>b's </a:t>
            </a:r>
            <a:r>
              <a:rPr lang="en-US" dirty="0"/>
              <a:t>value, </a:t>
            </a:r>
            <a:r>
              <a:rPr lang="en-US" dirty="0" smtClean="0"/>
              <a:t>2, </a:t>
            </a:r>
            <a:r>
              <a:rPr lang="en-US" dirty="0"/>
              <a:t>onto the stack</a:t>
            </a:r>
          </a:p>
          <a:p>
            <a:r>
              <a:rPr lang="en-US" dirty="0" smtClean="0"/>
              <a:t> </a:t>
            </a:r>
            <a:r>
              <a:rPr lang="en-US" dirty="0"/>
              <a:t>&lt;main</a:t>
            </a:r>
            <a:r>
              <a:rPr lang="en-US" dirty="0" smtClean="0"/>
              <a:t>+7&gt; calls function, which implicitly pushes </a:t>
            </a:r>
            <a:r>
              <a:rPr lang="en-US" b="1" dirty="0" smtClean="0"/>
              <a:t>RET </a:t>
            </a:r>
            <a:r>
              <a:rPr lang="en-US" dirty="0" smtClean="0"/>
              <a:t>(</a:t>
            </a:r>
            <a:r>
              <a:rPr lang="en-US" b="1" dirty="0" smtClean="0"/>
              <a:t>EIP</a:t>
            </a:r>
            <a:r>
              <a:rPr lang="en-US" dirty="0" smtClean="0"/>
              <a:t>) onto the stack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5-08-24 at 9.59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0" y="274638"/>
            <a:ext cx="7644622" cy="391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6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6402"/>
          </a:xfrm>
        </p:spPr>
        <p:txBody>
          <a:bodyPr/>
          <a:lstStyle/>
          <a:p>
            <a:r>
              <a:rPr lang="en-US" dirty="0" smtClean="0"/>
              <a:t>Using gdb (GNU Debugger)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848"/>
            <a:ext cx="8229600" cy="5049315"/>
          </a:xfrm>
        </p:spPr>
        <p:txBody>
          <a:bodyPr/>
          <a:lstStyle/>
          <a:p>
            <a:r>
              <a:rPr lang="en-US" dirty="0" smtClean="0"/>
              <a:t>Compile with symbols</a:t>
            </a:r>
          </a:p>
          <a:p>
            <a:pPr lvl="1"/>
            <a:r>
              <a:rPr lang="en-US" dirty="0"/>
              <a:t>gcc -g -o ch2a </a:t>
            </a:r>
            <a:r>
              <a:rPr lang="en-US" dirty="0" smtClean="0"/>
              <a:t>ch2a.c</a:t>
            </a:r>
          </a:p>
          <a:p>
            <a:r>
              <a:rPr lang="en-US" dirty="0" smtClean="0"/>
              <a:t>Run program in debugger</a:t>
            </a:r>
          </a:p>
          <a:p>
            <a:pPr lvl="1"/>
            <a:r>
              <a:rPr lang="en-US" dirty="0"/>
              <a:t>gdb </a:t>
            </a:r>
            <a:r>
              <a:rPr lang="en-US" dirty="0" smtClean="0"/>
              <a:t>ch2a</a:t>
            </a:r>
          </a:p>
          <a:p>
            <a:r>
              <a:rPr lang="en-US" dirty="0" smtClean="0"/>
              <a:t>Show code, place breakpoint, run to it</a:t>
            </a:r>
          </a:p>
          <a:p>
            <a:pPr lvl="1"/>
            <a:r>
              <a:rPr lang="en-US" dirty="0"/>
              <a:t>list</a:t>
            </a:r>
          </a:p>
          <a:p>
            <a:pPr lvl="1"/>
            <a:r>
              <a:rPr lang="en-US" dirty="0"/>
              <a:t>break </a:t>
            </a:r>
            <a:r>
              <a:rPr lang="en-US" dirty="0" smtClean="0"/>
              <a:t>7</a:t>
            </a:r>
            <a:endParaRPr lang="en-US" dirty="0"/>
          </a:p>
          <a:p>
            <a:pPr lvl="1"/>
            <a:r>
              <a:rPr lang="en-US" dirty="0" smtClean="0"/>
              <a:t>run</a:t>
            </a:r>
          </a:p>
          <a:p>
            <a:r>
              <a:rPr lang="en-US" dirty="0"/>
              <a:t>Examine the memory storing "array</a:t>
            </a:r>
            <a:r>
              <a:rPr lang="en-US" dirty="0" smtClean="0"/>
              <a:t>"</a:t>
            </a:r>
          </a:p>
          <a:p>
            <a:pPr lvl="1"/>
            <a:r>
              <a:rPr lang="en-US" dirty="0" smtClean="0"/>
              <a:t>x/10x &amp;array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23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7403"/>
            <a:ext cx="8229600" cy="3638760"/>
          </a:xfrm>
        </p:spPr>
        <p:txBody>
          <a:bodyPr/>
          <a:lstStyle/>
          <a:p>
            <a:r>
              <a:rPr lang="en-US" dirty="0" smtClean="0"/>
              <a:t>Prolog</a:t>
            </a:r>
          </a:p>
          <a:p>
            <a:pPr lvl="1"/>
            <a:r>
              <a:rPr lang="en-US" dirty="0" smtClean="0"/>
              <a:t>Push </a:t>
            </a:r>
            <a:r>
              <a:rPr lang="en-US" b="1" dirty="0" smtClean="0"/>
              <a:t>EBP </a:t>
            </a:r>
            <a:r>
              <a:rPr lang="en-US" dirty="0" smtClean="0"/>
              <a:t>onto stack</a:t>
            </a:r>
            <a:endParaRPr lang="en-US" b="1" dirty="0" smtClean="0"/>
          </a:p>
          <a:p>
            <a:pPr lvl="1"/>
            <a:r>
              <a:rPr lang="en-US" dirty="0" smtClean="0"/>
              <a:t>Move </a:t>
            </a:r>
            <a:r>
              <a:rPr lang="en-US" b="1" dirty="0" smtClean="0"/>
              <a:t>ESP </a:t>
            </a:r>
            <a:r>
              <a:rPr lang="en-US" dirty="0" smtClean="0"/>
              <a:t>into </a:t>
            </a:r>
            <a:r>
              <a:rPr lang="en-US" b="1" dirty="0" smtClean="0"/>
              <a:t>EBP</a:t>
            </a:r>
          </a:p>
          <a:p>
            <a:pPr lvl="1"/>
            <a:r>
              <a:rPr lang="en-US" dirty="0" smtClean="0"/>
              <a:t>Subtract 0x14 from stack to reserve space for array</a:t>
            </a:r>
          </a:p>
          <a:p>
            <a:r>
              <a:rPr lang="en-US" dirty="0" smtClean="0"/>
              <a:t>leave restores the original stack, same as </a:t>
            </a:r>
          </a:p>
          <a:p>
            <a:pPr lvl="1"/>
            <a:r>
              <a:rPr lang="en-US" dirty="0" smtClean="0"/>
              <a:t>mov esp, ebp</a:t>
            </a:r>
          </a:p>
          <a:p>
            <a:pPr lvl="1"/>
            <a:r>
              <a:rPr lang="en-US" dirty="0" smtClean="0"/>
              <a:t>pop ebp</a:t>
            </a:r>
          </a:p>
          <a:p>
            <a:endParaRPr lang="en-US" dirty="0"/>
          </a:p>
        </p:txBody>
      </p:sp>
      <p:pic>
        <p:nvPicPr>
          <p:cNvPr id="5" name="Picture 4" descr="Screen Shot 2015-08-24 at 10.0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90" y="296090"/>
            <a:ext cx="6850834" cy="224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2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Buffer Overflow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11-22 at 12.1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41" y="1600200"/>
            <a:ext cx="6096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0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and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11-22 at 12.20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7" y="1737134"/>
            <a:ext cx="8686800" cy="26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7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Disassemble return_input</a:t>
            </a:r>
            <a:endParaRPr lang="en-US" dirty="0"/>
          </a:p>
        </p:txBody>
      </p:sp>
      <p:pic>
        <p:nvPicPr>
          <p:cNvPr id="5" name="Picture 4" descr="Screen Shot 2014-11-23 at 7.1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1824"/>
            <a:ext cx="4064000" cy="317500"/>
          </a:xfrm>
          <a:prstGeom prst="rect">
            <a:avLst/>
          </a:prstGeom>
        </p:spPr>
      </p:pic>
      <p:pic>
        <p:nvPicPr>
          <p:cNvPr id="3" name="Picture 2" descr="Screen Shot 2015-08-24 at 10.06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3944"/>
            <a:ext cx="6974312" cy="42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7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Breakpoints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6" y="1600200"/>
            <a:ext cx="8516194" cy="4525963"/>
          </a:xfrm>
        </p:spPr>
        <p:txBody>
          <a:bodyPr/>
          <a:lstStyle/>
          <a:p>
            <a:r>
              <a:rPr lang="en-US" dirty="0" smtClean="0"/>
              <a:t>At call to gets</a:t>
            </a:r>
          </a:p>
          <a:p>
            <a:r>
              <a:rPr lang="en-US" dirty="0" smtClean="0"/>
              <a:t>And at ret</a:t>
            </a:r>
          </a:p>
        </p:txBody>
      </p:sp>
      <p:pic>
        <p:nvPicPr>
          <p:cNvPr id="5" name="Picture 4" descr="Screen Shot 2015-08-24 at 10.09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43" y="1705460"/>
            <a:ext cx="5779020" cy="44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2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Disassemble 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65263"/>
            <a:ext cx="8229600" cy="1460900"/>
          </a:xfrm>
        </p:spPr>
        <p:txBody>
          <a:bodyPr/>
          <a:lstStyle/>
          <a:p>
            <a:r>
              <a:rPr lang="en-US" dirty="0" smtClean="0"/>
              <a:t>Next instruction after the call to return_input </a:t>
            </a:r>
            <a:r>
              <a:rPr lang="en-US" dirty="0"/>
              <a:t>is </a:t>
            </a:r>
            <a:r>
              <a:rPr lang="en-US" dirty="0" smtClean="0"/>
              <a:t>0x08048453</a:t>
            </a:r>
            <a:endParaRPr lang="en-US" dirty="0"/>
          </a:p>
        </p:txBody>
      </p:sp>
      <p:pic>
        <p:nvPicPr>
          <p:cNvPr id="4" name="Picture 3" descr="Screen Shot 2015-08-24 at 10.1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70388" cy="2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8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Till First Breakpoint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5444"/>
            <a:ext cx="8229600" cy="1850719"/>
          </a:xfrm>
        </p:spPr>
        <p:txBody>
          <a:bodyPr/>
          <a:lstStyle/>
          <a:p>
            <a:r>
              <a:rPr lang="en-US" dirty="0" smtClean="0"/>
              <a:t>Highlighted values are the saved EBP and the RET address</a:t>
            </a:r>
            <a:endParaRPr lang="en-US" dirty="0"/>
          </a:p>
        </p:txBody>
      </p:sp>
      <p:pic>
        <p:nvPicPr>
          <p:cNvPr id="5" name="Picture 4" descr="Screen Shot 2015-08-24 at 10.13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17638"/>
            <a:ext cx="8027515" cy="25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8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1661"/>
          </a:xfrm>
        </p:spPr>
        <p:txBody>
          <a:bodyPr/>
          <a:lstStyle/>
          <a:p>
            <a:r>
              <a:rPr lang="en-US" dirty="0" smtClean="0"/>
              <a:t>Continue and Input 40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2133"/>
            <a:ext cx="8229600" cy="1774030"/>
          </a:xfrm>
        </p:spPr>
        <p:txBody>
          <a:bodyPr/>
          <a:lstStyle/>
          <a:p>
            <a:r>
              <a:rPr lang="en-US" dirty="0" smtClean="0"/>
              <a:t>30 characters are stored correctly</a:t>
            </a:r>
          </a:p>
          <a:p>
            <a:r>
              <a:rPr lang="en-US" dirty="0" smtClean="0"/>
              <a:t>Next four overwrite stored EBP with 0x44444444 </a:t>
            </a:r>
            <a:r>
              <a:rPr lang="en-US" dirty="0"/>
              <a:t>('</a:t>
            </a:r>
            <a:r>
              <a:rPr lang="en-US" dirty="0" smtClean="0"/>
              <a:t>DDDD'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Next four overwrite RET</a:t>
            </a:r>
            <a:endParaRPr lang="en-US" dirty="0"/>
          </a:p>
        </p:txBody>
      </p:sp>
      <p:pic>
        <p:nvPicPr>
          <p:cNvPr id="6" name="Picture 5" descr="Screen Shot 2015-08-24 at 10.18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9" y="961661"/>
            <a:ext cx="6850834" cy="1607662"/>
          </a:xfrm>
          <a:prstGeom prst="rect">
            <a:avLst/>
          </a:prstGeom>
        </p:spPr>
      </p:pic>
      <p:pic>
        <p:nvPicPr>
          <p:cNvPr id="7" name="Picture 6" descr="Screen Shot 2015-08-24 at 10.18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9" y="2758737"/>
            <a:ext cx="8306002" cy="159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7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$eip, Step One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5208"/>
            <a:ext cx="8229600" cy="2350955"/>
          </a:xfrm>
        </p:spPr>
        <p:txBody>
          <a:bodyPr/>
          <a:lstStyle/>
          <a:p>
            <a:r>
              <a:rPr lang="en-US" b="1" dirty="0" smtClean="0"/>
              <a:t>x/1i </a:t>
            </a:r>
            <a:r>
              <a:rPr lang="en-US" dirty="0" smtClean="0"/>
              <a:t>means "Examine one instruction"</a:t>
            </a:r>
          </a:p>
          <a:p>
            <a:r>
              <a:rPr lang="en-US" b="1" dirty="0" err="1" smtClean="0"/>
              <a:t>stepi</a:t>
            </a:r>
            <a:r>
              <a:rPr lang="en-US" dirty="0" smtClean="0"/>
              <a:t> executes one machine language instruction</a:t>
            </a:r>
            <a:endParaRPr lang="en-US" dirty="0"/>
          </a:p>
        </p:txBody>
      </p:sp>
      <p:pic>
        <p:nvPicPr>
          <p:cNvPr id="5" name="Picture 4" descr="Screen Shot 2015-08-24 at 10.2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6337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7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 Overwritten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86300"/>
            <a:ext cx="8229600" cy="1071700"/>
          </a:xfrm>
        </p:spPr>
        <p:txBody>
          <a:bodyPr/>
          <a:lstStyle/>
          <a:p>
            <a:r>
              <a:rPr lang="en-US" dirty="0" smtClean="0"/>
              <a:t>ebp and eip are 0x44444444 = 'DDDD'</a:t>
            </a:r>
            <a:endParaRPr lang="en-US" dirty="0"/>
          </a:p>
        </p:txBody>
      </p:sp>
      <p:pic>
        <p:nvPicPr>
          <p:cNvPr id="5" name="Picture 4" descr="Screen Shot 2015-08-24 at 10.2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6" y="1600200"/>
            <a:ext cx="7391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Past End of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8-26 at 3.24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15" y="1417638"/>
            <a:ext cx="7099300" cy="3327400"/>
          </a:xfrm>
          <a:prstGeom prst="rect">
            <a:avLst/>
          </a:prstGeom>
        </p:spPr>
      </p:pic>
      <p:pic>
        <p:nvPicPr>
          <p:cNvPr id="6" name="Picture 5" descr="Screen Shot 2015-08-24 at 9.08.4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28" y="5164481"/>
            <a:ext cx="4711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Overflow</a:t>
            </a:r>
            <a:endParaRPr lang="en-US" dirty="0"/>
          </a:p>
        </p:txBody>
      </p:sp>
      <p:pic>
        <p:nvPicPr>
          <p:cNvPr id="5" name="Picture 4" descr="Screen Shot 2014-11-24 at 10.30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224"/>
            <a:ext cx="9144000" cy="41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3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eip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0x44444444 is invalid and causes the program to halt</a:t>
            </a:r>
          </a:p>
          <a:p>
            <a:r>
              <a:rPr lang="en-US" dirty="0" smtClean="0"/>
              <a:t>We can put any valid memory address there</a:t>
            </a:r>
          </a:p>
          <a:p>
            <a:r>
              <a:rPr lang="en-US" dirty="0" smtClean="0"/>
              <a:t>However, at the point of the crash we have returned to main() so we should choose an instruction in main()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204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return_input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0x0804844e</a:t>
            </a:r>
          </a:p>
          <a:p>
            <a:pPr lvl="1"/>
            <a:r>
              <a:rPr lang="en-US" dirty="0" smtClean="0"/>
              <a:t>stored backwards in a string</a:t>
            </a:r>
          </a:p>
          <a:p>
            <a:pPr lvl="1"/>
            <a:r>
              <a:rPr lang="en-US" dirty="0" smtClean="0"/>
              <a:t>"\x4e\x84\x04\x08"</a:t>
            </a:r>
            <a:endParaRPr lang="en-US" dirty="0"/>
          </a:p>
        </p:txBody>
      </p:sp>
      <p:pic>
        <p:nvPicPr>
          <p:cNvPr id="6" name="Picture 5" descr="Screen Shot 2015-08-24 at 10.1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2" y="3969260"/>
            <a:ext cx="8270388" cy="25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7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5655"/>
          </a:xfrm>
        </p:spPr>
        <p:txBody>
          <a:bodyPr/>
          <a:lstStyle/>
          <a:p>
            <a:r>
              <a:rPr lang="en-US" dirty="0" smtClean="0"/>
              <a:t>Python Exploit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570"/>
            <a:ext cx="8229600" cy="4905593"/>
          </a:xfrm>
        </p:spPr>
        <p:txBody>
          <a:bodyPr/>
          <a:lstStyle/>
          <a:p>
            <a:r>
              <a:rPr lang="en-US" dirty="0" smtClean="0"/>
              <a:t>sys.stdout.write doesn't put a space or linefeed at end</a:t>
            </a:r>
            <a:endParaRPr lang="en-US" dirty="0"/>
          </a:p>
        </p:txBody>
      </p:sp>
      <p:pic>
        <p:nvPicPr>
          <p:cNvPr id="5" name="Picture 4" descr="Screen Shot 2015-08-24 at 10.3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9554"/>
            <a:ext cx="8229600" cy="1279970"/>
          </a:xfrm>
          <a:prstGeom prst="rect">
            <a:avLst/>
          </a:prstGeom>
        </p:spPr>
      </p:pic>
      <p:pic>
        <p:nvPicPr>
          <p:cNvPr id="9" name="Picture 8" descr="Screen Shot 2015-08-24 at 10.38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87505"/>
            <a:ext cx="5505032" cy="163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4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Debug with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11-24 at 10.36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5" y="1758324"/>
            <a:ext cx="8686800" cy="39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6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8-27 at 3.46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25"/>
          <a:stretch/>
        </p:blipFill>
        <p:spPr>
          <a:xfrm>
            <a:off x="1618353" y="773121"/>
            <a:ext cx="5924282" cy="501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Past End of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14842"/>
            <a:ext cx="8229600" cy="1211321"/>
          </a:xfrm>
        </p:spPr>
        <p:txBody>
          <a:bodyPr/>
          <a:lstStyle/>
          <a:p>
            <a:r>
              <a:rPr lang="en-US" dirty="0" smtClean="0"/>
              <a:t>array[5] = 0xb7fb63c4 </a:t>
            </a:r>
            <a:endParaRPr lang="en-US" dirty="0"/>
          </a:p>
        </p:txBody>
      </p:sp>
      <p:pic>
        <p:nvPicPr>
          <p:cNvPr id="5" name="Picture 4" descr="Screen Shot 2015-08-24 at 9.09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719"/>
            <a:ext cx="7742705" cy="26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0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Past End of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8-27 at 4.1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11" y="1809874"/>
            <a:ext cx="63119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32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and Run, Crash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8-27 at 4.1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64" y="2361666"/>
            <a:ext cx="63881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3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999</Words>
  <Application>Microsoft Macintosh PowerPoint</Application>
  <PresentationFormat>On-screen Show (4:3)</PresentationFormat>
  <Paragraphs>194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CNIT 127: Exploit Development  Ch 2: Stack Overflows in Linux</vt:lpstr>
      <vt:lpstr>Stack-based Buffer Overflows</vt:lpstr>
      <vt:lpstr>C and C++ Lack Bounds-Checking</vt:lpstr>
      <vt:lpstr>Using gdb (GNU Debugger)</vt:lpstr>
      <vt:lpstr>Reading Past End of Array</vt:lpstr>
      <vt:lpstr>PowerPoint Presentation</vt:lpstr>
      <vt:lpstr>Reading Past End of Array</vt:lpstr>
      <vt:lpstr>Writing Past End of Array</vt:lpstr>
      <vt:lpstr>Compile and Run, Crash</vt:lpstr>
      <vt:lpstr>Debug</vt:lpstr>
      <vt:lpstr>PowerPoint Presentation</vt:lpstr>
      <vt:lpstr>Buffer Overflow</vt:lpstr>
      <vt:lpstr>Debug</vt:lpstr>
      <vt:lpstr>10 (0xa) is not in any register</vt:lpstr>
      <vt:lpstr>Last Command Writes $0xa to RAM</vt:lpstr>
      <vt:lpstr>Intel v. AT&amp;T Format</vt:lpstr>
      <vt:lpstr>Jasmin</vt:lpstr>
      <vt:lpstr>PowerPoint Presentation</vt:lpstr>
      <vt:lpstr>The Stack</vt:lpstr>
      <vt:lpstr>LIFO (Last-In, First-Out)</vt:lpstr>
      <vt:lpstr>Stack</vt:lpstr>
      <vt:lpstr>EBP (Extended Base Pointer)</vt:lpstr>
      <vt:lpstr>Functions and the Stack</vt:lpstr>
      <vt:lpstr>Purpose</vt:lpstr>
      <vt:lpstr>Example</vt:lpstr>
      <vt:lpstr>Using gdb (GNU Debugger)</vt:lpstr>
      <vt:lpstr>PowerPoint Presentation</vt:lpstr>
      <vt:lpstr>Using gdb (GNU Debugger)</vt:lpstr>
      <vt:lpstr>In main() before calling function()</vt:lpstr>
      <vt:lpstr>In function()</vt:lpstr>
      <vt:lpstr>Examine the Stack</vt:lpstr>
      <vt:lpstr>PowerPoint Presentation</vt:lpstr>
      <vt:lpstr>Using gdb (GNU Debugger)</vt:lpstr>
      <vt:lpstr>In main() after calling function()</vt:lpstr>
      <vt:lpstr>Functions and the Stack</vt:lpstr>
      <vt:lpstr>Functions and the Stack</vt:lpstr>
      <vt:lpstr>Functions and the Stack</vt:lpstr>
      <vt:lpstr>PowerPoint Presentation</vt:lpstr>
      <vt:lpstr>PowerPoint Presentation</vt:lpstr>
      <vt:lpstr>PowerPoint Presentation</vt:lpstr>
      <vt:lpstr>Stack Buffer Overflow Vulnerability</vt:lpstr>
      <vt:lpstr>Compile and Run</vt:lpstr>
      <vt:lpstr>Disassemble return_input</vt:lpstr>
      <vt:lpstr>Set Breakpoints</vt:lpstr>
      <vt:lpstr>Disassemble main</vt:lpstr>
      <vt:lpstr>Run Till First Breakpoint</vt:lpstr>
      <vt:lpstr>Continue and Input 40 Characters</vt:lpstr>
      <vt:lpstr>Examine $eip, Step One Instruction</vt:lpstr>
      <vt:lpstr>Observe Overwritten Registers</vt:lpstr>
      <vt:lpstr>Stack Overflow</vt:lpstr>
      <vt:lpstr>Controlling eip</vt:lpstr>
      <vt:lpstr>Call to return_input</vt:lpstr>
      <vt:lpstr>Python Exploit Code</vt:lpstr>
      <vt:lpstr>How to Debug with Arguments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CNIT 127: Exploit Development  Ch 1: Before you begin</dc:title>
  <dc:creator>Sam Bowne</dc:creator>
  <cp:lastModifiedBy>Sam Bowne</cp:lastModifiedBy>
  <cp:revision>219</cp:revision>
  <dcterms:created xsi:type="dcterms:W3CDTF">2014-08-26T22:11:41Z</dcterms:created>
  <dcterms:modified xsi:type="dcterms:W3CDTF">2015-08-24T18:01:50Z</dcterms:modified>
</cp:coreProperties>
</file>